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93" r:id="rId2"/>
    <p:sldId id="264" r:id="rId3"/>
    <p:sldId id="394" r:id="rId4"/>
    <p:sldId id="312" r:id="rId5"/>
    <p:sldId id="397" r:id="rId6"/>
    <p:sldId id="399" r:id="rId7"/>
    <p:sldId id="372" r:id="rId8"/>
    <p:sldId id="401" r:id="rId9"/>
    <p:sldId id="294" r:id="rId10"/>
    <p:sldId id="292" r:id="rId11"/>
    <p:sldId id="259" r:id="rId12"/>
    <p:sldId id="391" r:id="rId13"/>
    <p:sldId id="377" r:id="rId14"/>
    <p:sldId id="333" r:id="rId15"/>
    <p:sldId id="395" r:id="rId16"/>
    <p:sldId id="336" r:id="rId17"/>
    <p:sldId id="337" r:id="rId18"/>
    <p:sldId id="376" r:id="rId19"/>
    <p:sldId id="338" r:id="rId20"/>
    <p:sldId id="339" r:id="rId21"/>
    <p:sldId id="386" r:id="rId22"/>
    <p:sldId id="346" r:id="rId23"/>
    <p:sldId id="340" r:id="rId24"/>
    <p:sldId id="341" r:id="rId25"/>
    <p:sldId id="387" r:id="rId26"/>
    <p:sldId id="342" r:id="rId27"/>
    <p:sldId id="388" r:id="rId28"/>
    <p:sldId id="343" r:id="rId29"/>
    <p:sldId id="347" r:id="rId30"/>
    <p:sldId id="382" r:id="rId31"/>
    <p:sldId id="293" r:id="rId32"/>
    <p:sldId id="348" r:id="rId33"/>
    <p:sldId id="344" r:id="rId34"/>
    <p:sldId id="375" r:id="rId35"/>
    <p:sldId id="349" r:id="rId36"/>
    <p:sldId id="350" r:id="rId37"/>
    <p:sldId id="383" r:id="rId38"/>
    <p:sldId id="389" r:id="rId39"/>
    <p:sldId id="352" r:id="rId40"/>
    <p:sldId id="353" r:id="rId41"/>
    <p:sldId id="384" r:id="rId42"/>
    <p:sldId id="385" r:id="rId43"/>
    <p:sldId id="355" r:id="rId44"/>
    <p:sldId id="356" r:id="rId45"/>
    <p:sldId id="402" r:id="rId46"/>
    <p:sldId id="390" r:id="rId47"/>
    <p:sldId id="357" r:id="rId48"/>
    <p:sldId id="358" r:id="rId49"/>
    <p:sldId id="403" r:id="rId50"/>
    <p:sldId id="359" r:id="rId51"/>
    <p:sldId id="361" r:id="rId52"/>
    <p:sldId id="360" r:id="rId53"/>
    <p:sldId id="362" r:id="rId54"/>
    <p:sldId id="364" r:id="rId55"/>
    <p:sldId id="365" r:id="rId56"/>
    <p:sldId id="404" r:id="rId57"/>
    <p:sldId id="371" r:id="rId58"/>
    <p:sldId id="406" r:id="rId59"/>
    <p:sldId id="405" r:id="rId60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12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4224"/>
    <a:srgbClr val="F2C9B1"/>
    <a:srgbClr val="FFFAB8"/>
    <a:srgbClr val="F6FFCB"/>
    <a:srgbClr val="FFF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7"/>
    <p:restoredTop sz="94651"/>
  </p:normalViewPr>
  <p:slideViewPr>
    <p:cSldViewPr snapToGrid="0" snapToObjects="1" showGuides="1">
      <p:cViewPr varScale="1">
        <p:scale>
          <a:sx n="106" d="100"/>
          <a:sy n="106" d="100"/>
        </p:scale>
        <p:origin x="1792" y="176"/>
      </p:cViewPr>
      <p:guideLst>
        <p:guide orient="horz" pos="7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D5BDF7-1E3F-5649-BCF2-FCE3177C3154}" type="datetimeFigureOut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7B25141-F961-BF40-A488-17AA820355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503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56586A1-9C10-8540-A836-3916B73479B5}" type="datetimeFigureOut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EB9D19-F74C-ED46-9CFB-D50EE23953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761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DCD7-C396-9E44-92FE-688953F0F9B5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89240-68ED-4C4B-BDBF-615B14F1F9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83036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92D5-69C4-334E-A056-834A6589C64F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750D1-08A4-A74E-B81D-2726A3AA497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084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2A44C-5AFB-1F42-9F0B-5B5E9E5F8C0F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0CECB-9A4E-6249-B5F9-2CBF6ED104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1483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BF063-8DF7-2244-81A3-19237E3480F1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68313-757F-F74E-9BD2-CBF061F680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8469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3113C-7FA3-994D-922F-B55A1EA4C7A2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29DAA-BFF0-BF41-A631-441CFCEE92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50796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A719-9D4E-F142-A5A8-3085F1B423C8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07F42-5F24-AF46-BD8F-03CB0EF9A1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8238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5D133-BB6D-5F42-8986-E9367B5AF8D2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589F-3437-B746-9977-84B0B1380D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62679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A1BFD-2886-344B-B483-EB7572CD121E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812C-85AE-E846-84A0-5A6BC18F92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64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303C4-FD40-CA49-8FCD-CE80E61007CD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525EC-061A-7847-9363-950891FD2E4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1382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3F38E-D39D-E84B-8FDD-C5F670310DF3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14318-8F8B-E546-AC2A-3D268B827EF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43530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C9FFC-F546-9543-BDC9-E7E4698BB8A3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F972-40A7-5D4F-BBC2-7CD3837121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09908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AE1CBC-60CF-FF44-8EAD-C66C7926CCFD}" type="datetime1">
              <a:rPr lang="fr-FR"/>
              <a:pPr>
                <a:defRPr/>
              </a:pPr>
              <a:t>01/05/2022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1318EA-9602-C642-981B-914817219E1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moniqueberger.fr/diaporamas/fatima-la-preparation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oniqueberger.fr/" TargetMode="Externa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queberger.fr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wp-content/uploads/2022/04/Fatima1.1.AAP_.1.pptx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oniqueberger.fr/" TargetMode="External"/><Relationship Id="rId4" Type="http://schemas.openxmlformats.org/officeDocument/2006/relationships/image" Target="../media/image53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moniqueberger.fr/diaporamas/" TargetMode="External"/><Relationship Id="rId3" Type="http://schemas.openxmlformats.org/officeDocument/2006/relationships/hyperlink" Target="https://moniqueberger.fr/ses-ecrits/vivre-lannee-liturgique-avec-les-enfants/" TargetMode="External"/><Relationship Id="rId7" Type="http://schemas.openxmlformats.org/officeDocument/2006/relationships/hyperlink" Target="https://moniqueberger.fr/dessins-concernant-notre-dame/" TargetMode="External"/><Relationship Id="rId2" Type="http://schemas.openxmlformats.org/officeDocument/2006/relationships/hyperlink" Target="http://www.prierenfamille.com/index.php?option=com_content&amp;view=article&amp;id=1180:mon-carnet-de-confession&amp;catid=99:utilitaires&amp;Itemid=43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niqueberger.fr/ses-ecrits/" TargetMode="External"/><Relationship Id="rId5" Type="http://schemas.openxmlformats.org/officeDocument/2006/relationships/hyperlink" Target="https://moniqueberger.fr/ses-ecrits/eduquer-pour-le-bonheur/" TargetMode="External"/><Relationship Id="rId10" Type="http://schemas.openxmlformats.org/officeDocument/2006/relationships/hyperlink" Target="https://www.moniqueberger.fr/" TargetMode="External"/><Relationship Id="rId4" Type="http://schemas.openxmlformats.org/officeDocument/2006/relationships/hyperlink" Target="https://moniqueberger.fr/ses-ecrits/pour-que-sepanouisse-la-foi-de-tout-petit/" TargetMode="External"/><Relationship Id="rId9" Type="http://schemas.openxmlformats.org/officeDocument/2006/relationships/hyperlink" Target="https://moniqueberger.f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niqueberger.fr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0AD4B5-973A-194F-A523-21B480761AC9}" type="slidenum">
              <a:rPr lang="fr-FR"/>
              <a:pPr>
                <a:defRPr/>
              </a:pPr>
              <a:t>1</a:t>
            </a:fld>
            <a:endParaRPr lang="fr-FR" dirty="0"/>
          </a:p>
        </p:txBody>
      </p:sp>
      <p:pic>
        <p:nvPicPr>
          <p:cNvPr id="15362" name="Image 2" descr="sanslepote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0"/>
            <a:ext cx="9264651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0" y="0"/>
            <a:ext cx="3048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0" spc="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FATIMA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73338" y="5786438"/>
            <a:ext cx="64357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0" spc="3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LES APPARITIONS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 4" descr="P1000781-Copie-e14413736718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r="6432"/>
          <a:stretch>
            <a:fillRect/>
          </a:stretch>
        </p:blipFill>
        <p:spPr bwMode="auto">
          <a:xfrm>
            <a:off x="-558800" y="-17463"/>
            <a:ext cx="10634663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ZoneTexte 1"/>
          <p:cNvSpPr txBox="1">
            <a:spLocks noChangeArrowheads="1"/>
          </p:cNvSpPr>
          <p:nvPr/>
        </p:nvSpPr>
        <p:spPr bwMode="auto">
          <a:xfrm>
            <a:off x="846138" y="5656263"/>
            <a:ext cx="753586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dirty="0">
                <a:solidFill>
                  <a:srgbClr val="FFFFFF"/>
                </a:solidFill>
              </a:rPr>
              <a:t>Ils aident leurs parents à garder les moutons </a:t>
            </a:r>
          </a:p>
          <a:p>
            <a:pPr algn="ctr" eaLnBrk="1" hangingPunct="1"/>
            <a:r>
              <a:rPr lang="fr-FR" sz="2800" dirty="0">
                <a:solidFill>
                  <a:srgbClr val="FFFFFF"/>
                </a:solidFill>
              </a:rPr>
              <a:t>et  commencent à aller à l’école .</a:t>
            </a:r>
          </a:p>
          <a:p>
            <a:pPr eaLnBrk="1" hangingPunct="1"/>
            <a:endParaRPr lang="fr-FR" sz="2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CF20F6-7BBF-2943-ADFC-BEC9E857D34A}" type="slidenum">
              <a:rPr lang="fr-FR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7838" y="533400"/>
            <a:ext cx="8191500" cy="5202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Fatima – 1917</a:t>
            </a:r>
          </a:p>
          <a:p>
            <a:pPr marL="1524000" lvl="3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Les six apparitions de Notre-Dame</a:t>
            </a:r>
          </a:p>
          <a:p>
            <a:pPr marL="1524000" lvl="3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Les grandes vérités qu’elle rappelle</a:t>
            </a:r>
          </a:p>
          <a:p>
            <a:pPr marL="1524000" lvl="3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Ses principales demandes</a:t>
            </a:r>
            <a:endParaRPr lang="fr-FR" sz="4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lvl="3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584F39-A7F5-A549-ABB4-25798F0080EB}" type="slidenum">
              <a:rPr lang="fr-FR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995AC-3C60-6349-9CBD-31FBF08B4B6B}" type="slidenum">
              <a:rPr lang="fr-FR"/>
              <a:pPr>
                <a:defRPr/>
              </a:pPr>
              <a:t>12</a:t>
            </a:fld>
            <a:endParaRPr lang="fr-FR"/>
          </a:p>
        </p:txBody>
      </p:sp>
      <p:sp>
        <p:nvSpPr>
          <p:cNvPr id="26627" name="ZoneTexte 2"/>
          <p:cNvSpPr txBox="1">
            <a:spLocks noChangeArrowheads="1"/>
          </p:cNvSpPr>
          <p:nvPr/>
        </p:nvSpPr>
        <p:spPr bwMode="auto">
          <a:xfrm>
            <a:off x="1858434" y="3044280"/>
            <a:ext cx="54271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400" dirty="0">
                <a:latin typeface="Comic Sans MS"/>
                <a:cs typeface="Comic Sans MS"/>
              </a:rPr>
              <a:t>Les six apparitions</a:t>
            </a:r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26693"/>
            <a:ext cx="647995" cy="65640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BE39DF85-F8F3-8D4B-8B17-0DFFEA2F3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 1" descr="P10100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16643"/>
          <a:stretch>
            <a:fillRect/>
          </a:stretch>
        </p:blipFill>
        <p:spPr bwMode="auto">
          <a:xfrm>
            <a:off x="-290513" y="-11113"/>
            <a:ext cx="9725026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ZoneTexte 2"/>
          <p:cNvSpPr txBox="1">
            <a:spLocks noChangeArrowheads="1"/>
          </p:cNvSpPr>
          <p:nvPr/>
        </p:nvSpPr>
        <p:spPr bwMode="auto">
          <a:xfrm>
            <a:off x="787400" y="4445000"/>
            <a:ext cx="80010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4800" dirty="0">
                <a:solidFill>
                  <a:schemeClr val="bg1"/>
                </a:solidFill>
              </a:rPr>
              <a:t>Première apparition</a:t>
            </a:r>
          </a:p>
          <a:p>
            <a:pPr algn="ctr" eaLnBrk="1" hangingPunct="1"/>
            <a:endParaRPr lang="fr-FR" sz="44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4400" dirty="0">
                <a:solidFill>
                  <a:schemeClr val="bg1"/>
                </a:solidFill>
              </a:rPr>
              <a:t>13 mai 1917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12FCC-B546-774B-8760-4AF7521CAF9E}" type="slidenum">
              <a:rPr lang="fr-FR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 1" descr="284NDFati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4513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ZoneTexte 2"/>
          <p:cNvSpPr txBox="1">
            <a:spLocks noChangeArrowheads="1"/>
          </p:cNvSpPr>
          <p:nvPr/>
        </p:nvSpPr>
        <p:spPr bwMode="auto">
          <a:xfrm>
            <a:off x="4724400" y="865188"/>
            <a:ext cx="4250267" cy="2523768"/>
          </a:xfrm>
          <a:prstGeom prst="rect">
            <a:avLst/>
          </a:prstGeom>
          <a:solidFill>
            <a:srgbClr val="F2C9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dirty="0">
                <a:latin typeface="Comic Sans MS"/>
                <a:cs typeface="Comic Sans MS"/>
              </a:rPr>
              <a:t>Sur un petit chêne-vert,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dirty="0">
                <a:latin typeface="Comic Sans MS"/>
                <a:cs typeface="Comic Sans MS"/>
              </a:rPr>
              <a:t>une Dame,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dirty="0">
                <a:latin typeface="Comic Sans MS"/>
                <a:cs typeface="Comic Sans MS"/>
              </a:rPr>
              <a:t>toute vêtue de blanc,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dirty="0">
                <a:latin typeface="Comic Sans MS"/>
                <a:cs typeface="Comic Sans MS"/>
              </a:rPr>
              <a:t>plus brillante que le soleil…</a:t>
            </a:r>
          </a:p>
          <a:p>
            <a:pPr eaLnBrk="1" hangingPunct="1">
              <a:lnSpc>
                <a:spcPct val="50000"/>
              </a:lnSpc>
            </a:pP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503863" y="4222750"/>
            <a:ext cx="2505075" cy="2030413"/>
          </a:xfrm>
          <a:prstGeom prst="rect">
            <a:avLst/>
          </a:prstGeom>
          <a:solidFill>
            <a:srgbClr val="F2C9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dirty="0"/>
              <a:t>Un dialogue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dirty="0"/>
              <a:t>va commencer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dirty="0"/>
              <a:t>avec Lucie.</a:t>
            </a:r>
          </a:p>
          <a:p>
            <a:pPr eaLnBrk="1" hangingPunct="1"/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D270F7-11EE-764D-AEB5-8B76D7DD2473}" type="slidenum">
              <a:rPr lang="fr-FR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55738" y="303213"/>
            <a:ext cx="7823200" cy="750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841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N'ayez pas peur. Je ne vous ferai pas de mal.</a:t>
            </a:r>
          </a:p>
          <a:p>
            <a:pPr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0225" y="3695700"/>
            <a:ext cx="5498042" cy="696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i="1" dirty="0">
                <a:latin typeface="Comic Sans MS"/>
                <a:ea typeface="+mn-ea"/>
                <a:cs typeface="Comic Sans MS"/>
              </a:rPr>
              <a:t>Lucie : Et que veut de moi Votre Grâce ?</a:t>
            </a:r>
          </a:p>
          <a:p>
            <a:pPr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i="1" dirty="0">
                <a:latin typeface="Comic Sans MS"/>
                <a:ea typeface="+mn-ea"/>
                <a:cs typeface="Comic Sans MS"/>
              </a:rPr>
              <a:t> </a:t>
            </a:r>
            <a:endParaRPr lang="en-GB" sz="2200" i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36800" y="1558925"/>
            <a:ext cx="4927600" cy="7140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841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i="1" dirty="0">
                <a:latin typeface="Comic Sans MS"/>
                <a:ea typeface="+mn-ea"/>
                <a:cs typeface="Comic Sans MS"/>
              </a:rPr>
              <a:t>Lucie : D'où vient Votre Grâce ?</a:t>
            </a:r>
          </a:p>
          <a:p>
            <a:pPr marL="84138"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i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60613" y="2450573"/>
            <a:ext cx="4248150" cy="75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8413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Je suis du Ciel. </a:t>
            </a:r>
            <a:endParaRPr lang="fr-FR" dirty="0">
              <a:latin typeface="Cambria"/>
              <a:ea typeface="+mn-ea"/>
              <a:cs typeface="Cambria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0225" y="4625975"/>
            <a:ext cx="7818438" cy="180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Je suis venue vous demander de venir ici </a:t>
            </a:r>
          </a:p>
          <a:p>
            <a:pPr marL="627063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pendant six mois de suite, le 13, à cette même heure. Ensuite, je vous dirai qui je suis et ce que je veux.(…)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Cambria"/>
              <a:ea typeface="+mn-ea"/>
              <a:cs typeface="Cambria"/>
            </a:endParaRPr>
          </a:p>
        </p:txBody>
      </p:sp>
      <p:pic>
        <p:nvPicPr>
          <p:cNvPr id="29703" name="Image 7" descr="284NDFati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95250"/>
            <a:ext cx="13874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80E945-FB69-1B42-AAFC-10C65316AA39}" type="slidenum">
              <a:rPr lang="fr-FR"/>
              <a:pPr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3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755900" y="449263"/>
            <a:ext cx="5930900" cy="7879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Et moi, est-ce que j'irai au Ciel ?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06500" y="5173663"/>
            <a:ext cx="7272338" cy="1120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fr-FR" sz="2400" dirty="0">
                <a:latin typeface="Cambria"/>
                <a:cs typeface="Cambria"/>
              </a:rPr>
              <a:t>Notre-Dame : Lui aussi, </a:t>
            </a:r>
          </a:p>
          <a:p>
            <a:pPr>
              <a:defRPr/>
            </a:pPr>
            <a:r>
              <a:rPr lang="fr-FR" sz="2400" dirty="0">
                <a:latin typeface="Cambria"/>
                <a:cs typeface="Cambria"/>
              </a:rPr>
              <a:t>mais il devra réciter beaucoup de chapelets.</a:t>
            </a:r>
          </a:p>
          <a:p>
            <a:pPr>
              <a:lnSpc>
                <a:spcPct val="50000"/>
              </a:lnSpc>
              <a:defRPr/>
            </a:pPr>
            <a:r>
              <a:rPr lang="fr-FR" sz="2400" dirty="0">
                <a:latin typeface="Cambria"/>
                <a:cs typeface="Cambria"/>
              </a:rPr>
              <a:t> </a:t>
            </a:r>
            <a:endParaRPr lang="en-GB" sz="2400" dirty="0">
              <a:latin typeface="Cambria"/>
              <a:cs typeface="Cambr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06500" y="4284663"/>
            <a:ext cx="3263900" cy="750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Et François ?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omic Sans MS"/>
                <a:ea typeface="+mn-ea"/>
                <a:cs typeface="Comic Sans MS"/>
              </a:rPr>
              <a:t> </a:t>
            </a:r>
            <a:endParaRPr lang="en-GB" sz="24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50153" y="3244850"/>
            <a:ext cx="3348038" cy="750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Elle aussi.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 </a:t>
            </a:r>
            <a:endParaRPr lang="en-GB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450153" y="2408238"/>
            <a:ext cx="3348038" cy="750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Et Jacinthe ?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omic Sans MS"/>
                <a:ea typeface="+mn-ea"/>
                <a:cs typeface="Comic Sans MS"/>
              </a:rPr>
              <a:t> </a:t>
            </a:r>
            <a:endParaRPr lang="en-GB" sz="2400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55900" y="1344613"/>
            <a:ext cx="3521075" cy="75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Oui, tu iras.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 </a:t>
            </a:r>
            <a:endParaRPr lang="en-GB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4FAD6-6B89-BC4D-A663-5B0AAC8ABF70}" type="slidenum">
              <a:rPr lang="fr-FR"/>
              <a:pPr>
                <a:defRPr/>
              </a:pPr>
              <a:t>16</a:t>
            </a:fld>
            <a:endParaRPr lang="fr-FR"/>
          </a:p>
        </p:txBody>
      </p:sp>
      <p:pic>
        <p:nvPicPr>
          <p:cNvPr id="30729" name="Image 9" descr="284NDFati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041400"/>
            <a:ext cx="13874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 9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0838" y="254000"/>
            <a:ext cx="8558212" cy="2081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>
              <a:lnSpc>
                <a:spcPct val="120000"/>
              </a:lnSpc>
              <a:defRPr/>
            </a:pPr>
            <a:r>
              <a:rPr lang="fr-FR" sz="2400" dirty="0">
                <a:latin typeface="Cambria"/>
                <a:cs typeface="Cambria"/>
              </a:rPr>
              <a:t>Notre Dame : (…) Voulez-vous vous offrir à Dieu pour</a:t>
            </a:r>
          </a:p>
          <a:p>
            <a:pPr algn="just">
              <a:lnSpc>
                <a:spcPct val="120000"/>
              </a:lnSpc>
              <a:defRPr/>
            </a:pPr>
            <a:r>
              <a:rPr lang="fr-FR" sz="2400" dirty="0">
                <a:latin typeface="Cambria"/>
                <a:cs typeface="Cambria"/>
              </a:rPr>
              <a:t>supporter toutes les souffrances qu'Il voudra vous envoyer,</a:t>
            </a:r>
          </a:p>
          <a:p>
            <a:pPr algn="just">
              <a:lnSpc>
                <a:spcPct val="120000"/>
              </a:lnSpc>
              <a:defRPr/>
            </a:pPr>
            <a:r>
              <a:rPr lang="fr-FR" sz="2400" dirty="0">
                <a:latin typeface="Cambria"/>
                <a:cs typeface="Cambria"/>
              </a:rPr>
              <a:t>en acte de réparation pour les péchés par lesquels Il est offensé, </a:t>
            </a:r>
          </a:p>
          <a:p>
            <a:pPr algn="just">
              <a:lnSpc>
                <a:spcPct val="120000"/>
              </a:lnSpc>
              <a:defRPr/>
            </a:pPr>
            <a:r>
              <a:rPr lang="fr-FR" sz="2400" dirty="0">
                <a:latin typeface="Cambria"/>
                <a:cs typeface="Cambria"/>
              </a:rPr>
              <a:t>et de supplication pour la conversion des pécheurs ? </a:t>
            </a:r>
          </a:p>
          <a:p>
            <a:pPr algn="just">
              <a:lnSpc>
                <a:spcPct val="50000"/>
              </a:lnSpc>
              <a:defRPr/>
            </a:pPr>
            <a:endParaRPr lang="en-GB" sz="2400" dirty="0">
              <a:latin typeface="Cambri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3455988"/>
            <a:ext cx="6989763" cy="11941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Vous aurez alors beaucoup à souffrir,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 mais la grâce de Dieu sera votre réconfort …</a:t>
            </a:r>
          </a:p>
          <a:p>
            <a:pPr marL="627063"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31863" y="2516188"/>
            <a:ext cx="4135437" cy="75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Oui, nous le voulons.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i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6533" y="4886325"/>
            <a:ext cx="6366405" cy="11941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8413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Récitez le chapelet tous les jours pour obtenir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la paix pour le monde et la fin de la guerre. 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pic>
        <p:nvPicPr>
          <p:cNvPr id="7" name="Image 6" descr="branche de palmie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3" r="31328"/>
          <a:stretch>
            <a:fillRect/>
          </a:stretch>
        </p:blipFill>
        <p:spPr bwMode="auto">
          <a:xfrm>
            <a:off x="7196138" y="2590800"/>
            <a:ext cx="12033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2AB78-9414-464B-817B-C9C3FC40865A}" type="slidenum">
              <a:rPr lang="fr-FR"/>
              <a:pPr>
                <a:defRPr/>
              </a:pPr>
              <a:t>17</a:t>
            </a:fld>
            <a:endParaRPr lang="fr-FR"/>
          </a:p>
        </p:txBody>
      </p:sp>
      <p:pic>
        <p:nvPicPr>
          <p:cNvPr id="9" name="Image 8" descr="chapelet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4868863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 1" descr="285NDFatim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0"/>
            <a:ext cx="4840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ZoneTexte 2"/>
          <p:cNvSpPr txBox="1">
            <a:spLocks noChangeArrowheads="1"/>
          </p:cNvSpPr>
          <p:nvPr/>
        </p:nvSpPr>
        <p:spPr bwMode="auto">
          <a:xfrm>
            <a:off x="304800" y="1999582"/>
            <a:ext cx="38481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4400" dirty="0">
                <a:solidFill>
                  <a:srgbClr val="008000"/>
                </a:solidFill>
              </a:rPr>
              <a:t>Deuxième</a:t>
            </a:r>
          </a:p>
          <a:p>
            <a:pPr algn="ctr" eaLnBrk="1" hangingPunct="1"/>
            <a:r>
              <a:rPr lang="fr-FR" sz="4400" dirty="0">
                <a:solidFill>
                  <a:srgbClr val="008000"/>
                </a:solidFill>
              </a:rPr>
              <a:t>apparition</a:t>
            </a:r>
          </a:p>
          <a:p>
            <a:pPr algn="ctr" eaLnBrk="1" hangingPunct="1"/>
            <a:endParaRPr lang="fr-FR" sz="4400" dirty="0">
              <a:solidFill>
                <a:srgbClr val="008000"/>
              </a:solidFill>
            </a:endParaRPr>
          </a:p>
          <a:p>
            <a:pPr algn="ctr" eaLnBrk="1" hangingPunct="1"/>
            <a:endParaRPr lang="fr-FR" sz="4400" dirty="0">
              <a:solidFill>
                <a:srgbClr val="008000"/>
              </a:solidFill>
            </a:endParaRPr>
          </a:p>
          <a:p>
            <a:pPr algn="ctr" eaLnBrk="1" hangingPunct="1"/>
            <a:r>
              <a:rPr lang="fr-FR" sz="4400" dirty="0">
                <a:solidFill>
                  <a:srgbClr val="008000"/>
                </a:solidFill>
              </a:rPr>
              <a:t>13 juin 1917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B28317-98F1-974C-AFB2-F7C219894290}" type="slidenum">
              <a:rPr lang="fr-FR"/>
              <a:pPr>
                <a:defRPr/>
              </a:pPr>
              <a:t>18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73DF9A-EE56-9A4D-BEB6-6E9EA9213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74" y="6538912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228138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84163" y="388938"/>
            <a:ext cx="7369175" cy="75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439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Que veut de moi Votre Grâce ? </a:t>
            </a:r>
          </a:p>
          <a:p>
            <a:pPr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i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2425" y="5480050"/>
            <a:ext cx="7369175" cy="750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1084263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Ensuite, je vous dirai ce que je veux.</a:t>
            </a:r>
          </a:p>
          <a:p>
            <a:pPr marL="812800"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 </a:t>
            </a:r>
            <a:endParaRPr lang="en-GB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" y="1363663"/>
            <a:ext cx="9228138" cy="13419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397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Je veux que vous veniez ici le 13 du mois prochain, </a:t>
            </a:r>
          </a:p>
          <a:p>
            <a:pPr marL="439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que vous disiez le chapelet tous les jours…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pic>
        <p:nvPicPr>
          <p:cNvPr id="7" name="Image 6" descr="ardoise écoli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6534">
            <a:off x="1071563" y="3838575"/>
            <a:ext cx="180816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livre de lec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r="12402"/>
          <a:stretch>
            <a:fillRect/>
          </a:stretch>
        </p:blipFill>
        <p:spPr bwMode="auto">
          <a:xfrm rot="775015">
            <a:off x="5305425" y="3206750"/>
            <a:ext cx="13525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cahiers spira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3871913"/>
            <a:ext cx="192563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0E2F6-67EE-4645-8F36-2707CB4997C0}" type="slidenum">
              <a:rPr lang="fr-FR"/>
              <a:pPr>
                <a:defRPr/>
              </a:pPr>
              <a:t>19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87337" y="2478614"/>
            <a:ext cx="4681537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27063" defTabSz="439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et que vous appreniez à lire. 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pic>
        <p:nvPicPr>
          <p:cNvPr id="12" name="Image 11" descr="Chapelet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2484438"/>
            <a:ext cx="1919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oneTexte 6"/>
          <p:cNvSpPr txBox="1">
            <a:spLocks noChangeArrowheads="1"/>
          </p:cNvSpPr>
          <p:nvPr/>
        </p:nvSpPr>
        <p:spPr bwMode="auto">
          <a:xfrm>
            <a:off x="417513" y="1533525"/>
            <a:ext cx="8308975" cy="3790950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sz="2800" dirty="0"/>
              <a:t>En 1917, à Fatima,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800" dirty="0"/>
              <a:t>la Sainte Vierge apparaît six fois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800" dirty="0"/>
              <a:t>à trois jeunes enfants, Lucie, Jacinthe et François.</a:t>
            </a:r>
          </a:p>
          <a:p>
            <a:pPr algn="ctr" eaLnBrk="1" hangingPunct="1"/>
            <a:endParaRPr lang="fr-FR" sz="2800" dirty="0"/>
          </a:p>
          <a:p>
            <a:pPr algn="ctr" eaLnBrk="1" hangingPunct="1"/>
            <a:r>
              <a:rPr lang="fr-FR" sz="2800" dirty="0"/>
              <a:t>Elle va leur confier des messages très importants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800" dirty="0"/>
              <a:t>pour nous tous… et encore maintenant. </a:t>
            </a:r>
          </a:p>
          <a:p>
            <a:pPr algn="ctr" eaLnBrk="1" hangingPunct="1">
              <a:lnSpc>
                <a:spcPct val="50000"/>
              </a:lnSpc>
            </a:pP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6363550"/>
            <a:ext cx="2133600" cy="365125"/>
          </a:xfrm>
        </p:spPr>
        <p:txBody>
          <a:bodyPr/>
          <a:lstStyle/>
          <a:p>
            <a:pPr>
              <a:defRPr/>
            </a:pPr>
            <a:fld id="{772F811D-C593-3445-84BB-8F890FB54BC3}" type="slidenum">
              <a:rPr lang="fr-FR"/>
              <a:pPr>
                <a:defRPr/>
              </a:pPr>
              <a:t>2</a:t>
            </a:fld>
            <a:endParaRPr lang="fr-FR" dirty="0"/>
          </a:p>
        </p:txBody>
      </p:sp>
      <p:pic>
        <p:nvPicPr>
          <p:cNvPr id="8" name="Image 7" descr="petitlogoPE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26693"/>
            <a:ext cx="647995" cy="656409"/>
          </a:xfrm>
          <a:prstGeom prst="rect">
            <a:avLst/>
          </a:prstGeom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436FF5CA-BEC6-B441-8D4D-25EC7779D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73063" y="417513"/>
            <a:ext cx="8770937" cy="6432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Je voudrais vous demander de nous emmener au Ciel</a:t>
            </a:r>
          </a:p>
          <a:p>
            <a:pPr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200" i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3063" y="1244600"/>
            <a:ext cx="8652404" cy="1104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10" dirty="0">
                <a:latin typeface="Cambria"/>
                <a:ea typeface="+mn-ea"/>
                <a:cs typeface="Cambria"/>
              </a:rPr>
              <a:t>Notre-Dame : Oui, Jacinthe et François, je les emmènerai bientôt. </a:t>
            </a:r>
          </a:p>
          <a:p>
            <a:pPr marL="8128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Mais toi, tu resteras ici pendant un certain temps.</a:t>
            </a:r>
          </a:p>
          <a:p>
            <a:pPr marL="812800"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latin typeface="Cambria"/>
              <a:ea typeface="+mn-ea"/>
              <a:cs typeface="Cambri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4013" y="2552700"/>
            <a:ext cx="8383587" cy="1852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841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10" dirty="0">
                <a:latin typeface="Cambria"/>
                <a:ea typeface="+mn-ea"/>
                <a:cs typeface="Cambria"/>
              </a:rPr>
              <a:t>Jésus veut se servir de toi</a:t>
            </a:r>
          </a:p>
          <a:p>
            <a:pPr marL="841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10" dirty="0">
                <a:latin typeface="Cambria"/>
                <a:ea typeface="+mn-ea"/>
                <a:cs typeface="Cambria"/>
              </a:rPr>
              <a:t>pour me faire connaître et aimer</a:t>
            </a:r>
            <a:r>
              <a:rPr lang="fr-FR" sz="2400" b="1" spc="-10" dirty="0">
                <a:latin typeface="Cambria"/>
                <a:ea typeface="+mn-ea"/>
                <a:cs typeface="Cambria"/>
              </a:rPr>
              <a:t>.</a:t>
            </a:r>
          </a:p>
          <a:p>
            <a:pPr marL="841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atin typeface="Cambria"/>
                <a:ea typeface="+mn-ea"/>
                <a:cs typeface="Cambria"/>
              </a:rPr>
              <a:t>Il veut établir dans le monde</a:t>
            </a:r>
          </a:p>
          <a:p>
            <a:pPr marL="841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atin typeface="Cambria"/>
                <a:ea typeface="+mn-ea"/>
                <a:cs typeface="Cambria"/>
              </a:rPr>
              <a:t>la dévotion à mon Cœur Immaculé</a:t>
            </a:r>
            <a:r>
              <a:rPr lang="fr-FR" sz="2400" dirty="0">
                <a:latin typeface="Cambria"/>
                <a:ea typeface="+mn-ea"/>
                <a:cs typeface="Cambria"/>
              </a:rPr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4675" y="4792663"/>
            <a:ext cx="4843463" cy="1193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71463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À qui embrassera cette dévotion, </a:t>
            </a:r>
          </a:p>
          <a:p>
            <a:pPr marL="271463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je promets le salut (…)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latin typeface="Cambria"/>
              <a:ea typeface="+mn-ea"/>
              <a:cs typeface="Cambria"/>
            </a:endParaRPr>
          </a:p>
        </p:txBody>
      </p:sp>
      <p:pic>
        <p:nvPicPr>
          <p:cNvPr id="8" name="Image 7" descr="285NDFatim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63813"/>
            <a:ext cx="29718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40FD-7988-0141-83EF-4A6250A52456}" type="slidenum">
              <a:rPr lang="fr-FR"/>
              <a:pPr>
                <a:defRPr/>
              </a:pPr>
              <a:t>20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790950" y="1643063"/>
            <a:ext cx="4876800" cy="4370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Notre-Dame : non, ma fille. </a:t>
            </a:r>
          </a:p>
          <a:p>
            <a:pPr marL="9826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Tu souffres beaucoup ? </a:t>
            </a:r>
          </a:p>
          <a:p>
            <a:pPr marL="9826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Ne te décourage pas. </a:t>
            </a:r>
          </a:p>
          <a:p>
            <a:pPr marL="9826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Je ne t'abandonnerai jamais. </a:t>
            </a:r>
          </a:p>
          <a:p>
            <a:pPr marL="98266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Mon Cœur Immaculé </a:t>
            </a:r>
          </a:p>
          <a:p>
            <a:pPr marL="9826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sera ton refuge et le chemin </a:t>
            </a:r>
          </a:p>
          <a:p>
            <a:pPr marL="9826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qui te conduira jusqu'à Dieu. </a:t>
            </a:r>
          </a:p>
          <a:p>
            <a:pPr marL="271463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2275" y="584200"/>
            <a:ext cx="6130925" cy="750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71463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Je vais rester ici toute seule ?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 </a:t>
            </a:r>
            <a:endParaRPr lang="en-GB" sz="2400" i="1" dirty="0">
              <a:latin typeface="Comic Sans MS"/>
              <a:ea typeface="+mn-ea"/>
              <a:cs typeface="Comic Sans MS"/>
            </a:endParaRPr>
          </a:p>
        </p:txBody>
      </p:sp>
      <p:pic>
        <p:nvPicPr>
          <p:cNvPr id="4" name="Image 3" descr="284NDFati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649413"/>
            <a:ext cx="289083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15773-9B88-924F-8802-5BE16D362EC3}" type="slidenum">
              <a:rPr lang="fr-FR"/>
              <a:pPr>
                <a:defRPr/>
              </a:pPr>
              <a:t>21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ZoneTexte 1"/>
          <p:cNvSpPr txBox="1">
            <a:spLocks noChangeArrowheads="1"/>
          </p:cNvSpPr>
          <p:nvPr/>
        </p:nvSpPr>
        <p:spPr bwMode="auto">
          <a:xfrm>
            <a:off x="388938" y="1754188"/>
            <a:ext cx="38925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4400" dirty="0">
                <a:solidFill>
                  <a:schemeClr val="accent2"/>
                </a:solidFill>
              </a:rPr>
              <a:t>Troisième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4400" dirty="0">
                <a:solidFill>
                  <a:schemeClr val="accent2"/>
                </a:solidFill>
              </a:rPr>
              <a:t>apparition</a:t>
            </a:r>
          </a:p>
          <a:p>
            <a:pPr algn="ctr" eaLnBrk="1" hangingPunct="1"/>
            <a:endParaRPr lang="fr-FR" sz="4400" dirty="0">
              <a:solidFill>
                <a:schemeClr val="accent2"/>
              </a:solidFill>
            </a:endParaRPr>
          </a:p>
          <a:p>
            <a:pPr algn="ctr" eaLnBrk="1" hangingPunct="1"/>
            <a:r>
              <a:rPr lang="fr-FR" sz="4400" dirty="0">
                <a:solidFill>
                  <a:schemeClr val="accent2"/>
                </a:solidFill>
              </a:rPr>
              <a:t>13 juillet 1917</a:t>
            </a:r>
          </a:p>
        </p:txBody>
      </p:sp>
      <p:pic>
        <p:nvPicPr>
          <p:cNvPr id="36866" name="Image 2" descr="Canevas Notre-Dame de Fati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731838"/>
            <a:ext cx="3946525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D8212-B105-0944-9464-1E586B799BD8}" type="slidenum">
              <a:rPr lang="fr-FR"/>
              <a:pPr>
                <a:defRPr/>
              </a:pPr>
              <a:t>22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6B7866-93A5-A848-ACB8-730F7B247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74" y="6538912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39737" y="333375"/>
            <a:ext cx="5774795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Que veut de moi votre Grâce ?</a:t>
            </a:r>
          </a:p>
          <a:p>
            <a:pPr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 </a:t>
            </a:r>
            <a:endParaRPr lang="en-GB" sz="2400" i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8937" y="1544638"/>
            <a:ext cx="8636529" cy="19697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Je veux que vous veniez ici le 13 du mois qui vient,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que vous continuiez à </a:t>
            </a:r>
            <a:r>
              <a:rPr lang="fr-FR" sz="2400" b="1" dirty="0">
                <a:latin typeface="Cambria"/>
                <a:ea typeface="+mn-ea"/>
                <a:cs typeface="Cambria"/>
              </a:rPr>
              <a:t>réciter le chapelet tous les jours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en l'honneur de Notre-Dame du Rosaire, </a:t>
            </a:r>
          </a:p>
          <a:p>
            <a:pPr marL="711200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863" y="4437063"/>
            <a:ext cx="741627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pour obtenir la paix du monde et la fin de la guerre,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parce qu'Elle seule peut les obtenir.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8666E-2085-6241-B20E-6B3DC38CF051}" type="slidenum">
              <a:rPr lang="fr-FR"/>
              <a:pPr>
                <a:defRPr/>
              </a:pPr>
              <a:t>23</a:t>
            </a:fld>
            <a:endParaRPr lang="fr-FR"/>
          </a:p>
        </p:txBody>
      </p:sp>
      <p:pic>
        <p:nvPicPr>
          <p:cNvPr id="4" name="Image 3" descr="chapelet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197225"/>
            <a:ext cx="22669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3550" y="3530600"/>
            <a:ext cx="8443383" cy="19697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Continuez à venir ici tous les mois. </a:t>
            </a:r>
          </a:p>
          <a:p>
            <a:pPr marL="8128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En octobre, je dirai qui je suis, ce que je veux, </a:t>
            </a:r>
          </a:p>
          <a:p>
            <a:pPr marL="8128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et je ferai un miracle que tous pourront voir pour croire.</a:t>
            </a:r>
          </a:p>
          <a:p>
            <a:pPr marL="812800"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 </a:t>
            </a:r>
            <a:endParaRPr lang="en-GB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" y="677863"/>
            <a:ext cx="9228667" cy="18959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Je voudrais vous demander de nous dire qui vous êtes,</a:t>
            </a:r>
          </a:p>
          <a:p>
            <a:pPr marL="8128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 et de faire un miracle,</a:t>
            </a:r>
          </a:p>
          <a:p>
            <a:pPr marL="8128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afin que tous croient que Votre Grâce nous apparaît. </a:t>
            </a:r>
          </a:p>
          <a:p>
            <a:pPr marL="812800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i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2FD46-512A-274E-93C9-E527ABA42A70}" type="slidenum">
              <a:rPr lang="fr-FR"/>
              <a:pPr>
                <a:defRPr/>
              </a:pPr>
              <a:t>24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 4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25463" y="715963"/>
            <a:ext cx="8143875" cy="1858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71463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Sacrifiez-vous pour les pécheurs, </a:t>
            </a:r>
          </a:p>
          <a:p>
            <a:pPr marL="19812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et dites souvent, spécialement </a:t>
            </a:r>
          </a:p>
          <a:p>
            <a:pPr marL="19812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chaque fois que vous ferez un sacrifice :</a:t>
            </a:r>
          </a:p>
          <a:p>
            <a:pPr marL="711200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03338" y="3216275"/>
            <a:ext cx="6519862" cy="2524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 cmpd="sng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« </a:t>
            </a:r>
            <a:r>
              <a:rPr lang="fr-FR" sz="24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Ô Jésus. c'est par amour pour Vous, 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pour la conversion des pécheurs,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et en réparation des péchés commis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contre le Cœur Immaculé de Marie </a:t>
            </a:r>
            <a:r>
              <a:rPr lang="fr-FR" sz="24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». </a:t>
            </a:r>
            <a:endParaRPr lang="en-GB" sz="2400" dirty="0">
              <a:solidFill>
                <a:srgbClr val="FFFFFF"/>
              </a:solidFill>
              <a:latin typeface="Cambria"/>
              <a:ea typeface="+mn-ea"/>
              <a:cs typeface="Cambria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49D34-8750-9C41-AAEC-1699A8D589EF}" type="slidenum">
              <a:rPr lang="fr-FR"/>
              <a:pPr>
                <a:defRPr/>
              </a:pPr>
              <a:t>25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411288" y="3005138"/>
            <a:ext cx="6756400" cy="13419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5738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50" dirty="0">
                <a:latin typeface="Cambria"/>
                <a:ea typeface="+mn-ea"/>
                <a:cs typeface="Cambria"/>
              </a:rPr>
              <a:t>Notre Dame : vous avez vu l’enfer</a:t>
            </a:r>
          </a:p>
          <a:p>
            <a:pPr marL="896938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50" dirty="0">
                <a:latin typeface="Cambria"/>
                <a:ea typeface="+mn-ea"/>
                <a:cs typeface="Cambria"/>
              </a:rPr>
              <a:t> </a:t>
            </a:r>
            <a:r>
              <a:rPr lang="fr-FR" sz="2400" dirty="0">
                <a:latin typeface="Cambria"/>
                <a:ea typeface="+mn-ea"/>
                <a:cs typeface="Cambria"/>
              </a:rPr>
              <a:t>où vont les âmes des pauvres pécheurs…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pic>
        <p:nvPicPr>
          <p:cNvPr id="5" name="Image 4" descr="enfer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538288"/>
            <a:ext cx="72294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5DE22-248C-B04C-9A2F-84987FE4E17B}" type="slidenum">
              <a:rPr lang="fr-FR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40965" name="ZoneTexte 1"/>
          <p:cNvSpPr txBox="1">
            <a:spLocks noChangeArrowheads="1"/>
          </p:cNvSpPr>
          <p:nvPr/>
        </p:nvSpPr>
        <p:spPr bwMode="auto">
          <a:xfrm>
            <a:off x="152400" y="220663"/>
            <a:ext cx="8720138" cy="908050"/>
          </a:xfrm>
          <a:prstGeom prst="rect">
            <a:avLst/>
          </a:prstGeom>
          <a:solidFill>
            <a:srgbClr val="F2C9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sz="2600"/>
              <a:t>… à ce moment, Notre-Dame montre l’enfer aux trois enfants :</a:t>
            </a:r>
          </a:p>
          <a:p>
            <a:pPr algn="just" eaLnBrk="1" hangingPunct="1">
              <a:lnSpc>
                <a:spcPct val="50000"/>
              </a:lnSpc>
            </a:pPr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1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61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 5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79463" y="195263"/>
            <a:ext cx="7569200" cy="2301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185738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…Pour les sauver, Dieu veut établir dans le monde </a:t>
            </a:r>
          </a:p>
          <a:p>
            <a:pPr marL="185738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atin typeface="Cambria"/>
                <a:ea typeface="+mn-ea"/>
                <a:cs typeface="Cambria"/>
              </a:rPr>
              <a:t>la dévotion à mon Cœur Immaculé. </a:t>
            </a:r>
          </a:p>
          <a:p>
            <a:pPr marL="185738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Si l'on fait ce que je vais vous dire, </a:t>
            </a:r>
          </a:p>
          <a:p>
            <a:pPr marL="185738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beaucoup d'âmes se sauveront et l'on aura la paix.</a:t>
            </a:r>
          </a:p>
          <a:p>
            <a:pPr marL="541338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Cambria"/>
                <a:ea typeface="+mn-ea"/>
                <a:cs typeface="Cambria"/>
              </a:rPr>
              <a:t> </a:t>
            </a: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19200" y="4176713"/>
            <a:ext cx="6688138" cy="2301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mpd="sng">
            <a:solidFill>
              <a:srgbClr val="FFFFFF"/>
            </a:solidFill>
          </a:ln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Ô mon Jésus, pardonnez-nous. 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préservez-nous du feu de l'enfer, 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conduisez au Ciel toutes les âmes, 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surtout celles qui en ont le plus besoin.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38138" y="2743200"/>
            <a:ext cx="8501062" cy="1268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ambria"/>
                <a:ea typeface="+mn-ea"/>
                <a:cs typeface="Cambria"/>
              </a:rPr>
              <a:t>Notre-Dame demande encore : 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« Quand vous réciterez le chapelet, dites après chaque mystère :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474616-72F7-FF4F-90C2-7C4840F90EFF}" type="slidenum">
              <a:rPr lang="fr-FR"/>
              <a:pPr>
                <a:defRPr/>
              </a:pPr>
              <a:t>27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ZoneTexte 1"/>
          <p:cNvSpPr txBox="1">
            <a:spLocks noChangeArrowheads="1"/>
          </p:cNvSpPr>
          <p:nvPr/>
        </p:nvSpPr>
        <p:spPr bwMode="auto">
          <a:xfrm>
            <a:off x="282575" y="376238"/>
            <a:ext cx="8639175" cy="1230312"/>
          </a:xfrm>
          <a:prstGeom prst="rect">
            <a:avLst/>
          </a:prstGeom>
          <a:solidFill>
            <a:srgbClr val="F2C9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fr-FR" dirty="0"/>
              <a:t>Enfin, Notre-Dame confie aux enfants plusieurs messages</a:t>
            </a:r>
          </a:p>
          <a:p>
            <a:pPr algn="just" eaLnBrk="1" hangingPunct="1">
              <a:lnSpc>
                <a:spcPct val="130000"/>
              </a:lnSpc>
            </a:pPr>
            <a:r>
              <a:rPr lang="fr-FR" dirty="0"/>
              <a:t> concernant l’avenir et annonce deux choses :</a:t>
            </a:r>
          </a:p>
          <a:p>
            <a:pPr algn="just" eaLnBrk="1" hangingPunct="1">
              <a:lnSpc>
                <a:spcPct val="50000"/>
              </a:lnSpc>
            </a:pP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 rot="21180122">
            <a:off x="73946" y="4780530"/>
            <a:ext cx="6966057" cy="14157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« À la fin, </a:t>
            </a:r>
            <a:r>
              <a:rPr lang="fr-FR" sz="2600" b="1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mon Cœur Immaculé triomphera.</a:t>
            </a:r>
            <a:r>
              <a:rPr lang="fr-FR" sz="2600" dirty="0">
                <a:solidFill>
                  <a:schemeClr val="bg1"/>
                </a:solidFill>
                <a:latin typeface="Cambria"/>
                <a:ea typeface="+mn-ea"/>
                <a:cs typeface="Cambria"/>
              </a:rPr>
              <a:t> »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40175" y="1809750"/>
            <a:ext cx="5203825" cy="22713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« Je viendrai demander la </a:t>
            </a:r>
            <a:r>
              <a:rPr lang="fr-FR" sz="2600" b="1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communion réparatrice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b="1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des premiers samedis du mois </a:t>
            </a:r>
            <a:r>
              <a:rPr lang="fr-FR" sz="2600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»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solidFill>
                  <a:srgbClr val="FFFFFF"/>
                </a:solidFill>
                <a:latin typeface="Cambria"/>
                <a:ea typeface="+mn-ea"/>
                <a:cs typeface="Cambria"/>
              </a:rPr>
              <a:t>(elle le fera en 1925)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i="1" dirty="0">
              <a:latin typeface="Cambria"/>
              <a:ea typeface="+mn-ea"/>
              <a:cs typeface="Cambria"/>
            </a:endParaRPr>
          </a:p>
        </p:txBody>
      </p:sp>
      <p:pic>
        <p:nvPicPr>
          <p:cNvPr id="3" name="Image 2" descr="commun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b="7162"/>
          <a:stretch>
            <a:fillRect/>
          </a:stretch>
        </p:blipFill>
        <p:spPr bwMode="auto">
          <a:xfrm>
            <a:off x="236538" y="1811338"/>
            <a:ext cx="3475037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CIM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9" t="8449" r="22797" b="8904"/>
          <a:stretch>
            <a:fillRect/>
          </a:stretch>
        </p:blipFill>
        <p:spPr bwMode="auto">
          <a:xfrm>
            <a:off x="7180263" y="4119563"/>
            <a:ext cx="17272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8AB29-E8A6-CD40-9E0E-BBDC05DFD972}" type="slidenum">
              <a:rPr lang="fr-FR"/>
              <a:pPr>
                <a:defRPr/>
              </a:pPr>
              <a:t>28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 3" descr="P10101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7188"/>
            <a:ext cx="45339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ZoneTexte 1"/>
          <p:cNvSpPr txBox="1">
            <a:spLocks noChangeArrowheads="1"/>
          </p:cNvSpPr>
          <p:nvPr/>
        </p:nvSpPr>
        <p:spPr bwMode="auto">
          <a:xfrm>
            <a:off x="5334000" y="1311275"/>
            <a:ext cx="35814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sz="4400" dirty="0">
                <a:solidFill>
                  <a:srgbClr val="008000"/>
                </a:solidFill>
              </a:rPr>
              <a:t>Quatrième</a:t>
            </a:r>
            <a:br>
              <a:rPr lang="fr-FR" sz="4400" dirty="0">
                <a:solidFill>
                  <a:srgbClr val="008000"/>
                </a:solidFill>
              </a:rPr>
            </a:br>
            <a:r>
              <a:rPr lang="fr-FR" sz="4400" dirty="0">
                <a:solidFill>
                  <a:srgbClr val="008000"/>
                </a:solidFill>
              </a:rPr>
              <a:t>apparition</a:t>
            </a:r>
          </a:p>
          <a:p>
            <a:pPr algn="ctr" eaLnBrk="1" hangingPunct="1"/>
            <a:endParaRPr lang="fr-FR" sz="4400" dirty="0">
              <a:solidFill>
                <a:srgbClr val="008000"/>
              </a:solidFill>
            </a:endParaRPr>
          </a:p>
          <a:p>
            <a:pPr algn="ctr" eaLnBrk="1" hangingPunct="1"/>
            <a:endParaRPr lang="fr-FR" sz="4400" dirty="0">
              <a:solidFill>
                <a:srgbClr val="008000"/>
              </a:solidFill>
            </a:endParaRPr>
          </a:p>
          <a:p>
            <a:pPr algn="ctr" eaLnBrk="1" hangingPunct="1"/>
            <a:r>
              <a:rPr lang="fr-FR" sz="4400" dirty="0">
                <a:solidFill>
                  <a:srgbClr val="008000"/>
                </a:solidFill>
              </a:rPr>
              <a:t>19 août 1917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23170-DFB3-E548-904D-C512E19D284F}" type="slidenum">
              <a:rPr lang="fr-FR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A28EAD-E621-4743-B7CE-84AF6F714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E24EC-1CBA-3642-BA29-C519D4C7EA0D}" type="slidenum">
              <a:rPr lang="fr-FR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17410" name="ZoneTexte 2"/>
          <p:cNvSpPr txBox="1">
            <a:spLocks noChangeArrowheads="1"/>
          </p:cNvSpPr>
          <p:nvPr/>
        </p:nvSpPr>
        <p:spPr bwMode="auto">
          <a:xfrm>
            <a:off x="477838" y="754063"/>
            <a:ext cx="8124825" cy="1636712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sz="2800"/>
              <a:t>Pour les y préparer, en 1916, un an avant,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800"/>
              <a:t>un Ange était venu trois fois les rencontrer.</a:t>
            </a:r>
          </a:p>
          <a:p>
            <a:pPr algn="ctr" eaLnBrk="1" hangingPunct="1">
              <a:lnSpc>
                <a:spcPct val="50000"/>
              </a:lnSpc>
            </a:pPr>
            <a:endParaRPr lang="fr-FR" sz="2800"/>
          </a:p>
        </p:txBody>
      </p:sp>
      <p:pic>
        <p:nvPicPr>
          <p:cNvPr id="5" name="Image 4" descr="CouvertureFatima1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64883"/>
            <a:ext cx="4945063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80424" y="3968163"/>
            <a:ext cx="3407844" cy="110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fr-FR" i="1" dirty="0"/>
              <a:t>Accès au 1</a:t>
            </a:r>
            <a:r>
              <a:rPr lang="fr-FR" i="1" baseline="30000" dirty="0"/>
              <a:t>er</a:t>
            </a:r>
            <a:r>
              <a:rPr lang="fr-FR" i="1" dirty="0"/>
              <a:t> diaporama :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b="1" i="1" dirty="0"/>
              <a:t>clic sur l’image </a:t>
            </a:r>
            <a:r>
              <a:rPr lang="fr-FR" b="1" dirty="0"/>
              <a:t>   </a:t>
            </a:r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26693"/>
            <a:ext cx="647995" cy="65640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50F8F951-1D32-674C-A037-081F3435B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ZoneTexte 1"/>
          <p:cNvSpPr txBox="1">
            <a:spLocks noChangeArrowheads="1"/>
          </p:cNvSpPr>
          <p:nvPr/>
        </p:nvSpPr>
        <p:spPr bwMode="auto">
          <a:xfrm>
            <a:off x="220663" y="266700"/>
            <a:ext cx="8245475" cy="752475"/>
          </a:xfrm>
          <a:prstGeom prst="rect">
            <a:avLst/>
          </a:prstGeom>
          <a:solidFill>
            <a:srgbClr val="F2C9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fr-FR"/>
              <a:t>Le 13 août, l’apparition n’a pas pu avoir lieu à la « </a:t>
            </a:r>
            <a:r>
              <a:rPr lang="fr-FR" i="1"/>
              <a:t>Cova da Iria</a:t>
            </a:r>
            <a:r>
              <a:rPr lang="fr-FR"/>
              <a:t> » :</a:t>
            </a:r>
          </a:p>
          <a:p>
            <a:pPr eaLnBrk="1" hangingPunct="1">
              <a:lnSpc>
                <a:spcPct val="50000"/>
              </a:lnSpc>
            </a:pPr>
            <a:endParaRPr lang="fr-FR"/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85738" y="3652838"/>
            <a:ext cx="8805862" cy="1193800"/>
          </a:xfrm>
          <a:prstGeom prst="rect">
            <a:avLst/>
          </a:prstGeom>
          <a:solidFill>
            <a:srgbClr val="F2C9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fr-FR"/>
              <a:t>Libérés et revenus à la maison, ils étaient très tristes d’avoir manqué le rendez-vous du 13 avec  « la Dame » !  </a:t>
            </a:r>
          </a:p>
          <a:p>
            <a:pPr eaLnBrk="1" hangingPunct="1">
              <a:lnSpc>
                <a:spcPct val="50000"/>
              </a:lnSpc>
            </a:pPr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85738" y="1236663"/>
            <a:ext cx="4843462" cy="2079625"/>
          </a:xfrm>
          <a:prstGeom prst="rect">
            <a:avLst/>
          </a:prstGeom>
          <a:solidFill>
            <a:srgbClr val="F2C9B1"/>
          </a:solidFill>
        </p:spPr>
        <p:txBody>
          <a:bodyPr>
            <a:spAutoFit/>
          </a:bodyPr>
          <a:lstStyle/>
          <a:p>
            <a:pPr marL="18573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Pour empêcher les enfants d’y aller,</a:t>
            </a:r>
          </a:p>
          <a:p>
            <a:pPr marL="18573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 le sous-préfet, qui ne croyait pas à ces apparitions, les avait ce matin-là emmenés en prison !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Image 5" descr="P1000781-Copie-e14413736718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r="6432"/>
          <a:stretch>
            <a:fillRect/>
          </a:stretch>
        </p:blipFill>
        <p:spPr bwMode="auto">
          <a:xfrm>
            <a:off x="5386388" y="4243388"/>
            <a:ext cx="36226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porte-prison-quebec-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228725"/>
            <a:ext cx="31337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85738" y="4914900"/>
            <a:ext cx="5159375" cy="1636713"/>
          </a:xfrm>
          <a:prstGeom prst="rect">
            <a:avLst/>
          </a:prstGeom>
          <a:solidFill>
            <a:srgbClr val="F2C9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fr-FR"/>
              <a:t>Mais le 19, Notre-Dame  les a rejoints </a:t>
            </a:r>
          </a:p>
          <a:p>
            <a:pPr eaLnBrk="1" hangingPunct="1">
              <a:lnSpc>
                <a:spcPct val="120000"/>
              </a:lnSpc>
            </a:pPr>
            <a:r>
              <a:rPr lang="fr-FR"/>
              <a:t>au lieu-dit «les Valinhos» où, ce jour-là, </a:t>
            </a:r>
          </a:p>
          <a:p>
            <a:pPr eaLnBrk="1" hangingPunct="1">
              <a:lnSpc>
                <a:spcPct val="120000"/>
              </a:lnSpc>
            </a:pPr>
            <a:r>
              <a:rPr lang="fr-FR"/>
              <a:t>ils allaient garder leurs moutons.</a:t>
            </a:r>
          </a:p>
          <a:p>
            <a:pPr eaLnBrk="1" hangingPunct="1">
              <a:lnSpc>
                <a:spcPct val="50000"/>
              </a:lnSpc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BAA5D-A401-2B43-A5AB-5A6278588230}" type="slidenum">
              <a:rPr lang="fr-FR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 1" descr="P10101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ZoneTexte 6"/>
          <p:cNvSpPr txBox="1">
            <a:spLocks noChangeArrowheads="1"/>
          </p:cNvSpPr>
          <p:nvPr/>
        </p:nvSpPr>
        <p:spPr bwMode="auto">
          <a:xfrm>
            <a:off x="4452938" y="5316538"/>
            <a:ext cx="354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Le </a:t>
            </a:r>
          </a:p>
        </p:txBody>
      </p:sp>
      <p:sp>
        <p:nvSpPr>
          <p:cNvPr id="46083" name="ZoneTexte 7"/>
          <p:cNvSpPr txBox="1">
            <a:spLocks noChangeArrowheads="1"/>
          </p:cNvSpPr>
          <p:nvPr/>
        </p:nvSpPr>
        <p:spPr bwMode="auto">
          <a:xfrm>
            <a:off x="2692400" y="5876925"/>
            <a:ext cx="61801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 i="1">
                <a:solidFill>
                  <a:schemeClr val="bg1"/>
                </a:solidFill>
              </a:rPr>
              <a:t>Le chemin qui conduit aux Valinhos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96900-6971-E141-BC56-B005F81AEFB5}" type="slidenum">
              <a:rPr lang="fr-FR"/>
              <a:pPr>
                <a:defRPr/>
              </a:pPr>
              <a:t>31</a:t>
            </a:fld>
            <a:endParaRPr lang="fr-FR"/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5738" y="184150"/>
            <a:ext cx="5961062" cy="750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Que veut de moi Votre Grâce ?</a:t>
            </a:r>
          </a:p>
          <a:p>
            <a:pPr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 </a:t>
            </a:r>
            <a:endParaRPr lang="en-GB" sz="2400" i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84138" y="5441950"/>
            <a:ext cx="9228138" cy="765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439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i="1" dirty="0">
                <a:latin typeface="Cambria"/>
                <a:ea typeface="+mn-ea"/>
                <a:cs typeface="Cambria"/>
              </a:rPr>
              <a:t>   Si l'on ne vous avait pas emmenés à la ville, le miracle aurait été plus connu (…)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100" dirty="0">
              <a:latin typeface="Cambria"/>
              <a:ea typeface="+mn-ea"/>
              <a:cs typeface="Cambr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8276" y="1065213"/>
            <a:ext cx="5705475" cy="1416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185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40" dirty="0">
                <a:latin typeface="Cambria"/>
                <a:ea typeface="+mn-ea"/>
                <a:cs typeface="Cambria"/>
              </a:rPr>
              <a:t>Notre-Dame : </a:t>
            </a:r>
            <a:r>
              <a:rPr lang="fr-FR" sz="2400" dirty="0">
                <a:latin typeface="Cambria"/>
                <a:ea typeface="+mn-ea"/>
                <a:cs typeface="Cambria"/>
              </a:rPr>
              <a:t>Je veux que vous continuiez </a:t>
            </a:r>
          </a:p>
          <a:p>
            <a:pPr marL="896938" indent="-841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à aller à la</a:t>
            </a:r>
            <a:r>
              <a:rPr lang="fr-FR" sz="2400" i="1" dirty="0">
                <a:latin typeface="Cambria"/>
                <a:ea typeface="+mn-ea"/>
                <a:cs typeface="Cambria"/>
              </a:rPr>
              <a:t> </a:t>
            </a:r>
            <a:r>
              <a:rPr lang="fr-FR" sz="2400" i="1" dirty="0" err="1">
                <a:latin typeface="Cambria"/>
                <a:ea typeface="+mn-ea"/>
                <a:cs typeface="Cambria"/>
              </a:rPr>
              <a:t>Cova</a:t>
            </a:r>
            <a:r>
              <a:rPr lang="fr-FR" sz="2400" i="1" dirty="0">
                <a:latin typeface="Cambria"/>
                <a:ea typeface="+mn-ea"/>
                <a:cs typeface="Cambria"/>
              </a:rPr>
              <a:t> da </a:t>
            </a:r>
            <a:r>
              <a:rPr lang="fr-FR" sz="2400" i="1" dirty="0" err="1">
                <a:latin typeface="Cambria"/>
                <a:ea typeface="+mn-ea"/>
                <a:cs typeface="Cambria"/>
              </a:rPr>
              <a:t>lria</a:t>
            </a:r>
            <a:r>
              <a:rPr lang="fr-FR" sz="2400" i="1" dirty="0">
                <a:latin typeface="Cambria"/>
                <a:ea typeface="+mn-ea"/>
                <a:cs typeface="Cambria"/>
              </a:rPr>
              <a:t> </a:t>
            </a:r>
            <a:r>
              <a:rPr lang="fr-FR" sz="2400" dirty="0">
                <a:latin typeface="Cambria"/>
                <a:ea typeface="+mn-ea"/>
                <a:cs typeface="Cambria"/>
              </a:rPr>
              <a:t>le 13, 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A90E8-378A-3847-ADE3-F83FD2FC49B7}" type="slidenum">
              <a:rPr lang="fr-FR"/>
              <a:pPr>
                <a:defRPr/>
              </a:pPr>
              <a:t>32</a:t>
            </a:fld>
            <a:endParaRPr lang="fr-FR"/>
          </a:p>
        </p:txBody>
      </p:sp>
      <p:pic>
        <p:nvPicPr>
          <p:cNvPr id="47110" name="Image 6" descr="P10101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168275"/>
            <a:ext cx="22701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85738" y="2182813"/>
            <a:ext cx="5688013" cy="1416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que vous continuiez à réciter le chapelet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 tous les jours. 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06838" y="3871386"/>
            <a:ext cx="4779962" cy="13419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sz="2400" dirty="0">
                <a:latin typeface="Cambria"/>
                <a:cs typeface="Cambria"/>
              </a:rPr>
              <a:t>Le dernier mois, je ferai le miracle </a:t>
            </a:r>
          </a:p>
          <a:p>
            <a:pPr>
              <a:lnSpc>
                <a:spcPct val="130000"/>
              </a:lnSpc>
              <a:defRPr/>
            </a:pPr>
            <a:r>
              <a:rPr lang="fr-FR" sz="2400" dirty="0">
                <a:latin typeface="Cambria"/>
                <a:cs typeface="Cambria"/>
              </a:rPr>
              <a:t>pour que tout le monde croie.</a:t>
            </a:r>
          </a:p>
          <a:p>
            <a:pPr>
              <a:lnSpc>
                <a:spcPct val="50000"/>
              </a:lnSpc>
              <a:defRPr/>
            </a:pPr>
            <a:endParaRPr lang="fr-FR" sz="2400" dirty="0">
              <a:latin typeface="Cambria"/>
              <a:cs typeface="Cambria"/>
            </a:endParaRPr>
          </a:p>
        </p:txBody>
      </p:sp>
      <p:pic>
        <p:nvPicPr>
          <p:cNvPr id="5" name="Image 4" descr="chapeleet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7" y="3219981"/>
            <a:ext cx="23002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2713" y="406400"/>
            <a:ext cx="9031287" cy="7140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i="1" spc="-10" dirty="0">
                <a:latin typeface="Comic Sans MS"/>
                <a:ea typeface="+mn-ea"/>
                <a:cs typeface="Comic Sans MS"/>
              </a:rPr>
              <a:t>Lucie : Je voudrais vous demander la guérison de quelques malades.</a:t>
            </a:r>
          </a:p>
          <a:p>
            <a:pPr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i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0838" y="1281113"/>
            <a:ext cx="8539162" cy="75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Oui, j'en guérirai quelques-uns dans l'année.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72104" y="2149165"/>
            <a:ext cx="6767999" cy="1427162"/>
          </a:xfrm>
          <a:prstGeom prst="rect">
            <a:avLst/>
          </a:prstGeom>
          <a:solidFill>
            <a:srgbClr val="F2C9B1"/>
          </a:solidFill>
        </p:spPr>
        <p:txBody>
          <a:bodyPr>
            <a:spAutoFit/>
          </a:bodyPr>
          <a:lstStyle/>
          <a:p>
            <a:pPr marL="439738" algn="just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i="1" dirty="0">
                <a:latin typeface="+mn-lt"/>
                <a:ea typeface="+mn-ea"/>
                <a:cs typeface="+mn-cs"/>
              </a:rPr>
              <a:t>Puis Notre-Dame insiste avec force</a:t>
            </a:r>
          </a:p>
          <a:p>
            <a:pPr marL="439738" algn="just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i="1" dirty="0">
                <a:latin typeface="+mn-lt"/>
                <a:ea typeface="+mn-ea"/>
                <a:cs typeface="+mn-cs"/>
              </a:rPr>
              <a:t>sur la nécessité de la prière et du sacrifice…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9038" y="3713909"/>
            <a:ext cx="6770687" cy="2959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556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spc="100" dirty="0">
                <a:solidFill>
                  <a:schemeClr val="accent2"/>
                </a:solidFill>
                <a:latin typeface="Cambria"/>
                <a:ea typeface="+mn-ea"/>
                <a:cs typeface="Cambria"/>
              </a:rPr>
              <a:t>Priez, priez beaucoup</a:t>
            </a:r>
          </a:p>
          <a:p>
            <a:pPr marL="3556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spc="100" dirty="0">
                <a:solidFill>
                  <a:schemeClr val="accent2"/>
                </a:solidFill>
                <a:latin typeface="Cambria"/>
                <a:ea typeface="+mn-ea"/>
                <a:cs typeface="Cambria"/>
              </a:rPr>
              <a:t>et faites des sacrifices pour les pécheurs. </a:t>
            </a:r>
          </a:p>
          <a:p>
            <a:pPr marL="3556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spc="100" dirty="0">
                <a:solidFill>
                  <a:schemeClr val="accent2"/>
                </a:solidFill>
                <a:latin typeface="Cambria"/>
                <a:ea typeface="+mn-ea"/>
                <a:cs typeface="Cambria"/>
              </a:rPr>
              <a:t>Car beaucoup d'âmes vont en enfer </a:t>
            </a:r>
          </a:p>
          <a:p>
            <a:pPr marL="3556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spc="100" dirty="0">
                <a:solidFill>
                  <a:schemeClr val="accent2"/>
                </a:solidFill>
                <a:latin typeface="Cambria"/>
                <a:ea typeface="+mn-ea"/>
                <a:cs typeface="Cambria"/>
              </a:rPr>
              <a:t>parce qu'elles n'ont personne </a:t>
            </a:r>
          </a:p>
          <a:p>
            <a:pPr marL="3556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spc="100" dirty="0">
                <a:solidFill>
                  <a:schemeClr val="accent2"/>
                </a:solidFill>
                <a:latin typeface="Cambria"/>
                <a:ea typeface="+mn-ea"/>
                <a:cs typeface="Cambria"/>
              </a:rPr>
              <a:t>qui se sacrifie et prie pour elles. </a:t>
            </a:r>
            <a:endParaRPr lang="en-GB" sz="800" b="1" spc="100" dirty="0">
              <a:solidFill>
                <a:schemeClr val="accent2"/>
              </a:solidFill>
              <a:latin typeface="Cambria"/>
              <a:ea typeface="+mn-ea"/>
              <a:cs typeface="Cambria"/>
            </a:endParaRPr>
          </a:p>
          <a:p>
            <a:pPr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pic>
        <p:nvPicPr>
          <p:cNvPr id="6" name="Image 5" descr="branche de palmie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r="28250"/>
          <a:stretch>
            <a:fillRect/>
          </a:stretch>
        </p:blipFill>
        <p:spPr bwMode="auto">
          <a:xfrm>
            <a:off x="8039100" y="3987274"/>
            <a:ext cx="10112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9AC1F-77A0-5F4E-8FE6-EDCAA1C4C12F}" type="slidenum">
              <a:rPr lang="fr-FR"/>
              <a:pPr>
                <a:defRPr/>
              </a:pPr>
              <a:t>33</a:t>
            </a:fld>
            <a:endParaRPr lang="fr-FR"/>
          </a:p>
        </p:txBody>
      </p:sp>
      <p:pic>
        <p:nvPicPr>
          <p:cNvPr id="8" name="Image 7" descr="branche de palmie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r="28250"/>
          <a:stretch>
            <a:fillRect/>
          </a:stretch>
        </p:blipFill>
        <p:spPr bwMode="auto">
          <a:xfrm flipH="1">
            <a:off x="112713" y="3987274"/>
            <a:ext cx="10096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age 3" descr="P1010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r="5515"/>
          <a:stretch>
            <a:fillRect/>
          </a:stretch>
        </p:blipFill>
        <p:spPr bwMode="auto">
          <a:xfrm>
            <a:off x="2354263" y="7938"/>
            <a:ext cx="4564062" cy="705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ZoneTexte 1"/>
          <p:cNvSpPr txBox="1">
            <a:spLocks noChangeArrowheads="1"/>
          </p:cNvSpPr>
          <p:nvPr/>
        </p:nvSpPr>
        <p:spPr bwMode="auto">
          <a:xfrm>
            <a:off x="254000" y="5689600"/>
            <a:ext cx="1897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/>
              <a:t>L’oratoire actuel</a:t>
            </a:r>
          </a:p>
          <a:p>
            <a:pPr algn="ctr" eaLnBrk="1" hangingPunct="1"/>
            <a:r>
              <a:rPr lang="fr-FR" sz="2000" i="1"/>
              <a:t> aux Valhinos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6E71D-0CA8-B841-AC36-44A2C4E8E732}" type="slidenum">
              <a:rPr lang="fr-FR"/>
              <a:pPr>
                <a:defRPr/>
              </a:pPr>
              <a:t>34</a:t>
            </a:fld>
            <a:endParaRPr lang="fr-FR"/>
          </a:p>
        </p:txBody>
      </p:sp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oneTexte 1"/>
          <p:cNvSpPr txBox="1">
            <a:spLocks noChangeArrowheads="1"/>
          </p:cNvSpPr>
          <p:nvPr/>
        </p:nvSpPr>
        <p:spPr bwMode="auto">
          <a:xfrm>
            <a:off x="3454400" y="1633538"/>
            <a:ext cx="5688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4400" dirty="0">
                <a:solidFill>
                  <a:schemeClr val="accent2"/>
                </a:solidFill>
              </a:rPr>
              <a:t>Cinquième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4400" dirty="0">
                <a:solidFill>
                  <a:schemeClr val="accent2"/>
                </a:solidFill>
              </a:rPr>
              <a:t>apparition</a:t>
            </a:r>
          </a:p>
          <a:p>
            <a:pPr algn="ctr" eaLnBrk="1" hangingPunct="1"/>
            <a:endParaRPr lang="fr-FR" sz="4400" dirty="0">
              <a:solidFill>
                <a:schemeClr val="accent2"/>
              </a:solidFill>
            </a:endParaRPr>
          </a:p>
          <a:p>
            <a:pPr algn="ctr" eaLnBrk="1" hangingPunct="1"/>
            <a:r>
              <a:rPr lang="fr-FR" sz="4400" dirty="0">
                <a:solidFill>
                  <a:schemeClr val="accent2"/>
                </a:solidFill>
              </a:rPr>
              <a:t>13 septembre 1917</a:t>
            </a:r>
          </a:p>
        </p:txBody>
      </p:sp>
      <p:pic>
        <p:nvPicPr>
          <p:cNvPr id="50178" name="Image 2" descr="freudenberg-f.tima1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0"/>
            <a:ext cx="2100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7CB5D-A19F-304D-93BD-C89A5D60410C}" type="slidenum">
              <a:rPr lang="fr-FR"/>
              <a:pPr>
                <a:defRPr/>
              </a:pPr>
              <a:t>35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046E5B-07C5-F44C-AD46-DAA33C0AB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2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Image 5" descr="branchages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17998" r="8685" b="18300"/>
          <a:stretch>
            <a:fillRect/>
          </a:stretch>
        </p:blipFill>
        <p:spPr bwMode="auto">
          <a:xfrm rot="-5400000">
            <a:off x="-545306" y="743744"/>
            <a:ext cx="33655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405063" y="439738"/>
            <a:ext cx="6738937" cy="1508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57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1F497D"/>
                </a:solidFill>
                <a:latin typeface="Cambria"/>
                <a:ea typeface="+mn-ea"/>
                <a:cs typeface="Cambria"/>
              </a:rPr>
              <a:t>Notre-Dame : Continuez à réciter le chapelet</a:t>
            </a:r>
          </a:p>
          <a:p>
            <a:pPr marL="982663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1F497D"/>
                </a:solidFill>
                <a:latin typeface="Cambria"/>
                <a:ea typeface="+mn-ea"/>
                <a:cs typeface="Cambria"/>
              </a:rPr>
              <a:t> pour obtenir la fin de la guerre. </a:t>
            </a:r>
          </a:p>
          <a:p>
            <a:pPr marL="982663"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rgbClr val="1F497D"/>
              </a:solidFill>
              <a:latin typeface="Cambria"/>
              <a:ea typeface="+mn-ea"/>
              <a:cs typeface="Cambri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95550" y="2324100"/>
            <a:ext cx="3810000" cy="21605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tx2"/>
                </a:solidFill>
                <a:latin typeface="Cambria"/>
                <a:ea typeface="+mn-ea"/>
                <a:cs typeface="Cambria"/>
              </a:rPr>
              <a:t>En octobre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tx2"/>
                </a:solidFill>
                <a:latin typeface="Cambria"/>
                <a:ea typeface="+mn-ea"/>
                <a:cs typeface="Cambria"/>
              </a:rPr>
              <a:t> je ferai le miracle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tx2"/>
                </a:solidFill>
                <a:latin typeface="Cambria"/>
                <a:ea typeface="+mn-ea"/>
                <a:cs typeface="Cambria"/>
              </a:rPr>
              <a:t>pour que tous croient. 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660400" y="5011738"/>
            <a:ext cx="8026400" cy="1428750"/>
          </a:xfrm>
          <a:prstGeom prst="rect">
            <a:avLst/>
          </a:prstGeom>
          <a:solidFill>
            <a:srgbClr val="F2C9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sz="2600" i="1" dirty="0"/>
              <a:t>Ce miracle, ce sera une extraordinaire danse du soleil…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sz="2600" i="1" dirty="0"/>
              <a:t>visible dans le ciel à plus de 70 Kms alentour.</a:t>
            </a:r>
          </a:p>
          <a:p>
            <a:pPr eaLnBrk="1" hangingPunct="1">
              <a:lnSpc>
                <a:spcPct val="50000"/>
              </a:lnSpc>
            </a:pPr>
            <a:r>
              <a:rPr lang="fr-FR" dirty="0"/>
              <a:t>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D85C1-BB75-5C4A-8B4C-2EDAED9AAE43}" type="slidenum">
              <a:rPr lang="fr-FR"/>
              <a:pPr>
                <a:defRPr/>
              </a:pPr>
              <a:t>36</a:t>
            </a:fld>
            <a:endParaRPr lang="fr-FR"/>
          </a:p>
        </p:txBody>
      </p:sp>
      <p:pic>
        <p:nvPicPr>
          <p:cNvPr id="7" name="Image 6" descr="chapelet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263" y="232410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chapelet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1784350"/>
            <a:ext cx="200501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 3" descr="milagro-del-sol-fatima-13-octub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63" y="0"/>
            <a:ext cx="10499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ZoneTexte 1"/>
          <p:cNvSpPr txBox="1">
            <a:spLocks noChangeArrowheads="1"/>
          </p:cNvSpPr>
          <p:nvPr/>
        </p:nvSpPr>
        <p:spPr bwMode="auto">
          <a:xfrm>
            <a:off x="992188" y="4516438"/>
            <a:ext cx="8001000" cy="21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5400" dirty="0">
                <a:solidFill>
                  <a:schemeClr val="bg1"/>
                </a:solidFill>
              </a:rPr>
              <a:t>Sixième apparition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5400" dirty="0">
                <a:solidFill>
                  <a:schemeClr val="bg1"/>
                </a:solidFill>
              </a:rPr>
              <a:t>13 octobre 1917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BE678-6383-784C-99DF-46726A4DD279}" type="slidenum">
              <a:rPr lang="fr-FR"/>
              <a:pPr>
                <a:defRPr/>
              </a:pPr>
              <a:t>37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Image 5" descr="freudenberg-f.tima1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41288"/>
            <a:ext cx="1592263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2405063" y="3154363"/>
            <a:ext cx="4503737" cy="1304925"/>
          </a:xfrm>
          <a:prstGeom prst="rect">
            <a:avLst/>
          </a:prstGeom>
          <a:solidFill>
            <a:srgbClr val="F2C9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FR" i="1" dirty="0"/>
              <a:t>Elle confie alors aux enfants </a:t>
            </a:r>
          </a:p>
          <a:p>
            <a:pPr eaLnBrk="1" hangingPunct="1">
              <a:lnSpc>
                <a:spcPct val="120000"/>
              </a:lnSpc>
            </a:pPr>
            <a:r>
              <a:rPr lang="fr-FR" i="1" dirty="0"/>
              <a:t>une dernière recommandation :</a:t>
            </a:r>
          </a:p>
          <a:p>
            <a:pPr eaLnBrk="1" hangingPunct="1">
              <a:lnSpc>
                <a:spcPct val="50000"/>
              </a:lnSpc>
            </a:pP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2405062" y="1931988"/>
            <a:ext cx="6281737" cy="990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57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spc="150" dirty="0">
                <a:solidFill>
                  <a:schemeClr val="accent2"/>
                </a:solidFill>
                <a:latin typeface="Cambria"/>
                <a:ea typeface="+mn-ea"/>
                <a:cs typeface="Cambria"/>
              </a:rPr>
              <a:t>Je suis Notre-Dame du Rosaire</a:t>
            </a:r>
          </a:p>
          <a:p>
            <a:pPr marL="185738"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>
              <a:latin typeface="Cambria"/>
              <a:ea typeface="+mn-ea"/>
              <a:cs typeface="Cambri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2263" y="4740275"/>
            <a:ext cx="6756400" cy="1508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439738" defTabSz="6270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b="1" dirty="0">
                <a:solidFill>
                  <a:srgbClr val="C0504D"/>
                </a:solidFill>
                <a:latin typeface="Cambria"/>
                <a:ea typeface="+mn-ea"/>
                <a:cs typeface="Cambria"/>
              </a:rPr>
              <a:t>Que l'on continue toujours à</a:t>
            </a:r>
          </a:p>
          <a:p>
            <a:pPr marL="439738" defTabSz="6270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b="1" dirty="0">
                <a:solidFill>
                  <a:srgbClr val="C0504D"/>
                </a:solidFill>
                <a:latin typeface="Cambria"/>
                <a:ea typeface="+mn-ea"/>
                <a:cs typeface="Cambria"/>
              </a:rPr>
              <a:t>dire le chapelet tous les jours.</a:t>
            </a:r>
          </a:p>
          <a:p>
            <a:pPr marL="185738"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53254" name="ZoneTexte 4"/>
          <p:cNvSpPr txBox="1">
            <a:spLocks noChangeArrowheads="1"/>
          </p:cNvSpPr>
          <p:nvPr/>
        </p:nvSpPr>
        <p:spPr bwMode="auto">
          <a:xfrm>
            <a:off x="2692400" y="363538"/>
            <a:ext cx="5265738" cy="1416050"/>
          </a:xfrm>
          <a:prstGeom prst="rect">
            <a:avLst/>
          </a:prstGeom>
          <a:solidFill>
            <a:srgbClr val="F2C9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FR" i="1"/>
              <a:t>Le 13 octobre, à la sixième apparition, </a:t>
            </a:r>
          </a:p>
          <a:p>
            <a:pPr eaLnBrk="1" hangingPunct="1">
              <a:lnSpc>
                <a:spcPct val="150000"/>
              </a:lnSpc>
            </a:pPr>
            <a:r>
              <a:rPr lang="fr-FR" i="1"/>
              <a:t>« la Dame » va enfin dire son nom </a:t>
            </a:r>
            <a:r>
              <a:rPr lang="fr-FR"/>
              <a:t>:</a:t>
            </a:r>
          </a:p>
          <a:p>
            <a:pPr eaLnBrk="1" hangingPunct="1">
              <a:lnSpc>
                <a:spcPct val="50000"/>
              </a:lnSpc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8C8928-F9FF-7348-A84F-3E81828368AB}" type="slidenum">
              <a:rPr lang="fr-FR"/>
              <a:pPr>
                <a:defRPr/>
              </a:pPr>
              <a:t>38</a:t>
            </a:fld>
            <a:endParaRPr lang="fr-FR"/>
          </a:p>
        </p:txBody>
      </p:sp>
      <p:pic>
        <p:nvPicPr>
          <p:cNvPr id="11" name="Image 10" descr="chapelet 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35513"/>
            <a:ext cx="270033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iel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281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8938" y="4849813"/>
            <a:ext cx="8467725" cy="1508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711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C0504D"/>
                </a:solidFill>
                <a:latin typeface="Cambria"/>
                <a:ea typeface="+mn-ea"/>
                <a:cs typeface="Cambria"/>
              </a:rPr>
              <a:t>N'offensez pas davantage Dieu, Notre Seigneur, </a:t>
            </a:r>
          </a:p>
          <a:p>
            <a:pPr marL="1709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rgbClr val="C0504D"/>
                </a:solidFill>
                <a:latin typeface="Cambria"/>
                <a:ea typeface="+mn-ea"/>
                <a:cs typeface="Cambria"/>
              </a:rPr>
              <a:t>car II est déjà trop offensé. </a:t>
            </a:r>
          </a:p>
          <a:p>
            <a:pPr marL="1709738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C0504D"/>
              </a:solidFill>
              <a:latin typeface="Cambria"/>
              <a:ea typeface="+mn-ea"/>
              <a:cs typeface="Cambri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0133" y="2830513"/>
            <a:ext cx="8923867" cy="1415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Notre-Dame : Les uns, oui, les autres non. Il faut qu'ils se corrigent, </a:t>
            </a:r>
          </a:p>
          <a:p>
            <a:pPr marL="1709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ambria"/>
                <a:ea typeface="+mn-ea"/>
                <a:cs typeface="Cambria"/>
              </a:rPr>
              <a:t>qu'ils demandent pardon de leurs péchés. </a:t>
            </a:r>
          </a:p>
          <a:p>
            <a:pPr marL="1709738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82134" y="392113"/>
            <a:ext cx="7704666" cy="19697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573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Lucie : J'ai beaucoup de choses à vous demander : </a:t>
            </a:r>
          </a:p>
          <a:p>
            <a:pPr marL="1168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de guérir plusieurs malades, </a:t>
            </a:r>
          </a:p>
          <a:p>
            <a:pPr marL="11684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Comic Sans MS"/>
                <a:ea typeface="+mn-ea"/>
                <a:cs typeface="Comic Sans MS"/>
              </a:rPr>
              <a:t>de convertir quelques pécheurs, etc. </a:t>
            </a:r>
          </a:p>
          <a:p>
            <a:pPr marL="812800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i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2F5306-E829-9B4F-8983-0E7F63887F9C}" type="slidenum">
              <a:rPr lang="fr-FR"/>
              <a:pPr>
                <a:defRPr/>
              </a:pPr>
              <a:t>39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oneTexte 5"/>
          <p:cNvSpPr txBox="1">
            <a:spLocks noChangeArrowheads="1"/>
          </p:cNvSpPr>
          <p:nvPr/>
        </p:nvSpPr>
        <p:spPr bwMode="auto">
          <a:xfrm>
            <a:off x="474662" y="1430866"/>
            <a:ext cx="7078662" cy="3675063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fr-FR" sz="3200" dirty="0"/>
          </a:p>
          <a:p>
            <a:pPr algn="ctr" eaLnBrk="1" hangingPunct="1"/>
            <a:r>
              <a:rPr lang="fr-FR" sz="3600" dirty="0"/>
              <a:t>… Où est Fatima ?</a:t>
            </a:r>
          </a:p>
          <a:p>
            <a:pPr algn="ctr" eaLnBrk="1" hangingPunct="1"/>
            <a:endParaRPr lang="fr-FR" sz="2800" dirty="0"/>
          </a:p>
          <a:p>
            <a:pPr algn="ctr" eaLnBrk="1" hangingPunct="1"/>
            <a:r>
              <a:rPr lang="fr-FR" sz="2800" dirty="0"/>
              <a:t>Il y a cent ans,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sz="2800" dirty="0"/>
              <a:t>ce n’est encore qu’un petit village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sz="2800" dirty="0"/>
              <a:t>du Portugal</a:t>
            </a:r>
          </a:p>
          <a:p>
            <a:pPr eaLnBrk="1" hangingPunct="1"/>
            <a:endParaRPr lang="fr-FR" sz="1800" dirty="0"/>
          </a:p>
          <a:p>
            <a:pPr eaLnBrk="1" hangingPunct="1"/>
            <a:endParaRPr lang="fr-FR" sz="1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C154A-C90E-2A41-A33C-595E1DB0153D}" type="slidenum">
              <a:rPr lang="fr-FR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18435" name="ZoneTexte 2"/>
          <p:cNvSpPr txBox="1">
            <a:spLocks noChangeArrowheads="1"/>
          </p:cNvSpPr>
          <p:nvPr/>
        </p:nvSpPr>
        <p:spPr bwMode="auto">
          <a:xfrm>
            <a:off x="406400" y="558801"/>
            <a:ext cx="828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i="1" dirty="0"/>
              <a:t>Pour ceux qui n’ont pas regardé le premier diaporama…</a:t>
            </a:r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26693"/>
            <a:ext cx="647995" cy="656409"/>
          </a:xfrm>
          <a:prstGeom prst="rect">
            <a:avLst/>
          </a:prstGeom>
        </p:spPr>
      </p:pic>
      <p:pic>
        <p:nvPicPr>
          <p:cNvPr id="8" name="Image 4" descr="P1010090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134105"/>
            <a:ext cx="2963333" cy="222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4">
            <a:extLst>
              <a:ext uri="{FF2B5EF4-FFF2-40B4-BE49-F238E27FC236}">
                <a16:creationId xmlns:a16="http://schemas.microsoft.com/office/drawing/2014/main" id="{54305175-82F7-AB44-B1E4-62E062935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08000" y="196850"/>
            <a:ext cx="8110538" cy="787400"/>
          </a:xfrm>
          <a:prstGeom prst="rect">
            <a:avLst/>
          </a:prstGeom>
          <a:solidFill>
            <a:srgbClr val="F2C9B1"/>
          </a:solidFill>
        </p:spPr>
        <p:txBody>
          <a:bodyPr>
            <a:spAutoFit/>
          </a:bodyPr>
          <a:lstStyle/>
          <a:p>
            <a:pPr marL="185738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dirty="0">
                <a:latin typeface="+mn-lt"/>
                <a:ea typeface="+mn-ea"/>
                <a:cs typeface="+mn-cs"/>
              </a:rPr>
              <a:t>À la fin de l'apparition, la Sainte Vierge ouvre les mains… </a:t>
            </a:r>
          </a:p>
          <a:p>
            <a:pPr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3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4122738"/>
            <a:ext cx="9144000" cy="221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5738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i="1" dirty="0">
                <a:latin typeface="Comic Sans MS"/>
                <a:ea typeface="+mn-ea"/>
                <a:cs typeface="Comic Sans MS"/>
              </a:rPr>
              <a:t>« Et en ouvrant les mains, elle les fit se réfléchir vers le soleil </a:t>
            </a:r>
          </a:p>
          <a:p>
            <a:pPr marL="185738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i="1" dirty="0">
                <a:latin typeface="Comic Sans MS"/>
                <a:ea typeface="+mn-ea"/>
                <a:cs typeface="Comic Sans MS"/>
              </a:rPr>
              <a:t>et, pendant qu'elle s'élevait, le reflet de sa propre lumière </a:t>
            </a:r>
          </a:p>
          <a:p>
            <a:pPr marL="185738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i="1" dirty="0">
                <a:latin typeface="Comic Sans MS"/>
                <a:ea typeface="+mn-ea"/>
                <a:cs typeface="Comic Sans MS"/>
              </a:rPr>
              <a:t>continuait à être projeté sur le soleil », </a:t>
            </a:r>
          </a:p>
          <a:p>
            <a:pPr marL="185738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i="1" dirty="0">
                <a:latin typeface="Comic Sans MS"/>
                <a:ea typeface="+mn-ea"/>
                <a:cs typeface="Comic Sans MS"/>
              </a:rPr>
              <a:t>rapporte sœur Lucie dans son quatrième mémoire.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300" i="1" dirty="0">
              <a:latin typeface="Comic Sans MS"/>
              <a:ea typeface="+mn-ea"/>
              <a:cs typeface="Comic Sans MS"/>
            </a:endParaRPr>
          </a:p>
        </p:txBody>
      </p:sp>
      <p:pic>
        <p:nvPicPr>
          <p:cNvPr id="5" name="Image 4" descr="N-D mains ouver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7777" r="10139"/>
          <a:stretch>
            <a:fillRect/>
          </a:stretch>
        </p:blipFill>
        <p:spPr bwMode="auto">
          <a:xfrm>
            <a:off x="2268538" y="1169988"/>
            <a:ext cx="44037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07E42B-4D37-D248-85DE-E120657AE261}" type="slidenum">
              <a:rPr lang="fr-FR" sz="2300"/>
              <a:pPr>
                <a:defRPr/>
              </a:pPr>
              <a:t>40</a:t>
            </a:fld>
            <a:endParaRPr lang="fr-FR" sz="23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age 1" descr="notre-dame-fatima-miracle-soleil-octob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650" y="4763"/>
            <a:ext cx="10655300" cy="711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-254000" y="6072188"/>
            <a:ext cx="9838267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spc="15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C’EST ALORS QUE LE SOLEIL COMMENÇA SA DANSE MIRACULEUSE… </a:t>
            </a:r>
            <a:endParaRPr lang="en-GB" sz="2000" b="1" i="1" spc="15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DA75E-AA87-2542-9FD0-82D994F89072}" type="slidenum">
              <a:rPr lang="fr-FR"/>
              <a:pPr>
                <a:defRPr/>
              </a:pPr>
              <a:t>41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le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08000"/>
            <a:ext cx="8332787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ED40A-1505-0949-A863-EADB6A4072CB}" type="slidenum">
              <a:rPr lang="fr-FR"/>
              <a:pPr>
                <a:defRPr/>
              </a:pPr>
              <a:t>42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oneTexte 1"/>
          <p:cNvSpPr txBox="1">
            <a:spLocks noChangeArrowheads="1"/>
          </p:cNvSpPr>
          <p:nvPr/>
        </p:nvSpPr>
        <p:spPr bwMode="auto">
          <a:xfrm>
            <a:off x="439738" y="2541588"/>
            <a:ext cx="8264525" cy="194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841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3" algn="ctr" eaLnBrk="1" hangingPunct="1">
              <a:lnSpc>
                <a:spcPct val="140000"/>
              </a:lnSpc>
            </a:pPr>
            <a:r>
              <a:rPr lang="fr-FR" sz="4400" dirty="0">
                <a:latin typeface="Comic Sans MS"/>
                <a:cs typeface="Comic Sans MS"/>
              </a:rPr>
              <a:t>Les grandes vérités </a:t>
            </a:r>
          </a:p>
          <a:p>
            <a:pPr lvl="3" algn="ctr" eaLnBrk="1" hangingPunct="1">
              <a:lnSpc>
                <a:spcPct val="140000"/>
              </a:lnSpc>
            </a:pPr>
            <a:r>
              <a:rPr lang="fr-FR" sz="4400" dirty="0">
                <a:latin typeface="Comic Sans MS"/>
                <a:cs typeface="Comic Sans MS"/>
              </a:rPr>
              <a:t>que Notre-Dame rappelle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71EABE-522C-D440-B779-3820A2ED6B19}" type="slidenum">
              <a:rPr lang="fr-FR"/>
              <a:pPr>
                <a:defRPr/>
              </a:pPr>
              <a:t>43</a:t>
            </a:fld>
            <a:endParaRPr lang="fr-FR"/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26693"/>
            <a:ext cx="647995" cy="65640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AE8E0920-EE90-734A-9775-B12356C0B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9063" y="185738"/>
            <a:ext cx="8890000" cy="2806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b="1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Le vrai but de notre vie, c’est le CIEL  :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Dieu, qui nous aime, nous y attend </a:t>
            </a:r>
            <a:r>
              <a:rPr lang="fr-FR" sz="2400" spc="-4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pour </a:t>
            </a: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un bonheur éternel. </a:t>
            </a: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Notre vie sur la </a:t>
            </a:r>
            <a:r>
              <a:rPr lang="fr-FR" sz="2400" spc="-4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terre n’est donc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4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qu’un passage qui se terminera un jour.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4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92019C-61AD-6B4C-86E4-62A3D1C27EE0}" type="slidenum">
              <a:rPr lang="fr-FR"/>
              <a:pPr>
                <a:defRPr/>
              </a:pPr>
              <a:t>44</a:t>
            </a:fld>
            <a:endParaRPr lang="fr-FR"/>
          </a:p>
        </p:txBody>
      </p:sp>
      <p:pic>
        <p:nvPicPr>
          <p:cNvPr id="3" name="Image 2" descr="ci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7" y="3204636"/>
            <a:ext cx="7044266" cy="339971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6525EC-061A-7847-9363-950891FD2E41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33469" y="221196"/>
            <a:ext cx="8892000" cy="30622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Sur la terre, il faut 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nous préparer à cette vie du CIEL</a:t>
            </a:r>
            <a:r>
              <a:rPr lang="fr-FR" sz="2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en apprenant à purifier notre cœur 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de tous nos défauts, de nos péchés, 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car Dieu n’accepte près de Lui que des âmes parfaitement pures…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Image 3" descr="regard vers le ci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70" y="3488276"/>
            <a:ext cx="4826000" cy="32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70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9225" y="336550"/>
            <a:ext cx="8820150" cy="1193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Nos </a:t>
            </a:r>
            <a:r>
              <a:rPr lang="fr-FR" sz="2400" b="1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péchés, </a:t>
            </a: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tout ce qui est </a:t>
            </a:r>
            <a:r>
              <a:rPr lang="fr-FR" sz="2400" b="1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contraire à la volonté de Dieu :</a:t>
            </a: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 voilà ce</a:t>
            </a:r>
            <a:r>
              <a:rPr lang="fr-FR" sz="2400" b="1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qui nous retarde sur ce chemin du Ciel ou, pire, nous en détourne.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06400" y="1701800"/>
            <a:ext cx="5892800" cy="30781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271463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Le péché  est une offense à Dieu,</a:t>
            </a:r>
          </a:p>
          <a:p>
            <a:pPr marL="271463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cette offense doit être réparée :</a:t>
            </a:r>
          </a:p>
          <a:p>
            <a:pPr marL="271463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Jésus a tout réparé, </a:t>
            </a:r>
          </a:p>
          <a:p>
            <a:pPr marL="271463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à notre place et par amour pour nous,</a:t>
            </a:r>
          </a:p>
          <a:p>
            <a:pPr marL="271463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par ses souffrances et sa mort sur la Croix.</a:t>
            </a:r>
          </a:p>
          <a:p>
            <a:pPr algn="just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rgbClr val="1F497D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Image 8" descr="christ-en-croix-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17675"/>
            <a:ext cx="20335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-186264" y="5553075"/>
            <a:ext cx="9567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b="1" i="1" spc="100" dirty="0">
                <a:solidFill>
                  <a:schemeClr val="accent2"/>
                </a:solidFill>
                <a:latin typeface="Comic Sans MS"/>
                <a:ea typeface="+mn-ea"/>
                <a:cs typeface="Comic Sans MS"/>
              </a:rPr>
              <a:t>la conversion des pécheurs et le retour des âmes à Dieu.</a:t>
            </a:r>
            <a:endParaRPr lang="fr-FR" sz="2300" i="1" spc="100" dirty="0">
              <a:solidFill>
                <a:schemeClr val="accent2"/>
              </a:solidFill>
              <a:latin typeface="Comic Sans MS"/>
              <a:ea typeface="+mn-ea"/>
              <a:cs typeface="Comic Sans MS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79375" y="4972050"/>
            <a:ext cx="6118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fr-FR" i="1"/>
              <a:t>Sœur Lucie résume ainsi le message de Fatima </a:t>
            </a:r>
            <a:r>
              <a:rPr lang="fr-FR"/>
              <a:t>: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62FC0-F9C0-5641-96BE-DA17B5C6D2DB}" type="slidenum">
              <a:rPr lang="fr-FR"/>
              <a:pPr>
                <a:defRPr/>
              </a:pPr>
              <a:t>46</a:t>
            </a:fld>
            <a:endParaRPr lang="fr-FR"/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52D032DE-C2E5-0549-8110-58AFB851B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22855" y="3398836"/>
            <a:ext cx="9180000" cy="275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sz="2600" dirty="0">
                <a:latin typeface="Cambria"/>
                <a:cs typeface="Cambria"/>
              </a:rPr>
              <a:t>Priez, priez beaucoup et faites des sacrifices pour les pécheurs.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600" dirty="0">
                <a:latin typeface="Cambria"/>
                <a:cs typeface="Cambria"/>
              </a:rPr>
              <a:t> Car beaucoup d’âmes vont en enfer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600" dirty="0">
                <a:latin typeface="Cambria"/>
                <a:cs typeface="Cambria"/>
              </a:rPr>
              <a:t>parce qu’elles n’ont personne qui se sacrifie et prie pour elles.</a:t>
            </a:r>
          </a:p>
          <a:p>
            <a:pPr algn="ctr" eaLnBrk="1" hangingPunct="1">
              <a:lnSpc>
                <a:spcPct val="120000"/>
              </a:lnSpc>
            </a:pPr>
            <a:endParaRPr lang="fr-FR" sz="1100" dirty="0">
              <a:latin typeface="Cambria"/>
              <a:cs typeface="Cambria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fr-FR" i="1" dirty="0">
                <a:latin typeface="Cambria"/>
                <a:cs typeface="Cambria"/>
              </a:rPr>
              <a:t>(</a:t>
            </a:r>
            <a:r>
              <a:rPr lang="fr-FR" sz="2000" i="1" dirty="0">
                <a:latin typeface="Cambria"/>
                <a:cs typeface="Cambria"/>
              </a:rPr>
              <a:t>Notre-Dame, le 19 août 1917</a:t>
            </a:r>
            <a:r>
              <a:rPr lang="fr-FR" i="1" dirty="0">
                <a:latin typeface="Cambria"/>
                <a:cs typeface="Cambria"/>
              </a:rPr>
              <a:t>)</a:t>
            </a:r>
          </a:p>
          <a:p>
            <a:pPr eaLnBrk="1" hangingPunct="1">
              <a:lnSpc>
                <a:spcPct val="50000"/>
              </a:lnSpc>
            </a:pPr>
            <a:endParaRPr lang="fr-FR" dirty="0">
              <a:latin typeface="Cambria"/>
              <a:cs typeface="Cambri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09197" y="883708"/>
            <a:ext cx="7500937" cy="210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539750" indent="-2857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latin typeface="+mn-lt"/>
                <a:ea typeface="+mn-ea"/>
                <a:cs typeface="+mn-cs"/>
              </a:rPr>
              <a:t>prier et de faire des sacrifices</a:t>
            </a:r>
          </a:p>
          <a:p>
            <a:pPr marL="2540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latin typeface="+mn-lt"/>
                <a:ea typeface="+mn-ea"/>
                <a:cs typeface="+mn-cs"/>
              </a:rPr>
              <a:t>- pour réparer les offenses faites envers Jésus,</a:t>
            </a:r>
          </a:p>
          <a:p>
            <a:pPr marL="2540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latin typeface="+mn-lt"/>
                <a:ea typeface="+mn-ea"/>
                <a:cs typeface="+mn-cs"/>
              </a:rPr>
              <a:t>- pour la conversion et le salut  de notre prochain :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61443" name="ZoneTexte 4"/>
          <p:cNvSpPr txBox="1">
            <a:spLocks noChangeArrowheads="1"/>
          </p:cNvSpPr>
          <p:nvPr/>
        </p:nvSpPr>
        <p:spPr bwMode="auto">
          <a:xfrm>
            <a:off x="474663" y="207433"/>
            <a:ext cx="75009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i="1" dirty="0"/>
              <a:t>Mais… </a:t>
            </a:r>
            <a:r>
              <a:rPr lang="fr-FR" b="1" dirty="0"/>
              <a:t>à nous, </a:t>
            </a:r>
            <a:r>
              <a:rPr lang="fr-FR" i="1" dirty="0"/>
              <a:t>Notre Dame demande de </a:t>
            </a:r>
          </a:p>
          <a:p>
            <a:pPr eaLnBrk="1" hangingPunct="1">
              <a:lnSpc>
                <a:spcPct val="50000"/>
              </a:lnSpc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A885BE-EDA9-194A-8873-98F4236F3544}" type="slidenum">
              <a:rPr lang="fr-FR"/>
              <a:pPr>
                <a:defRPr/>
              </a:pPr>
              <a:t>47</a:t>
            </a:fld>
            <a:endParaRPr lang="fr-FR"/>
          </a:p>
        </p:txBody>
      </p:sp>
      <p:pic>
        <p:nvPicPr>
          <p:cNvPr id="6" name="Image 3" descr="P10101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" y="866775"/>
            <a:ext cx="1592999" cy="21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E1403AA-6D77-E149-B258-4F98C793B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602" y="6475254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ZoneTexte 1"/>
          <p:cNvSpPr txBox="1">
            <a:spLocks noChangeArrowheads="1"/>
          </p:cNvSpPr>
          <p:nvPr/>
        </p:nvSpPr>
        <p:spPr bwMode="auto">
          <a:xfrm>
            <a:off x="134938" y="58738"/>
            <a:ext cx="8737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fr-FR" i="1"/>
              <a:t>En complément de ce que nous a dit Jésus dans l’Évangile </a:t>
            </a:r>
          </a:p>
          <a:p>
            <a:pPr algn="just" eaLnBrk="1" hangingPunct="1">
              <a:lnSpc>
                <a:spcPct val="110000"/>
              </a:lnSpc>
            </a:pPr>
            <a:r>
              <a:rPr lang="fr-FR" i="1"/>
              <a:t>et de tout l’enseignement de l’Église, Notre-Dame vient nous dire 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868329" y="2703275"/>
            <a:ext cx="3776133" cy="22283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pour le salut des pécheurs,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pour avoir la paix, 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+mn-ea"/>
                <a:cs typeface="+mn-cs"/>
              </a:rPr>
              <a:t>ayez recours à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+mn-ea"/>
                <a:cs typeface="+mn-cs"/>
              </a:rPr>
              <a:t>mon Cœur Immaculé.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FEBA5-9DEB-4248-B828-0D101C3C5FFA}" type="slidenum">
              <a:rPr lang="fr-FR"/>
              <a:pPr>
                <a:defRPr/>
              </a:pPr>
              <a:t>48</a:t>
            </a:fld>
            <a:endParaRPr lang="fr-FR"/>
          </a:p>
        </p:txBody>
      </p:sp>
      <p:pic>
        <p:nvPicPr>
          <p:cNvPr id="2" name="Image 1" descr="ob_e287ed_madonna-di-schi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2" y="1278502"/>
            <a:ext cx="3599376" cy="50778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50370A-683E-EE48-B2E7-350937700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602" y="6475254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6525EC-061A-7847-9363-950891FD2E41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35468" y="797644"/>
            <a:ext cx="5283197" cy="55892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20" dirty="0">
                <a:latin typeface="Comic Sans MS"/>
                <a:ea typeface="+mn-ea"/>
                <a:cs typeface="Comic Sans MS"/>
              </a:rPr>
              <a:t>Dieu nous accorde ses grâces </a:t>
            </a: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20" dirty="0">
                <a:latin typeface="Comic Sans MS"/>
                <a:ea typeface="+mn-ea"/>
                <a:cs typeface="Comic Sans MS"/>
              </a:rPr>
              <a:t>par le moyen du</a:t>
            </a: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20" dirty="0">
                <a:latin typeface="Comic Sans MS"/>
                <a:ea typeface="+mn-ea"/>
                <a:cs typeface="Comic Sans MS"/>
              </a:rPr>
              <a:t>Cœur Immaculé de Marie </a:t>
            </a:r>
            <a:r>
              <a:rPr lang="fr-FR" sz="2400" dirty="0">
                <a:latin typeface="Comic Sans MS"/>
                <a:ea typeface="+mn-ea"/>
                <a:cs typeface="Comic Sans MS"/>
              </a:rPr>
              <a:t>: </a:t>
            </a: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omic Sans MS"/>
                <a:ea typeface="+mn-ea"/>
                <a:cs typeface="Comic Sans MS"/>
              </a:rPr>
              <a:t>c’est à elle qu’il faut les demander.</a:t>
            </a: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spc="-10" dirty="0">
              <a:latin typeface="Comic Sans MS"/>
              <a:ea typeface="+mn-ea"/>
              <a:cs typeface="Comic Sans MS"/>
            </a:endParaRP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10" dirty="0">
                <a:latin typeface="Comic Sans MS"/>
                <a:ea typeface="+mn-ea"/>
                <a:cs typeface="Comic Sans MS"/>
              </a:rPr>
              <a:t>Le Cœur de Jésus </a:t>
            </a: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10" dirty="0">
                <a:latin typeface="Comic Sans MS"/>
                <a:ea typeface="+mn-ea"/>
                <a:cs typeface="Comic Sans MS"/>
              </a:rPr>
              <a:t>veut qu’on vénère avec Lui </a:t>
            </a: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10" dirty="0">
                <a:latin typeface="Comic Sans MS"/>
                <a:ea typeface="+mn-ea"/>
                <a:cs typeface="Comic Sans MS"/>
              </a:rPr>
              <a:t>le Cœur Immaculé de Marie,</a:t>
            </a: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omic Sans MS"/>
                <a:ea typeface="+mn-ea"/>
                <a:cs typeface="Comic Sans MS"/>
              </a:rPr>
              <a:t>que l’on demande la paix</a:t>
            </a: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omic Sans MS"/>
                <a:ea typeface="+mn-ea"/>
                <a:cs typeface="Comic Sans MS"/>
              </a:rPr>
              <a:t>au Cœur Immaculé de Marie,</a:t>
            </a: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Comic Sans MS"/>
                <a:ea typeface="+mn-ea"/>
                <a:cs typeface="Comic Sans MS"/>
              </a:rPr>
              <a:t>car c’est à elle que Dieu l’a confiée</a:t>
            </a:r>
          </a:p>
          <a:p>
            <a:pPr marL="185738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i="1" dirty="0">
                <a:latin typeface="Comic Sans MS"/>
                <a:ea typeface="+mn-ea"/>
                <a:cs typeface="Comic Sans MS"/>
              </a:rPr>
              <a:t>(sainte Jacinthe)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omic Sans MS"/>
              <a:ea typeface="+mn-ea"/>
              <a:cs typeface="Comic Sans MS"/>
            </a:endParaRPr>
          </a:p>
        </p:txBody>
      </p:sp>
      <p:pic>
        <p:nvPicPr>
          <p:cNvPr id="5" name="Image 4" descr="z4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36" y="784255"/>
            <a:ext cx="3470687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59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1" descr="Fatimacart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51730" r="48232" b="21796"/>
          <a:stretch>
            <a:fillRect/>
          </a:stretch>
        </p:blipFill>
        <p:spPr bwMode="auto">
          <a:xfrm>
            <a:off x="522288" y="419100"/>
            <a:ext cx="80994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èche courbée vers le haut 6"/>
          <p:cNvSpPr/>
          <p:nvPr/>
        </p:nvSpPr>
        <p:spPr>
          <a:xfrm rot="2746903">
            <a:off x="380206" y="3874294"/>
            <a:ext cx="3011488" cy="73025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1B8D1-2A35-5447-B752-F257C3CDD42E}" type="slidenum">
              <a:rPr lang="fr-FR"/>
              <a:pPr>
                <a:defRPr/>
              </a:pPr>
              <a:t>5</a:t>
            </a:fld>
            <a:endParaRPr lang="fr-FR" dirty="0"/>
          </a:p>
        </p:txBody>
      </p:sp>
      <p:pic>
        <p:nvPicPr>
          <p:cNvPr id="9" name="Image 8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26693"/>
            <a:ext cx="647995" cy="656409"/>
          </a:xfrm>
          <a:prstGeom prst="rect">
            <a:avLst/>
          </a:prstGeom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7E2DD3EF-5E2E-D043-844D-788CBBD96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oneTexte 1"/>
          <p:cNvSpPr txBox="1">
            <a:spLocks noChangeArrowheads="1"/>
          </p:cNvSpPr>
          <p:nvPr/>
        </p:nvSpPr>
        <p:spPr bwMode="auto">
          <a:xfrm>
            <a:off x="1025525" y="1892300"/>
            <a:ext cx="70929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4400" dirty="0">
                <a:latin typeface="Comic Sans MS"/>
                <a:cs typeface="Comic Sans MS"/>
              </a:rPr>
              <a:t>Les principales demandes</a:t>
            </a:r>
          </a:p>
          <a:p>
            <a:pPr algn="ctr" eaLnBrk="1" hangingPunct="1"/>
            <a:endParaRPr lang="fr-FR" sz="4400" dirty="0">
              <a:latin typeface="Comic Sans MS"/>
              <a:cs typeface="Comic Sans MS"/>
            </a:endParaRPr>
          </a:p>
          <a:p>
            <a:pPr algn="ctr" eaLnBrk="1" hangingPunct="1"/>
            <a:r>
              <a:rPr lang="fr-FR" sz="4400" dirty="0">
                <a:latin typeface="Comic Sans MS"/>
                <a:cs typeface="Comic Sans MS"/>
              </a:rPr>
              <a:t>de Notre-Dame</a:t>
            </a:r>
          </a:p>
          <a:p>
            <a:pPr algn="ctr" eaLnBrk="1" hangingPunct="1"/>
            <a:endParaRPr lang="fr-FR" sz="1800" dirty="0">
              <a:latin typeface="Comic Sans MS"/>
              <a:cs typeface="Comic Sans M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1B84D-4533-E64D-8437-BE12E0BB2F37}" type="slidenum">
              <a:rPr lang="fr-FR"/>
              <a:pPr>
                <a:defRPr/>
              </a:pPr>
              <a:t>50</a:t>
            </a:fld>
            <a:endParaRPr lang="fr-FR"/>
          </a:p>
        </p:txBody>
      </p:sp>
      <p:pic>
        <p:nvPicPr>
          <p:cNvPr id="7" name="Image 6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26693"/>
            <a:ext cx="647995" cy="65640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0F8AA048-EF56-6E40-B17D-6EB87A8C2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7863" y="2132013"/>
            <a:ext cx="7704137" cy="4098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 marL="2714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fr-FR" sz="2600" b="1" i="1" dirty="0">
                <a:solidFill>
                  <a:srgbClr val="215968"/>
                </a:solidFill>
              </a:rPr>
              <a:t>Quelle est la principale demande de Notre-Dame ?</a:t>
            </a:r>
          </a:p>
          <a:p>
            <a:pPr algn="just" eaLnBrk="1" hangingPunct="1">
              <a:lnSpc>
                <a:spcPct val="130000"/>
              </a:lnSpc>
            </a:pPr>
            <a:r>
              <a:rPr lang="fr-FR" sz="2600" dirty="0">
                <a:solidFill>
                  <a:srgbClr val="215968"/>
                </a:solidFill>
              </a:rPr>
              <a:t>Le sacrifice.</a:t>
            </a:r>
          </a:p>
          <a:p>
            <a:pPr algn="just" eaLnBrk="1" hangingPunct="1"/>
            <a:endParaRPr lang="fr-FR" dirty="0">
              <a:solidFill>
                <a:srgbClr val="215968"/>
              </a:solidFill>
            </a:endParaRPr>
          </a:p>
          <a:p>
            <a:pPr algn="just" eaLnBrk="1" hangingPunct="1"/>
            <a:r>
              <a:rPr lang="fr-FR" sz="2600" b="1" i="1" dirty="0">
                <a:solidFill>
                  <a:srgbClr val="215968"/>
                </a:solidFill>
              </a:rPr>
              <a:t>Qu’entendez-vous par sacrifice ?</a:t>
            </a:r>
          </a:p>
          <a:p>
            <a:pPr algn="just" eaLnBrk="1" hangingPunct="1">
              <a:lnSpc>
                <a:spcPct val="130000"/>
              </a:lnSpc>
            </a:pPr>
            <a:r>
              <a:rPr lang="fr-FR" sz="2600" dirty="0">
                <a:solidFill>
                  <a:srgbClr val="215968"/>
                </a:solidFill>
              </a:rPr>
              <a:t>Par « sacrifice », Notre-Dame a dit qu’elle entendait</a:t>
            </a:r>
          </a:p>
          <a:p>
            <a:pPr algn="just" eaLnBrk="1" hangingPunct="1">
              <a:lnSpc>
                <a:spcPct val="110000"/>
              </a:lnSpc>
            </a:pPr>
            <a:r>
              <a:rPr lang="fr-FR" sz="2600" dirty="0">
                <a:solidFill>
                  <a:srgbClr val="215968"/>
                </a:solidFill>
              </a:rPr>
              <a:t>l’accomplissement loyal du devoir d’état quotidien </a:t>
            </a:r>
          </a:p>
          <a:p>
            <a:pPr algn="just" eaLnBrk="1" hangingPunct="1">
              <a:lnSpc>
                <a:spcPct val="130000"/>
              </a:lnSpc>
            </a:pPr>
            <a:r>
              <a:rPr lang="fr-FR" sz="2600" dirty="0">
                <a:solidFill>
                  <a:srgbClr val="215968"/>
                </a:solidFill>
              </a:rPr>
              <a:t>de chacun.</a:t>
            </a:r>
          </a:p>
          <a:p>
            <a:pPr algn="just" eaLnBrk="1" hangingPunct="1"/>
            <a:endParaRPr lang="fr-FR" dirty="0"/>
          </a:p>
          <a:p>
            <a:pPr algn="r" eaLnBrk="1" hangingPunct="1"/>
            <a:r>
              <a:rPr lang="fr-FR" sz="2200" i="1" dirty="0">
                <a:solidFill>
                  <a:srgbClr val="215968"/>
                </a:solidFill>
              </a:rPr>
              <a:t>Sœur Lucie - 12 août 1946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87600" y="627063"/>
            <a:ext cx="4249738" cy="11176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spc="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 sacrifice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3200" b="1" spc="15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B57BD-821E-A742-BA22-4F31782E6B87}" type="slidenum">
              <a:rPr lang="fr-FR"/>
              <a:pPr>
                <a:defRPr/>
              </a:pPr>
              <a:t>51</a:t>
            </a:fld>
            <a:endParaRPr lang="fr-FR"/>
          </a:p>
        </p:txBody>
      </p:sp>
      <p:pic>
        <p:nvPicPr>
          <p:cNvPr id="5" name="Image 4" descr="rose-or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967311"/>
            <a:ext cx="1422401" cy="1048280"/>
          </a:xfrm>
          <a:prstGeom prst="rect">
            <a:avLst/>
          </a:prstGeom>
        </p:spPr>
      </p:pic>
      <p:pic>
        <p:nvPicPr>
          <p:cNvPr id="6" name="Image 5" descr="rose-or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065" y="967311"/>
            <a:ext cx="1422401" cy="10482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34531" y="230726"/>
            <a:ext cx="6926263" cy="40401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Bien faire ce que l’on a à faire,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 esprit de sacrifice,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 réparation, avec Jésus et Marie, 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pour les péchés 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et pour la conversion des pécheurs.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6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89551-3109-DB49-B256-E7D73B0C9F43}" type="slidenum">
              <a:rPr lang="fr-FR"/>
              <a:pPr>
                <a:defRPr/>
              </a:pPr>
              <a:t>52</a:t>
            </a:fld>
            <a:endParaRPr lang="fr-FR"/>
          </a:p>
        </p:txBody>
      </p:sp>
      <p:pic>
        <p:nvPicPr>
          <p:cNvPr id="4" name="Image 3" descr="Offrir-des-ros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146" y="4453467"/>
            <a:ext cx="3179033" cy="211561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20763" y="357188"/>
            <a:ext cx="7091362" cy="10826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spc="15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Dire le chapelet tous les jours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800" b="1" spc="15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7213" y="1744663"/>
            <a:ext cx="7993062" cy="12684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71463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Notre-Dame insiste de façon étonnante sur cette demande…</a:t>
            </a:r>
          </a:p>
          <a:p>
            <a:pPr marL="271463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Elle la rappellera à chacune de ses apparitions de 1917.</a:t>
            </a:r>
          </a:p>
          <a:p>
            <a:pPr marL="271463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A8D79-6A9A-834D-A310-E76FB0BFE156}" type="slidenum">
              <a:rPr lang="fr-FR"/>
              <a:pPr>
                <a:defRPr/>
              </a:pPr>
              <a:t>53</a:t>
            </a:fld>
            <a:endParaRPr lang="fr-FR"/>
          </a:p>
        </p:txBody>
      </p:sp>
      <p:pic>
        <p:nvPicPr>
          <p:cNvPr id="12" name="Image 11" descr="chapelet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7" y="3598863"/>
            <a:ext cx="12604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chapelet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27" y="3598863"/>
            <a:ext cx="12604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chapelet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77" y="3598863"/>
            <a:ext cx="12604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chapelet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89" y="3598863"/>
            <a:ext cx="12604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chapelet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2" y="3598863"/>
            <a:ext cx="12604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 descr="chapelet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64" y="3598863"/>
            <a:ext cx="12604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557213" y="5210175"/>
            <a:ext cx="7993062" cy="954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latin typeface="Cambria"/>
                <a:ea typeface="+mn-ea"/>
                <a:cs typeface="Cambria"/>
              </a:rPr>
              <a:t>Je suis Notre-Dame du « ROSAIRE » </a:t>
            </a:r>
            <a:r>
              <a:rPr lang="fr-FR" sz="2000" i="1" dirty="0">
                <a:latin typeface="Cambria"/>
                <a:ea typeface="+mn-ea"/>
                <a:cs typeface="Cambria"/>
              </a:rPr>
              <a:t>(13 octobre 1917</a:t>
            </a:r>
            <a:r>
              <a:rPr lang="fr-FR" sz="2400" dirty="0">
                <a:latin typeface="Cambria"/>
                <a:ea typeface="+mn-ea"/>
                <a:cs typeface="Cambria"/>
              </a:rPr>
              <a:t>)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Cambria"/>
              <a:ea typeface="+mn-ea"/>
              <a:cs typeface="Cambri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5600" y="355600"/>
            <a:ext cx="8313738" cy="11176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 dévotion au Cœur Immaculé de Marie</a:t>
            </a: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32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6538" y="1676400"/>
            <a:ext cx="6316662" cy="2228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1857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C’est un Cœur de Maman, qui nous aime,</a:t>
            </a:r>
          </a:p>
          <a:p>
            <a:pPr marL="1857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qui veut notre salut, </a:t>
            </a:r>
          </a:p>
          <a:p>
            <a:pPr marL="1857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nous éviter l’enfer éternel.</a:t>
            </a:r>
          </a:p>
          <a:p>
            <a:pPr marL="1857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Chacun de nos péchés l’offense et la blesse.</a:t>
            </a:r>
          </a:p>
          <a:p>
            <a:pPr marL="185738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713" y="5456238"/>
            <a:ext cx="8162925" cy="9842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185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+mn-lt"/>
                <a:ea typeface="+mn-ea"/>
                <a:cs typeface="+mn-cs"/>
              </a:rPr>
              <a:t>Elle apporte une nouveauté merveilleuse :</a:t>
            </a:r>
          </a:p>
          <a:p>
            <a:pPr marL="185738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La communion réparatrice des premiers samedis du mois.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5F876-FAA8-1F41-BAE7-C6BC95F7F8AB}" type="slidenum">
              <a:rPr lang="fr-FR"/>
              <a:pPr>
                <a:defRPr/>
              </a:pPr>
              <a:t>54</a:t>
            </a:fld>
            <a:endParaRPr lang="fr-FR"/>
          </a:p>
        </p:txBody>
      </p:sp>
      <p:pic>
        <p:nvPicPr>
          <p:cNvPr id="6" name="Image 5" descr="hq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1674813"/>
            <a:ext cx="2982912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36538" y="4064000"/>
            <a:ext cx="6316662" cy="1268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1857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Elle demande de la prier plus souvent </a:t>
            </a:r>
          </a:p>
          <a:p>
            <a:pPr marL="1857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et </a:t>
            </a:r>
            <a:r>
              <a:rPr lang="fr-FR" sz="2400" b="1" dirty="0">
                <a:latin typeface="+mn-lt"/>
                <a:ea typeface="+mn-ea"/>
                <a:cs typeface="+mn-cs"/>
              </a:rPr>
              <a:t>de se consacrer à son Cœur Immaculé.</a:t>
            </a:r>
          </a:p>
          <a:p>
            <a:pPr marL="185738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59869" y="2369088"/>
            <a:ext cx="7856538" cy="39395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… Tous ceux qui, pendant cinq mois, le premier samedi,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se confesseront,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recevront la sainte Communion,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réciteront un chapelet 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et me tiendront compagnie pendant quinze minutes, </a:t>
            </a:r>
          </a:p>
          <a:p>
            <a:pPr marL="1857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en méditant sur les quinze mystères du Rosaire </a:t>
            </a:r>
          </a:p>
          <a:p>
            <a:pPr marL="185738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en esprit de réparation</a:t>
            </a:r>
            <a:r>
              <a:rPr lang="fr-FR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...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08000" y="206375"/>
            <a:ext cx="7958138" cy="17859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La communion réparatrice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des premiers samedis du mois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pPr>
              <a:defRPr/>
            </a:pPr>
            <a:fld id="{46EBE182-570F-0C4E-A40D-E17DB49F0BA3}" type="slidenum">
              <a:rPr lang="fr-FR"/>
              <a:pPr>
                <a:defRPr/>
              </a:pPr>
              <a:t>55</a:t>
            </a:fld>
            <a:endParaRPr lang="fr-FR"/>
          </a:p>
        </p:txBody>
      </p:sp>
      <p:pic>
        <p:nvPicPr>
          <p:cNvPr id="5" name="Image 4" descr="commun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b="7162"/>
          <a:stretch>
            <a:fillRect/>
          </a:stretch>
        </p:blipFill>
        <p:spPr bwMode="auto">
          <a:xfrm>
            <a:off x="5748338" y="3266537"/>
            <a:ext cx="18542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6525EC-061A-7847-9363-950891FD2E41}" type="slidenum">
              <a:rPr lang="fr-FR" smtClean="0"/>
              <a:pPr>
                <a:defRPr/>
              </a:pPr>
              <a:t>56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41350" y="234423"/>
            <a:ext cx="7858125" cy="1520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je promets de les assister à l'heure de la mort,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avec toutes les grâces nécessaires pour le salut de leur âme </a:t>
            </a:r>
            <a:r>
              <a:rPr lang="fr-FR" sz="2400" dirty="0">
                <a:latin typeface="+mn-lt"/>
                <a:ea typeface="+mn-ea"/>
                <a:cs typeface="+mn-cs"/>
              </a:rPr>
              <a:t>. 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Image 3" descr="ci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617" y="2046912"/>
            <a:ext cx="7858124" cy="4674563"/>
          </a:xfrm>
          <a:prstGeom prst="rect">
            <a:avLst/>
          </a:prstGeom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591617" y="1979560"/>
            <a:ext cx="561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dirty="0">
                <a:solidFill>
                  <a:srgbClr val="A04224"/>
                </a:solidFill>
              </a:rPr>
              <a:t>FIN DE LA DEUXIÈME PARTIE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F94B10-311A-2444-9F10-0764F151BDEA}"/>
              </a:ext>
            </a:extLst>
          </p:cNvPr>
          <p:cNvSpPr txBox="1"/>
          <p:nvPr/>
        </p:nvSpPr>
        <p:spPr>
          <a:xfrm>
            <a:off x="1115562" y="5861009"/>
            <a:ext cx="69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linkClick r:id="rId3"/>
              </a:rPr>
              <a:t>Première partie = la préparation des enfants en 1916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98105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Image 1" descr="CovadaIri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8BE7E6-18BE-604E-8A61-78D77B39C994}" type="slidenum">
              <a:rPr lang="fr-FR"/>
              <a:pPr>
                <a:defRPr/>
              </a:pPr>
              <a:t>57</a:t>
            </a:fld>
            <a:endParaRPr lang="fr-FR"/>
          </a:p>
        </p:txBody>
      </p:sp>
      <p:sp>
        <p:nvSpPr>
          <p:cNvPr id="69636" name="ZoneTexte 4"/>
          <p:cNvSpPr txBox="1">
            <a:spLocks noChangeArrowheads="1"/>
          </p:cNvSpPr>
          <p:nvPr/>
        </p:nvSpPr>
        <p:spPr bwMode="auto">
          <a:xfrm>
            <a:off x="185738" y="260350"/>
            <a:ext cx="5394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i="1" dirty="0">
                <a:solidFill>
                  <a:schemeClr val="bg1"/>
                </a:solidFill>
              </a:rPr>
              <a:t>Fatima est devenu un grand centre marial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5512D84-75AC-914E-9108-4D8772DE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6525EC-061A-7847-9363-950891FD2E41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DEFC28-FBEB-AC45-835E-1752E6829901}"/>
              </a:ext>
            </a:extLst>
          </p:cNvPr>
          <p:cNvSpPr txBox="1"/>
          <p:nvPr/>
        </p:nvSpPr>
        <p:spPr>
          <a:xfrm>
            <a:off x="2987731" y="468756"/>
            <a:ext cx="31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Après les apparitions de 1917…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4A4800-A9C8-EC4D-A149-A89723BEBA55}"/>
              </a:ext>
            </a:extLst>
          </p:cNvPr>
          <p:cNvSpPr txBox="1"/>
          <p:nvPr/>
        </p:nvSpPr>
        <p:spPr>
          <a:xfrm>
            <a:off x="609605" y="1404731"/>
            <a:ext cx="2888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François</a:t>
            </a:r>
            <a:r>
              <a:rPr lang="fr-FR" dirty="0"/>
              <a:t>, né le 11 juin 1908 meurt le 4 avril 1919.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BA99DD-E581-874B-A8EA-7B953D66AF45}"/>
              </a:ext>
            </a:extLst>
          </p:cNvPr>
          <p:cNvSpPr txBox="1"/>
          <p:nvPr/>
        </p:nvSpPr>
        <p:spPr>
          <a:xfrm>
            <a:off x="609605" y="2055819"/>
            <a:ext cx="31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Jacinte</a:t>
            </a:r>
            <a:r>
              <a:rPr lang="fr-FR" dirty="0"/>
              <a:t>, née le 11 mars 1910, meurt le 20 février 1920.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0BC9E9-7F2D-D047-B7C3-DC4A24B77342}"/>
              </a:ext>
            </a:extLst>
          </p:cNvPr>
          <p:cNvSpPr txBox="1"/>
          <p:nvPr/>
        </p:nvSpPr>
        <p:spPr>
          <a:xfrm>
            <a:off x="1364967" y="4699171"/>
            <a:ext cx="3286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Lucie</a:t>
            </a:r>
            <a:r>
              <a:rPr lang="fr-FR" dirty="0"/>
              <a:t>, née le 22 mars 1907, sera religieuse et  vivra jusqu’au 13 février 2005.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19D70D-B830-C54B-8DA8-BEC578B1DA47}"/>
              </a:ext>
            </a:extLst>
          </p:cNvPr>
          <p:cNvSpPr txBox="1"/>
          <p:nvPr/>
        </p:nvSpPr>
        <p:spPr>
          <a:xfrm>
            <a:off x="609603" y="2840938"/>
            <a:ext cx="3419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Jacinte</a:t>
            </a:r>
            <a:r>
              <a:rPr lang="fr-FR" b="1" dirty="0"/>
              <a:t> et François </a:t>
            </a:r>
            <a:r>
              <a:rPr lang="fr-FR" dirty="0"/>
              <a:t>sont canonisés le 13 mai 2017.</a:t>
            </a:r>
          </a:p>
          <a:p>
            <a:r>
              <a:rPr lang="fr-FR" dirty="0"/>
              <a:t>Ils sont fêtés le 20 février.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8F4D3A-43BE-6C4D-979D-4EB683C34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16" y="1217761"/>
            <a:ext cx="1971000" cy="262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298BCB6-F356-134F-9FBF-F453D55AC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788" y="1217761"/>
            <a:ext cx="1971000" cy="262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837D62-68F9-234B-8CDD-4C2D13FB2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935" y="4117095"/>
            <a:ext cx="2783310" cy="208748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D8346B0-2B22-4247-B99B-A68DA19E8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602" y="6475254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171775745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2D4059-9F2B-6F40-96EF-9C90B3AC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6525EC-061A-7847-9363-950891FD2E41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5F79D9-54A1-4148-8202-E6FF82155253}"/>
              </a:ext>
            </a:extLst>
          </p:cNvPr>
          <p:cNvSpPr txBox="1"/>
          <p:nvPr/>
        </p:nvSpPr>
        <p:spPr>
          <a:xfrm>
            <a:off x="973667" y="356345"/>
            <a:ext cx="7196667" cy="60878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C0504D"/>
              </a:solidFill>
            </a:endParaRPr>
          </a:p>
          <a:p>
            <a:pPr algn="ctr"/>
            <a:r>
              <a:rPr lang="fr-FR" sz="2400" b="1" i="1" dirty="0">
                <a:solidFill>
                  <a:schemeClr val="accent2"/>
                </a:solidFill>
              </a:rPr>
              <a:t>DOCUMENTATION</a:t>
            </a:r>
            <a:br>
              <a:rPr lang="fr-FR" sz="2400" b="1" i="1" dirty="0">
                <a:solidFill>
                  <a:schemeClr val="accent2"/>
                </a:solidFill>
              </a:rPr>
            </a:br>
            <a:endParaRPr lang="fr-FR" sz="200" b="1" i="1" dirty="0">
              <a:solidFill>
                <a:schemeClr val="accent2"/>
              </a:solidFill>
            </a:endParaRPr>
          </a:p>
          <a:p>
            <a:endParaRPr lang="fr-FR" sz="1600" dirty="0">
              <a:hlinkClick r:id="rId2"/>
            </a:endParaRPr>
          </a:p>
          <a:p>
            <a:pPr marL="939800" indent="-330200">
              <a:buFont typeface="Wingdings" charset="2"/>
              <a:buChar char="ü"/>
            </a:pPr>
            <a:r>
              <a:rPr lang="fr-FR" sz="2400" b="1" dirty="0"/>
              <a:t>Parents et éducateurs</a:t>
            </a:r>
          </a:p>
          <a:p>
            <a:endParaRPr lang="fr-FR" sz="2400" dirty="0">
              <a:hlinkClick r:id="" action="ppaction://noaction"/>
            </a:endParaRPr>
          </a:p>
          <a:p>
            <a:pPr lvl="2"/>
            <a:r>
              <a:rPr lang="fr-FR" sz="2400" dirty="0">
                <a:hlinkClick r:id="rId3"/>
              </a:rPr>
              <a:t>Vivre l’année liturgique avec les enfants</a:t>
            </a:r>
            <a:endParaRPr lang="fr-FR" sz="2400" dirty="0"/>
          </a:p>
          <a:p>
            <a:pPr lvl="2"/>
            <a:endParaRPr lang="fr-FR" sz="1100" dirty="0"/>
          </a:p>
          <a:p>
            <a:pPr lvl="2"/>
            <a:r>
              <a:rPr lang="fr-FR" sz="2400" dirty="0">
                <a:hlinkClick r:id="rId4"/>
              </a:rPr>
              <a:t>Pour que s’épanouisse la foi du tout-petit</a:t>
            </a:r>
            <a:endParaRPr lang="fr-FR" sz="2400" dirty="0"/>
          </a:p>
          <a:p>
            <a:pPr lvl="2"/>
            <a:endParaRPr lang="fr-FR" sz="1100" dirty="0"/>
          </a:p>
          <a:p>
            <a:pPr lvl="2"/>
            <a:r>
              <a:rPr lang="fr-FR" sz="2400" dirty="0">
                <a:hlinkClick r:id="rId5"/>
              </a:rPr>
              <a:t>Éduquer pour le bonheur</a:t>
            </a:r>
            <a:endParaRPr lang="fr-FR" sz="2400" dirty="0"/>
          </a:p>
          <a:p>
            <a:pPr lvl="2"/>
            <a:endParaRPr lang="fr-FR" sz="1400" dirty="0"/>
          </a:p>
          <a:p>
            <a:pPr lvl="2"/>
            <a:r>
              <a:rPr lang="fr-FR" sz="2400" i="1" dirty="0">
                <a:hlinkClick r:id="rId6"/>
              </a:rPr>
              <a:t>Autres écrits</a:t>
            </a:r>
            <a:endParaRPr lang="fr-FR" sz="2400" i="1" dirty="0"/>
          </a:p>
          <a:p>
            <a:endParaRPr lang="fr-FR" dirty="0"/>
          </a:p>
          <a:p>
            <a:pPr marL="2179638" lvl="3" algn="just">
              <a:buFont typeface="Wingdings" charset="2"/>
              <a:buChar char="v"/>
              <a:defRPr/>
            </a:pPr>
            <a:r>
              <a:rPr lang="fr-FR" sz="2000" dirty="0"/>
              <a:t> </a:t>
            </a:r>
            <a:r>
              <a:rPr lang="fr-FR" sz="2000" dirty="0">
                <a:hlinkClick r:id="rId7"/>
              </a:rPr>
              <a:t>Les dessins concernant Notre-Dame</a:t>
            </a:r>
            <a:endParaRPr lang="fr-FR" sz="2000" dirty="0"/>
          </a:p>
          <a:p>
            <a:pPr marL="2179638" lvl="3" algn="just">
              <a:defRPr/>
            </a:pPr>
            <a:endParaRPr lang="fr-FR" sz="2800" dirty="0">
              <a:hlinkClick r:id="rId8"/>
            </a:endParaRPr>
          </a:p>
          <a:p>
            <a:pPr marL="2179638" lvl="3" algn="just">
              <a:buFont typeface="Wingdings" charset="2"/>
              <a:buChar char="v"/>
              <a:defRPr/>
            </a:pPr>
            <a:r>
              <a:rPr lang="fr-FR" sz="2000" dirty="0">
                <a:hlinkClick r:id="rId8"/>
              </a:rPr>
              <a:t>Tous les diaporamas</a:t>
            </a:r>
            <a:endParaRPr lang="fr-FR" sz="2000" dirty="0"/>
          </a:p>
          <a:p>
            <a:pPr marL="2179638" lvl="3" algn="just">
              <a:buFont typeface="Wingdings" charset="2"/>
              <a:buChar char="v"/>
              <a:defRPr/>
            </a:pPr>
            <a:endParaRPr lang="fr-FR" sz="800" dirty="0"/>
          </a:p>
          <a:p>
            <a:pPr marL="2179638" lvl="3" algn="just">
              <a:lnSpc>
                <a:spcPct val="70000"/>
              </a:lnSpc>
              <a:buFont typeface="Wingdings" charset="2"/>
              <a:buChar char="v"/>
              <a:defRPr/>
            </a:pPr>
            <a:endParaRPr lang="fr-FR" sz="800" dirty="0">
              <a:hlinkClick r:id="" action="ppaction://noaction"/>
            </a:endParaRPr>
          </a:p>
          <a:p>
            <a:pPr marL="2179638" lvl="3" algn="just">
              <a:lnSpc>
                <a:spcPct val="70000"/>
              </a:lnSpc>
              <a:buFont typeface="Wingdings" charset="2"/>
              <a:buChar char="v"/>
              <a:defRPr/>
            </a:pPr>
            <a:r>
              <a:rPr lang="fr-FR" sz="2000" i="1" dirty="0">
                <a:hlinkClick r:id="rId9"/>
              </a:rPr>
              <a:t> Page d’accueil du site</a:t>
            </a:r>
            <a:endParaRPr lang="fr-FR" sz="2000" i="1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754DD0-801B-B74F-9A87-7C3B81EF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602" y="6475254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10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51286377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 2" descr="Fatimacar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7146" r="6902" b="33038"/>
          <a:stretch>
            <a:fillRect/>
          </a:stretch>
        </p:blipFill>
        <p:spPr bwMode="auto">
          <a:xfrm>
            <a:off x="2444750" y="387350"/>
            <a:ext cx="61595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457200" y="1320800"/>
            <a:ext cx="1331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/>
              <a:t>Fatima</a:t>
            </a:r>
          </a:p>
        </p:txBody>
      </p:sp>
      <p:sp>
        <p:nvSpPr>
          <p:cNvPr id="2" name="Flèche vers la droite 1"/>
          <p:cNvSpPr/>
          <p:nvPr/>
        </p:nvSpPr>
        <p:spPr>
          <a:xfrm rot="3156617">
            <a:off x="607219" y="2953544"/>
            <a:ext cx="2722563" cy="174625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9" name="Bouée 8"/>
          <p:cNvSpPr/>
          <p:nvPr/>
        </p:nvSpPr>
        <p:spPr>
          <a:xfrm>
            <a:off x="2794000" y="4106863"/>
            <a:ext cx="1439863" cy="1428750"/>
          </a:xfrm>
          <a:prstGeom prst="donut">
            <a:avLst>
              <a:gd name="adj" fmla="val 86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A51E0-9762-B44E-8C13-3845821EB975}" type="slidenum">
              <a:rPr lang="fr-FR"/>
              <a:pPr>
                <a:defRPr/>
              </a:pPr>
              <a:t>6</a:t>
            </a:fld>
            <a:endParaRPr lang="fr-FR" dirty="0"/>
          </a:p>
        </p:txBody>
      </p:sp>
      <p:pic>
        <p:nvPicPr>
          <p:cNvPr id="11" name="Image 10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26693"/>
            <a:ext cx="647995" cy="656409"/>
          </a:xfrm>
          <a:prstGeom prst="rect">
            <a:avLst/>
          </a:prstGeom>
        </p:spPr>
      </p:pic>
      <p:sp>
        <p:nvSpPr>
          <p:cNvPr id="12" name="ZoneTexte 4">
            <a:extLst>
              <a:ext uri="{FF2B5EF4-FFF2-40B4-BE49-F238E27FC236}">
                <a16:creationId xmlns:a16="http://schemas.microsoft.com/office/drawing/2014/main" id="{F4A91D06-46F3-3344-AFD6-FA8494AA1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 4" descr="P1010083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ZoneTexte 3"/>
          <p:cNvSpPr txBox="1">
            <a:spLocks noChangeArrowheads="1"/>
          </p:cNvSpPr>
          <p:nvPr/>
        </p:nvSpPr>
        <p:spPr bwMode="auto">
          <a:xfrm>
            <a:off x="1651000" y="5367338"/>
            <a:ext cx="74834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>
                <a:solidFill>
                  <a:schemeClr val="bg1"/>
                </a:solidFill>
              </a:rPr>
              <a:t>La « Cova da Iria »  à l’heure actuelle…</a:t>
            </a:r>
            <a:r>
              <a:rPr lang="fr-FR">
                <a:solidFill>
                  <a:schemeClr val="bg1"/>
                </a:solidFill>
              </a:rPr>
              <a:t> </a:t>
            </a:r>
          </a:p>
          <a:p>
            <a:pPr eaLnBrk="1" hangingPunct="1">
              <a:lnSpc>
                <a:spcPct val="130000"/>
              </a:lnSpc>
            </a:pPr>
            <a:r>
              <a:rPr lang="fr-FR" i="1">
                <a:solidFill>
                  <a:schemeClr val="bg1"/>
                </a:solidFill>
              </a:rPr>
              <a:t>Notre-Dame apparaissait à l’endroit </a:t>
            </a:r>
          </a:p>
          <a:p>
            <a:pPr eaLnBrk="1" hangingPunct="1"/>
            <a:r>
              <a:rPr lang="fr-FR" i="1">
                <a:solidFill>
                  <a:schemeClr val="bg1"/>
                </a:solidFill>
              </a:rPr>
              <a:t>où sont la chapelle et le chêne vert indiqués par la flèche</a:t>
            </a:r>
          </a:p>
        </p:txBody>
      </p:sp>
      <p:sp>
        <p:nvSpPr>
          <p:cNvPr id="6" name="Flèche droite à entaille 5"/>
          <p:cNvSpPr/>
          <p:nvPr/>
        </p:nvSpPr>
        <p:spPr>
          <a:xfrm rot="4659184">
            <a:off x="-312739" y="2822575"/>
            <a:ext cx="3225800" cy="219075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508" name="ZoneTexte 6"/>
          <p:cNvSpPr txBox="1">
            <a:spLocks noChangeArrowheads="1"/>
          </p:cNvSpPr>
          <p:nvPr/>
        </p:nvSpPr>
        <p:spPr bwMode="auto">
          <a:xfrm>
            <a:off x="0" y="849098"/>
            <a:ext cx="3336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chemeClr val="bg1"/>
                </a:solidFill>
              </a:rPr>
              <a:t>Lieu des apparitions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E65AB-5EF7-9843-82FB-D14D48D00C5C}" type="slidenum">
              <a:rPr lang="fr-FR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5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1" descr="20081121173037_D0000103-1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0"/>
            <a:ext cx="4078287" cy="65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19666" y="1201741"/>
            <a:ext cx="3695700" cy="4967287"/>
          </a:xfrm>
          <a:prstGeom prst="rect">
            <a:avLst/>
          </a:prstGeom>
          <a:solidFill>
            <a:srgbClr val="FCD5B5"/>
          </a:solidFill>
        </p:spPr>
        <p:txBody>
          <a:bodyPr>
            <a:spAutoFit/>
          </a:bodyPr>
          <a:lstStyle/>
          <a:p>
            <a:pPr marL="271463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+mn-lt"/>
                <a:ea typeface="+mn-ea"/>
                <a:cs typeface="+mn-cs"/>
              </a:rPr>
              <a:t>De gauche à droite :</a:t>
            </a: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i="1" dirty="0">
              <a:latin typeface="+mn-lt"/>
              <a:ea typeface="+mn-ea"/>
              <a:cs typeface="+mn-cs"/>
            </a:endParaRPr>
          </a:p>
          <a:p>
            <a:pPr lvl="1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- Lucie</a:t>
            </a:r>
          </a:p>
          <a:p>
            <a:pPr lvl="1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  <a:p>
            <a:pPr lvl="1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- François</a:t>
            </a:r>
          </a:p>
          <a:p>
            <a:pPr lvl="1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  <a:p>
            <a:pPr lvl="1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- Jacinthe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ea typeface="+mn-ea"/>
              <a:cs typeface="+mn-cs"/>
            </a:endParaRPr>
          </a:p>
          <a:p>
            <a:pPr marL="2714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>
                <a:latin typeface="+mn-lt"/>
                <a:ea typeface="+mn-ea"/>
                <a:cs typeface="+mn-cs"/>
              </a:rPr>
              <a:t>En 1917</a:t>
            </a:r>
            <a:r>
              <a:rPr lang="fr-FR" sz="2400" dirty="0">
                <a:latin typeface="+mn-lt"/>
                <a:ea typeface="+mn-ea"/>
                <a:cs typeface="+mn-cs"/>
              </a:rPr>
              <a:t>,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Lucie a 10 ans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François a 9 ans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Jacinthe a 7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François et Jacinthe sont les cousins germains de Lucie.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103188" y="50800"/>
            <a:ext cx="48768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>
                <a:solidFill>
                  <a:schemeClr val="accent2"/>
                </a:solidFill>
              </a:rPr>
              <a:t>Qui sont ces enfants à  qui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sz="2800" b="1">
                <a:solidFill>
                  <a:schemeClr val="accent2"/>
                </a:solidFill>
              </a:rPr>
              <a:t>Notre-Dame va rendre visite ?</a:t>
            </a:r>
          </a:p>
        </p:txBody>
      </p:sp>
      <p:pic>
        <p:nvPicPr>
          <p:cNvPr id="8" name="Image 7" descr="petitlogoP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" y="6126693"/>
            <a:ext cx="647995" cy="656409"/>
          </a:xfrm>
          <a:prstGeom prst="rect">
            <a:avLst/>
          </a:prstGeom>
        </p:spPr>
      </p:pic>
      <p:sp>
        <p:nvSpPr>
          <p:cNvPr id="9" name="ZoneTexte 4">
            <a:extLst>
              <a:ext uri="{FF2B5EF4-FFF2-40B4-BE49-F238E27FC236}">
                <a16:creationId xmlns:a16="http://schemas.microsoft.com/office/drawing/2014/main" id="{245492D9-BC55-754C-B6A8-F30265355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07" y="6598897"/>
            <a:ext cx="3236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 </a:t>
            </a:r>
            <a:r>
              <a:rPr lang="fr-FR" sz="1000" dirty="0"/>
              <a:t>–  Fatima – Les apparitions de 1917</a:t>
            </a:r>
            <a:endParaRPr lang="fr-FR" sz="11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 4" descr="P1010090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21702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ZoneTexte 5"/>
          <p:cNvSpPr txBox="1">
            <a:spLocks noChangeArrowheads="1"/>
          </p:cNvSpPr>
          <p:nvPr/>
        </p:nvSpPr>
        <p:spPr bwMode="auto">
          <a:xfrm>
            <a:off x="2692400" y="5021263"/>
            <a:ext cx="66881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dirty="0">
                <a:solidFill>
                  <a:srgbClr val="FFFFFF"/>
                </a:solidFill>
              </a:rPr>
              <a:t>Ils habitent </a:t>
            </a:r>
            <a:r>
              <a:rPr lang="fr-FR" sz="2800" dirty="0" err="1">
                <a:solidFill>
                  <a:srgbClr val="FFFFFF"/>
                </a:solidFill>
              </a:rPr>
              <a:t>Aljustrel</a:t>
            </a:r>
            <a:r>
              <a:rPr lang="fr-FR" sz="2800" dirty="0">
                <a:solidFill>
                  <a:srgbClr val="FFFFFF"/>
                </a:solidFill>
              </a:rPr>
              <a:t>,</a:t>
            </a:r>
          </a:p>
          <a:p>
            <a:pPr eaLnBrk="1" hangingPunct="1"/>
            <a:endParaRPr lang="fr-FR" sz="2800" dirty="0">
              <a:solidFill>
                <a:srgbClr val="FFFFFF"/>
              </a:solidFill>
            </a:endParaRPr>
          </a:p>
          <a:p>
            <a:pPr eaLnBrk="1" hangingPunct="1"/>
            <a:r>
              <a:rPr lang="fr-FR" sz="2800" dirty="0">
                <a:solidFill>
                  <a:srgbClr val="FFFFFF"/>
                </a:solidFill>
              </a:rPr>
              <a:t>Un hameau à quelques minutes de Fatima</a:t>
            </a:r>
          </a:p>
          <a:p>
            <a:pPr eaLnBrk="1" hangingPunct="1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631D0-7EDB-4847-B765-CFE70A8708A9}" type="slidenum">
              <a:rPr lang="fr-FR"/>
              <a:pPr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2450</Words>
  <Application>Microsoft Macintosh PowerPoint</Application>
  <PresentationFormat>Affichage à l'écran (4:3)</PresentationFormat>
  <Paragraphs>426</Paragraphs>
  <Slides>59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Cambria</vt:lpstr>
      <vt:lpstr>Comic Sans MS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CLARIFIER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Association CLARIFIER</dc:creator>
  <cp:lastModifiedBy>Microsoft Office User</cp:lastModifiedBy>
  <cp:revision>788</cp:revision>
  <dcterms:created xsi:type="dcterms:W3CDTF">2016-11-02T14:56:31Z</dcterms:created>
  <dcterms:modified xsi:type="dcterms:W3CDTF">2022-05-01T12:59:18Z</dcterms:modified>
</cp:coreProperties>
</file>