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93" r:id="rId2"/>
    <p:sldId id="264" r:id="rId3"/>
    <p:sldId id="312" r:id="rId4"/>
    <p:sldId id="318" r:id="rId5"/>
    <p:sldId id="317" r:id="rId6"/>
    <p:sldId id="291" r:id="rId7"/>
    <p:sldId id="294" r:id="rId8"/>
    <p:sldId id="292" r:id="rId9"/>
    <p:sldId id="295" r:id="rId10"/>
    <p:sldId id="297" r:id="rId11"/>
    <p:sldId id="334" r:id="rId12"/>
    <p:sldId id="315" r:id="rId13"/>
    <p:sldId id="348" r:id="rId14"/>
    <p:sldId id="276" r:id="rId15"/>
    <p:sldId id="277" r:id="rId16"/>
    <p:sldId id="316" r:id="rId17"/>
    <p:sldId id="313" r:id="rId18"/>
    <p:sldId id="299" r:id="rId19"/>
    <p:sldId id="335" r:id="rId20"/>
    <p:sldId id="321" r:id="rId21"/>
    <p:sldId id="273" r:id="rId22"/>
    <p:sldId id="320" r:id="rId23"/>
    <p:sldId id="314" r:id="rId24"/>
    <p:sldId id="325" r:id="rId25"/>
    <p:sldId id="326" r:id="rId26"/>
    <p:sldId id="337" r:id="rId27"/>
    <p:sldId id="344" r:id="rId28"/>
    <p:sldId id="301" r:id="rId29"/>
    <p:sldId id="322" r:id="rId30"/>
    <p:sldId id="274" r:id="rId31"/>
    <p:sldId id="323" r:id="rId32"/>
    <p:sldId id="328" r:id="rId33"/>
    <p:sldId id="329" r:id="rId34"/>
    <p:sldId id="330" r:id="rId35"/>
    <p:sldId id="350" r:id="rId36"/>
    <p:sldId id="349" r:id="rId37"/>
    <p:sldId id="347" r:id="rId38"/>
    <p:sldId id="342" r:id="rId39"/>
    <p:sldId id="352" r:id="rId40"/>
    <p:sldId id="351" r:id="rId41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CDB"/>
    <a:srgbClr val="FFDA92"/>
    <a:srgbClr val="FCD5B5"/>
    <a:srgbClr val="FFBB43"/>
    <a:srgbClr val="BBDDB1"/>
    <a:srgbClr val="96DDAB"/>
    <a:srgbClr val="BC7056"/>
    <a:srgbClr val="F8FF00"/>
    <a:srgbClr val="48FFF4"/>
    <a:srgbClr val="FF5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8113" autoAdjust="0"/>
  </p:normalViewPr>
  <p:slideViewPr>
    <p:cSldViewPr snapToGrid="0" snapToObjects="1" showGuides="1">
      <p:cViewPr varScale="1">
        <p:scale>
          <a:sx n="97" d="100"/>
          <a:sy n="97" d="100"/>
        </p:scale>
        <p:origin x="1984" y="208"/>
      </p:cViewPr>
      <p:guideLst>
        <p:guide orient="horz" pos="663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BF7DC86-A7CD-CB44-B2FB-63EE84FA0F9F}" type="datetimeFigureOut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1968AB4-70F9-D44D-9DF1-B8058973672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1297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03A6AD4-9E6F-DC4E-94DA-AEFEFCB8BA09}" type="datetimeFigureOut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1F1CB3-C514-F742-90DE-DFDDD731044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8848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1F1CB3-C514-F742-90DE-DFDDD731044A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607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1F1CB3-C514-F742-90DE-DFDDD731044A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526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1F1CB3-C514-F742-90DE-DFDDD731044A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72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CB236-A9CC-404C-9430-EFC9B1218E4A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CFF1A-C421-AD4C-A53D-88EA060A06B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03654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B2EF2-B941-1548-A159-BC1FB6B958EC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BF4A7-96F0-0747-9DBA-02EE74FE1AD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04655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93816-244B-7A4F-AC60-EF64D87314C6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155CE-D243-0144-AA34-74839F24CB9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9558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8E753-5B46-464C-A40D-4439C706E5AF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DA9ED-EB51-8C46-92AC-ECA5282C39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81487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34617-E60D-0C40-9D17-C730560F3B3D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C4929-B505-7B47-A9D0-B62D10F1FD7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40838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2BBCF-5E77-FE44-B9A6-0C8176179144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B02B5-27DC-E941-B3B4-A8676DFFB04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27832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24236-CC35-1F45-BA9E-27C8DC2156DB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123B7-75F4-0541-A788-5C8567E2C7E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35383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3255B-8AD9-A249-80A5-B64BBCCC6F87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D594D-79BB-714C-987F-6D280E863CE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4313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DF98A-226F-8C42-8E5B-10F0B2C4260B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FCDD5-0D48-1B47-B7E4-18912128F83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64741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84A61-E968-A848-BC04-9173D5F1DC94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85F41-00C1-7B44-A689-FF21B616B98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9074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D5C36-0CEC-434A-9F59-AB59E2970764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D9B71-E6E2-E846-8BCC-75A7D45F95F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62333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93EDE27-22EB-0F44-81BF-FCDC25594546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C963C5A-A80A-9B42-8E7B-18FD33010EB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niqueberger.fr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prierenfamille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niqueberger.fr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oniqueberger.fr/" TargetMode="Externa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s://www.moniqueberger.fr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oniqueberger.fr/" TargetMode="Externa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niqueberger.fr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niqueberger.fr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niqueberger.f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niqueberger.fr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oniqueberger.fr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oniqueberger.fr/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diaporamas/fatima-les-apparition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oniqueberger.fr/" TargetMode="External"/><Relationship Id="rId4" Type="http://schemas.openxmlformats.org/officeDocument/2006/relationships/image" Target="../media/image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oniqueberger.fr/" TargetMode="External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moniqueberger.fr/diaporamas/" TargetMode="External"/><Relationship Id="rId3" Type="http://schemas.openxmlformats.org/officeDocument/2006/relationships/hyperlink" Target="https://moniqueberger.fr/ses-ecrits/vivre-lannee-liturgique-avec-les-enfants/" TargetMode="External"/><Relationship Id="rId7" Type="http://schemas.openxmlformats.org/officeDocument/2006/relationships/hyperlink" Target="https://moniqueberger.fr/dessins-concernant-notre-dame/" TargetMode="External"/><Relationship Id="rId2" Type="http://schemas.openxmlformats.org/officeDocument/2006/relationships/hyperlink" Target="http://www.prierenfamille.com/index.php?option=com_content&amp;view=article&amp;id=1180:mon-carnet-de-confession&amp;catid=99:utilitaires&amp;Itemid=43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oniqueberger.fr/ses-ecrits/" TargetMode="External"/><Relationship Id="rId5" Type="http://schemas.openxmlformats.org/officeDocument/2006/relationships/hyperlink" Target="https://moniqueberger.fr/ses-ecrits/eduquer-pour-le-bonheur/" TargetMode="External"/><Relationship Id="rId10" Type="http://schemas.openxmlformats.org/officeDocument/2006/relationships/hyperlink" Target="https://www.moniqueberger.fr/" TargetMode="External"/><Relationship Id="rId4" Type="http://schemas.openxmlformats.org/officeDocument/2006/relationships/hyperlink" Target="https://moniqueberger.fr/ses-ecrits/pour-que-sepanouisse-la-foi-de-tout-petit/" TargetMode="External"/><Relationship Id="rId9" Type="http://schemas.openxmlformats.org/officeDocument/2006/relationships/hyperlink" Target="https://moniqueberger.fr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niqueberger.f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niqueberger.f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 1" descr="P10101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17026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3403600" y="5857875"/>
            <a:ext cx="5773738" cy="10160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6000" dirty="0">
                <a:solidFill>
                  <a:schemeClr val="bg1"/>
                </a:solidFill>
              </a:rPr>
              <a:t>LA PRÉPARATION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-17463" y="0"/>
            <a:ext cx="2913063" cy="1017588"/>
          </a:xfrm>
          <a:prstGeom prst="rect">
            <a:avLst/>
          </a:prstGeom>
          <a:solidFill>
            <a:srgbClr val="FF6600"/>
          </a:solidFill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FATIMA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105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EE6CF0-CFC6-1A43-B213-CA9183FAD368}" type="slidenum">
              <a:rPr lang="fr-FR"/>
              <a:pPr>
                <a:defRPr/>
              </a:pPr>
              <a:t>1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oneTexte 1"/>
          <p:cNvSpPr txBox="1">
            <a:spLocks noChangeArrowheads="1"/>
          </p:cNvSpPr>
          <p:nvPr/>
        </p:nvSpPr>
        <p:spPr bwMode="auto">
          <a:xfrm>
            <a:off x="292100" y="271463"/>
            <a:ext cx="8496300" cy="1385887"/>
          </a:xfrm>
          <a:prstGeom prst="rect">
            <a:avLst/>
          </a:prstGeom>
          <a:solidFill>
            <a:srgbClr val="FCD5B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eaLnBrk="1" hangingPunct="1"/>
            <a:r>
              <a:rPr lang="fr-FR" i="1"/>
              <a:t>Ce matin-là, les trois pastoureaux avaient conduit leurs brebis </a:t>
            </a:r>
          </a:p>
          <a:p>
            <a:pPr lvl="1" eaLnBrk="1" hangingPunct="1"/>
            <a:r>
              <a:rPr lang="fr-FR" i="1"/>
              <a:t>du côté du Cabeço…</a:t>
            </a:r>
          </a:p>
          <a:p>
            <a:pPr eaLnBrk="1" hangingPunct="1"/>
            <a:endParaRPr lang="fr-FR" sz="1100" i="1"/>
          </a:p>
          <a:p>
            <a:pPr lvl="1" eaLnBrk="1" hangingPunct="1"/>
            <a:r>
              <a:rPr lang="fr-FR"/>
              <a:t>Lucie raconte dans ses mémoires…</a:t>
            </a:r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1295400" y="5211763"/>
            <a:ext cx="6332538" cy="938719"/>
          </a:xfrm>
          <a:prstGeom prst="rect">
            <a:avLst/>
          </a:prstGeom>
          <a:solidFill>
            <a:srgbClr val="F2DCDB"/>
          </a:solidFill>
        </p:spPr>
        <p:txBody>
          <a:bodyPr>
            <a:spAutoFit/>
          </a:bodyPr>
          <a:lstStyle/>
          <a:p>
            <a:pPr marL="355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>
                <a:latin typeface="Comic Sans MS"/>
                <a:ea typeface="+mn-ea"/>
                <a:cs typeface="Comic Sans MS"/>
              </a:rPr>
              <a:t>En arrivant près de nous, l'Ange nous dit : </a:t>
            </a:r>
            <a:endParaRPr lang="en-GB" sz="2200" dirty="0">
              <a:latin typeface="Comic Sans MS"/>
              <a:ea typeface="+mn-ea"/>
              <a:cs typeface="Comic Sans M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200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2764" y="2013849"/>
            <a:ext cx="8968609" cy="2803524"/>
          </a:xfrm>
          <a:prstGeom prst="rect">
            <a:avLst/>
          </a:prstGeom>
          <a:solidFill>
            <a:srgbClr val="F2DCDB"/>
          </a:solidFill>
        </p:spPr>
        <p:txBody>
          <a:bodyPr wrap="square">
            <a:spAutoFit/>
          </a:bodyPr>
          <a:lstStyle/>
          <a:p>
            <a:pPr lvl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>
                <a:latin typeface="Comic Sans MS"/>
                <a:ea typeface="+mn-ea"/>
                <a:cs typeface="Comic Sans MS"/>
              </a:rPr>
              <a:t>Cela faisait un certain temps que nous étions en train de jouer, </a:t>
            </a:r>
          </a:p>
          <a:p>
            <a:pPr lvl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>
                <a:latin typeface="Comic Sans MS"/>
                <a:ea typeface="+mn-ea"/>
                <a:cs typeface="Comic Sans MS"/>
              </a:rPr>
              <a:t>lorsqu'un vent assez fort secoua les arbres</a:t>
            </a:r>
          </a:p>
          <a:p>
            <a:pPr lvl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>
                <a:latin typeface="Comic Sans MS"/>
                <a:ea typeface="+mn-ea"/>
                <a:cs typeface="Comic Sans MS"/>
              </a:rPr>
              <a:t>et nous fit lever les yeux pour voir ce qui se passait, </a:t>
            </a:r>
          </a:p>
          <a:p>
            <a:pPr lvl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>
                <a:latin typeface="Comic Sans MS"/>
                <a:ea typeface="+mn-ea"/>
                <a:cs typeface="Comic Sans MS"/>
              </a:rPr>
              <a:t>car la journée était belle (…) </a:t>
            </a:r>
          </a:p>
          <a:p>
            <a:pPr lvl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200" dirty="0">
              <a:latin typeface="Comic Sans MS"/>
              <a:ea typeface="+mn-ea"/>
              <a:cs typeface="Comic Sans MS"/>
            </a:endParaRPr>
          </a:p>
          <a:p>
            <a:pPr lvl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>
                <a:latin typeface="Comic Sans MS"/>
                <a:ea typeface="+mn-ea"/>
                <a:cs typeface="Comic Sans MS"/>
              </a:rPr>
              <a:t>Nous étions surpris, et à demi absorbés. Nous ne disions mot.</a:t>
            </a:r>
          </a:p>
          <a:p>
            <a:pPr lvl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>
              <a:latin typeface="Comic Sans MS"/>
              <a:ea typeface="+mn-ea"/>
              <a:cs typeface="Comic Sans MS"/>
            </a:endParaRPr>
          </a:p>
          <a:p>
            <a:pPr lvl="1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400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6E7BAB-29D5-5748-9A36-491689D1DE8C}" type="slidenum">
              <a:rPr lang="fr-FR"/>
              <a:pPr>
                <a:defRPr/>
              </a:pPr>
              <a:t>10</a:t>
            </a:fld>
            <a:endParaRPr lang="fr-FR"/>
          </a:p>
        </p:txBody>
      </p:sp>
      <p:pic>
        <p:nvPicPr>
          <p:cNvPr id="11" name="Image 10" descr="petitlogoPE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39393"/>
            <a:ext cx="647995" cy="656409"/>
          </a:xfrm>
          <a:prstGeom prst="rect">
            <a:avLst/>
          </a:prstGeom>
        </p:spPr>
      </p:pic>
      <p:sp>
        <p:nvSpPr>
          <p:cNvPr id="8" name="ZoneTexte 4">
            <a:extLst>
              <a:ext uri="{FF2B5EF4-FFF2-40B4-BE49-F238E27FC236}">
                <a16:creationId xmlns:a16="http://schemas.microsoft.com/office/drawing/2014/main" id="{FEC9DF14-940D-804F-B549-35C9CE447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100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r="36667" b="67755"/>
          <a:stretch>
            <a:fillRect/>
          </a:stretch>
        </p:blipFill>
        <p:spPr bwMode="auto">
          <a:xfrm>
            <a:off x="4371975" y="3717925"/>
            <a:ext cx="3854450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106863" y="669925"/>
            <a:ext cx="4384675" cy="23575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atin typeface="Cambria"/>
                <a:ea typeface="+mn-ea"/>
                <a:cs typeface="Cambria"/>
              </a:rPr>
              <a:t>Ne craignez pas !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atin typeface="Cambria"/>
                <a:ea typeface="+mn-ea"/>
                <a:cs typeface="Cambria"/>
              </a:rPr>
              <a:t>Je suis l'Ange de la Paix.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atin typeface="Cambria"/>
                <a:ea typeface="+mn-ea"/>
                <a:cs typeface="Cambria"/>
              </a:rPr>
              <a:t>Priez avec moi !</a:t>
            </a:r>
            <a:endParaRPr lang="en-GB" sz="3200" dirty="0">
              <a:latin typeface="Cambria"/>
              <a:ea typeface="+mn-ea"/>
              <a:cs typeface="Cambri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dirty="0">
              <a:latin typeface="Cambria"/>
              <a:ea typeface="+mn-ea"/>
              <a:cs typeface="Cambria"/>
            </a:endParaRPr>
          </a:p>
        </p:txBody>
      </p:sp>
      <p:pic>
        <p:nvPicPr>
          <p:cNvPr id="25603" name="Image 4" descr="branche olivier-fris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6" r="12102"/>
          <a:stretch>
            <a:fillRect/>
          </a:stretch>
        </p:blipFill>
        <p:spPr bwMode="auto">
          <a:xfrm>
            <a:off x="50800" y="-33338"/>
            <a:ext cx="2862263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120518-404A-8649-9436-B95F56777B0C}" type="slidenum">
              <a:rPr lang="fr-FR"/>
              <a:pPr>
                <a:defRPr/>
              </a:pPr>
              <a:t>11</a:t>
            </a:fld>
            <a:endParaRPr lang="fr-FR"/>
          </a:p>
        </p:txBody>
      </p:sp>
      <p:sp>
        <p:nvSpPr>
          <p:cNvPr id="7" name="ZoneTexte 4">
            <a:extLst>
              <a:ext uri="{FF2B5EF4-FFF2-40B4-BE49-F238E27FC236}">
                <a16:creationId xmlns:a16="http://schemas.microsoft.com/office/drawing/2014/main" id="{7B30C5EE-5A6A-8A47-917B-CA9813F19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565777" y="3616313"/>
            <a:ext cx="3298825" cy="25225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omic Sans MS"/>
                <a:ea typeface="+mn-ea"/>
                <a:cs typeface="Comic Sans MS"/>
              </a:rPr>
              <a:t>Et, s'agenouillant</a:t>
            </a:r>
          </a:p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omic Sans MS"/>
                <a:ea typeface="+mn-ea"/>
                <a:cs typeface="Comic Sans MS"/>
              </a:rPr>
              <a:t>à terre, il courba le front jusqu'au sol.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2423E4-80E3-2D41-96EF-1F86A760BB0F}" type="slidenum">
              <a:rPr lang="fr-FR"/>
              <a:pPr>
                <a:defRPr/>
              </a:pPr>
              <a:t>12</a:t>
            </a:fld>
            <a:endParaRPr lang="fr-FR" dirty="0"/>
          </a:p>
        </p:txBody>
      </p:sp>
      <p:pic>
        <p:nvPicPr>
          <p:cNvPr id="4" name="Image 3" descr="p04-Priere-avec-l-ange-de-Fatima copie_modifié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6963" y="19119"/>
            <a:ext cx="49149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255459B4-4DFB-0846-92C1-22900CD41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155ADF-A3C6-B744-9E7C-3F0931C6C97B}" type="slidenum">
              <a:rPr lang="fr-FR"/>
              <a:pPr>
                <a:defRPr/>
              </a:pPr>
              <a:t>13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-105664" y="677863"/>
            <a:ext cx="9366525" cy="1251112"/>
          </a:xfrm>
          <a:prstGeom prst="rect">
            <a:avLst/>
          </a:prstGeom>
          <a:solidFill>
            <a:srgbClr val="F2DCDB"/>
          </a:solidFill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omic Sans MS"/>
                <a:ea typeface="+mn-ea"/>
                <a:cs typeface="Comic Sans MS"/>
              </a:rPr>
              <a:t>Poussés par un mouvement surnaturel, nous l’avons imité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pc="-30" dirty="0">
                <a:latin typeface="Comic Sans MS"/>
                <a:ea typeface="+mn-ea"/>
                <a:cs typeface="Comic Sans MS"/>
              </a:rPr>
              <a:t>et nous avons répété les paroles que nous l’entendions prononcer : </a:t>
            </a:r>
            <a:r>
              <a:rPr lang="fr-FR" sz="2400" dirty="0">
                <a:latin typeface="Comic Sans MS"/>
                <a:ea typeface="+mn-ea"/>
                <a:cs typeface="Comic Sans MS"/>
              </a:rPr>
              <a:t> 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22475" y="2386013"/>
            <a:ext cx="5137150" cy="39821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Mon Dieu, je crois, j'adore, j'espère et je Vous aime.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Je Vous demande pardon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pour ceux qui ne croient pas,</a:t>
            </a:r>
            <a:endParaRPr lang="en-GB" sz="26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qui n'adorent pas,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qui n'espèrent pas,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qui ne Vous aiment pas.</a:t>
            </a:r>
          </a:p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6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</p:txBody>
      </p:sp>
      <p:pic>
        <p:nvPicPr>
          <p:cNvPr id="6" name="Image 5" descr="feuillepalmier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49287" y="4297363"/>
            <a:ext cx="32035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feuillepalmier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665913" y="4332288"/>
            <a:ext cx="32035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ZoneTexte 4"/>
          <p:cNvSpPr txBox="1">
            <a:spLocks noChangeArrowheads="1"/>
          </p:cNvSpPr>
          <p:nvPr/>
        </p:nvSpPr>
        <p:spPr bwMode="auto">
          <a:xfrm>
            <a:off x="2414588" y="6594475"/>
            <a:ext cx="4314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>
                <a:hlinkClick r:id="rId2"/>
              </a:rPr>
              <a:t>http://www.prierenfamillle.com  </a:t>
            </a:r>
            <a:r>
              <a:rPr lang="fr-FR" sz="1000"/>
              <a:t>–  Fatima – La préparation des enfant en 1916 </a:t>
            </a:r>
            <a:endParaRPr lang="fr-FR" sz="1100"/>
          </a:p>
        </p:txBody>
      </p:sp>
      <p:pic>
        <p:nvPicPr>
          <p:cNvPr id="28674" name="Image 5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169025"/>
            <a:ext cx="6556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Image 4" descr="Anjo-de-Portugal-03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314325" y="185738"/>
            <a:ext cx="8716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dirty="0">
                <a:solidFill>
                  <a:srgbClr val="FFFFFF"/>
                </a:solidFill>
              </a:rPr>
              <a:t>« Nous </a:t>
            </a:r>
            <a:r>
              <a:rPr lang="fr-FR" sz="3600" dirty="0">
                <a:solidFill>
                  <a:srgbClr val="FFFFFF"/>
                </a:solidFill>
                <a:latin typeface="Comic Sans MS"/>
                <a:cs typeface="Comic Sans MS"/>
              </a:rPr>
              <a:t>avons</a:t>
            </a:r>
            <a:r>
              <a:rPr lang="fr-FR" sz="3600" dirty="0">
                <a:solidFill>
                  <a:srgbClr val="FFFFFF"/>
                </a:solidFill>
              </a:rPr>
              <a:t> répété les paroles de l’Ange »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D18A-EA44-5C42-A983-380BEA2B9CD6}" type="slidenum">
              <a:rPr lang="fr-FR"/>
              <a:pPr>
                <a:defRPr/>
              </a:pPr>
              <a:t>14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n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9621" y="566865"/>
            <a:ext cx="5518407" cy="5546068"/>
          </a:xfrm>
          <a:prstGeom prst="rect">
            <a:avLst/>
          </a:prstGeo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1185410" y="50620"/>
            <a:ext cx="6833506" cy="6555642"/>
          </a:xfrm>
          <a:prstGeom prst="rect">
            <a:avLst/>
          </a:prstGeom>
          <a:solidFill>
            <a:srgbClr val="558ED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eaLnBrk="1" hangingPunct="1">
              <a:lnSpc>
                <a:spcPct val="200000"/>
              </a:lnSpc>
            </a:pPr>
            <a:r>
              <a:rPr lang="fr-FR" sz="2800" dirty="0">
                <a:solidFill>
                  <a:srgbClr val="FFFFFF"/>
                </a:solidFill>
                <a:latin typeface="Cambria"/>
                <a:cs typeface="Cambria"/>
              </a:rPr>
              <a:t>Mon Dieu, </a:t>
            </a:r>
          </a:p>
          <a:p>
            <a:pPr lvl="1" eaLnBrk="1" hangingPunct="1">
              <a:lnSpc>
                <a:spcPct val="200000"/>
              </a:lnSpc>
            </a:pPr>
            <a:r>
              <a:rPr lang="fr-FR" sz="2800" dirty="0">
                <a:solidFill>
                  <a:srgbClr val="FFFFFF"/>
                </a:solidFill>
                <a:latin typeface="Cambria"/>
                <a:cs typeface="Cambria"/>
              </a:rPr>
              <a:t>Je crois, j'adore, j'espère et je Vous aime.</a:t>
            </a:r>
            <a:endParaRPr lang="en-GB" sz="2800" dirty="0">
              <a:solidFill>
                <a:srgbClr val="FFFFFF"/>
              </a:solidFill>
              <a:latin typeface="Cambria"/>
              <a:cs typeface="Cambria"/>
            </a:endParaRPr>
          </a:p>
          <a:p>
            <a:pPr lvl="1" eaLnBrk="1" hangingPunct="1">
              <a:lnSpc>
                <a:spcPct val="200000"/>
              </a:lnSpc>
            </a:pPr>
            <a:r>
              <a:rPr lang="fr-FR" sz="2800" dirty="0">
                <a:solidFill>
                  <a:srgbClr val="FFFFFF"/>
                </a:solidFill>
                <a:latin typeface="Cambria"/>
                <a:cs typeface="Cambria"/>
              </a:rPr>
              <a:t>Je Vous demande pardon pour </a:t>
            </a:r>
          </a:p>
          <a:p>
            <a:pPr lvl="1" eaLnBrk="1" hangingPunct="1">
              <a:lnSpc>
                <a:spcPct val="200000"/>
              </a:lnSpc>
            </a:pPr>
            <a:r>
              <a:rPr lang="fr-FR" sz="2800" dirty="0">
                <a:solidFill>
                  <a:srgbClr val="FFFFFF"/>
                </a:solidFill>
                <a:latin typeface="Cambria"/>
                <a:cs typeface="Cambria"/>
              </a:rPr>
              <a:t>	ceux qui ne croient pas,</a:t>
            </a:r>
            <a:endParaRPr lang="en-GB" sz="2800" dirty="0">
              <a:solidFill>
                <a:srgbClr val="FFFFFF"/>
              </a:solidFill>
              <a:latin typeface="Cambria"/>
              <a:cs typeface="Cambria"/>
            </a:endParaRPr>
          </a:p>
          <a:p>
            <a:pPr lvl="2" eaLnBrk="1" hangingPunct="1">
              <a:lnSpc>
                <a:spcPct val="200000"/>
              </a:lnSpc>
            </a:pPr>
            <a:r>
              <a:rPr lang="fr-FR" sz="2800" dirty="0">
                <a:solidFill>
                  <a:srgbClr val="FFFFFF"/>
                </a:solidFill>
                <a:latin typeface="Cambria"/>
                <a:cs typeface="Cambria"/>
              </a:rPr>
              <a:t>qui n'adorent pas, </a:t>
            </a:r>
          </a:p>
          <a:p>
            <a:pPr lvl="2" eaLnBrk="1" hangingPunct="1">
              <a:lnSpc>
                <a:spcPct val="200000"/>
              </a:lnSpc>
            </a:pPr>
            <a:r>
              <a:rPr lang="fr-FR" sz="2800" dirty="0">
                <a:solidFill>
                  <a:srgbClr val="FFFFFF"/>
                </a:solidFill>
                <a:latin typeface="Cambria"/>
                <a:cs typeface="Cambria"/>
              </a:rPr>
              <a:t>qui n'espèrent pas, </a:t>
            </a:r>
          </a:p>
          <a:p>
            <a:pPr lvl="2" eaLnBrk="1" hangingPunct="1">
              <a:lnSpc>
                <a:spcPct val="200000"/>
              </a:lnSpc>
            </a:pPr>
            <a:r>
              <a:rPr lang="fr-FR" sz="2800" dirty="0">
                <a:solidFill>
                  <a:srgbClr val="FFFFFF"/>
                </a:solidFill>
                <a:latin typeface="Cambria"/>
                <a:cs typeface="Cambria"/>
              </a:rPr>
              <a:t>qui ne Vous aiment pas.</a:t>
            </a:r>
            <a:endParaRPr lang="en-GB" sz="2800" dirty="0">
              <a:solidFill>
                <a:srgbClr val="FFFFFF"/>
              </a:solidFill>
              <a:latin typeface="Cambria"/>
              <a:cs typeface="Cambria"/>
            </a:endParaRPr>
          </a:p>
          <a:p>
            <a:pPr eaLnBrk="1" hangingPunct="1"/>
            <a:endParaRPr lang="fr-FR" sz="2800" dirty="0">
              <a:latin typeface="Cambria"/>
              <a:cs typeface="Cambria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0DA27-742E-DE44-8436-BD381C7C0EDF}" type="slidenum">
              <a:rPr lang="fr-FR"/>
              <a:pPr>
                <a:defRPr/>
              </a:pPr>
              <a:t>15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ZoneTexte 1"/>
          <p:cNvSpPr txBox="1">
            <a:spLocks noChangeArrowheads="1"/>
          </p:cNvSpPr>
          <p:nvPr/>
        </p:nvSpPr>
        <p:spPr bwMode="auto">
          <a:xfrm>
            <a:off x="-34925" y="738188"/>
            <a:ext cx="9215438" cy="1060450"/>
          </a:xfrm>
          <a:prstGeom prst="rect">
            <a:avLst/>
          </a:prstGeom>
          <a:solidFill>
            <a:srgbClr val="F2DCD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600" dirty="0">
                <a:latin typeface="Comic Sans MS"/>
                <a:cs typeface="Comic Sans MS"/>
              </a:rPr>
              <a:t>Après avoir répété cette prière trois fois,</a:t>
            </a:r>
          </a:p>
          <a:p>
            <a:pPr algn="r" eaLnBrk="1" hangingPunct="1">
              <a:lnSpc>
                <a:spcPct val="150000"/>
              </a:lnSpc>
            </a:pPr>
            <a:r>
              <a:rPr lang="fr-FR" sz="2600" dirty="0">
                <a:latin typeface="Comic Sans MS"/>
                <a:cs typeface="Comic Sans MS"/>
              </a:rPr>
              <a:t>l’Ange se releva et nous dit :  </a:t>
            </a:r>
            <a:endParaRPr lang="en-GB" sz="2600" dirty="0">
              <a:latin typeface="Comic Sans MS"/>
              <a:cs typeface="Comic Sans M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10557" y="5080000"/>
            <a:ext cx="3051675" cy="877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omic Sans MS"/>
              <a:ea typeface="+mn-ea"/>
              <a:cs typeface="Comic Sans MS"/>
            </a:endParaRPr>
          </a:p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latin typeface="Comic Sans MS"/>
                <a:ea typeface="+mn-ea"/>
                <a:cs typeface="Comic Sans MS"/>
              </a:rPr>
              <a:t>… Et il disparut.</a:t>
            </a:r>
            <a:endParaRPr lang="en-GB" sz="2600" dirty="0">
              <a:latin typeface="Comic Sans MS"/>
              <a:ea typeface="+mn-ea"/>
              <a:cs typeface="Comic Sans MS"/>
            </a:endParaRPr>
          </a:p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89188" y="2130942"/>
            <a:ext cx="7366213" cy="2400657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pPr marL="2714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latin typeface="Cambria"/>
                <a:ea typeface="+mn-ea"/>
                <a:cs typeface="Cambria"/>
              </a:rPr>
              <a:t>Priez ainsi. </a:t>
            </a:r>
          </a:p>
          <a:p>
            <a:pPr marL="2714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latin typeface="Cambria"/>
                <a:ea typeface="+mn-ea"/>
                <a:cs typeface="Cambria"/>
              </a:rPr>
              <a:t>Les Cœurs de Jésus et de Marie sont attentifs </a:t>
            </a:r>
          </a:p>
          <a:p>
            <a:pPr marL="2714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latin typeface="Cambria"/>
                <a:ea typeface="+mn-ea"/>
                <a:cs typeface="Cambria"/>
              </a:rPr>
              <a:t>à la voix de vos supplications. </a:t>
            </a:r>
            <a:endParaRPr lang="en-GB" sz="2800" dirty="0">
              <a:latin typeface="Cambria"/>
              <a:ea typeface="+mn-ea"/>
              <a:cs typeface="Cambri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0C9BB-3C43-4E42-8F51-133D27777D98}" type="slidenum">
              <a:rPr lang="fr-FR"/>
              <a:pPr>
                <a:defRPr/>
              </a:pPr>
              <a:t>16</a:t>
            </a:fld>
            <a:endParaRPr lang="fr-FR"/>
          </a:p>
        </p:txBody>
      </p:sp>
      <p:pic>
        <p:nvPicPr>
          <p:cNvPr id="4" name="Image 3" descr="jpg_Coeur-9b7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774" y="4407207"/>
            <a:ext cx="935997" cy="852680"/>
          </a:xfrm>
          <a:prstGeom prst="rect">
            <a:avLst/>
          </a:prstGeom>
        </p:spPr>
      </p:pic>
      <p:pic>
        <p:nvPicPr>
          <p:cNvPr id="12" name="Image 11" descr="jpg_Coeur-9b7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02" y="4407207"/>
            <a:ext cx="935997" cy="852680"/>
          </a:xfrm>
          <a:prstGeom prst="rect">
            <a:avLst/>
          </a:prstGeom>
        </p:spPr>
      </p:pic>
      <p:sp>
        <p:nvSpPr>
          <p:cNvPr id="10" name="ZoneTexte 4">
            <a:extLst>
              <a:ext uri="{FF2B5EF4-FFF2-40B4-BE49-F238E27FC236}">
                <a16:creationId xmlns:a16="http://schemas.microsoft.com/office/drawing/2014/main" id="{1F58D5D5-88CF-1043-A9FA-36BFA6C44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oneTexte 1"/>
          <p:cNvSpPr txBox="1">
            <a:spLocks noChangeArrowheads="1"/>
          </p:cNvSpPr>
          <p:nvPr/>
        </p:nvSpPr>
        <p:spPr bwMode="auto">
          <a:xfrm>
            <a:off x="666750" y="2182813"/>
            <a:ext cx="8001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4400" dirty="0">
                <a:latin typeface="Comic Sans MS"/>
                <a:cs typeface="Comic Sans MS"/>
              </a:rPr>
              <a:t>Deuxième visite de l’Ange</a:t>
            </a:r>
          </a:p>
          <a:p>
            <a:pPr algn="ctr" eaLnBrk="1" hangingPunct="1"/>
            <a:endParaRPr lang="fr-FR" sz="4400" dirty="0">
              <a:latin typeface="Comic Sans MS"/>
              <a:cs typeface="Comic Sans MS"/>
            </a:endParaRPr>
          </a:p>
          <a:p>
            <a:pPr algn="ctr" eaLnBrk="1" hangingPunct="1"/>
            <a:r>
              <a:rPr lang="fr-FR" sz="4400" dirty="0">
                <a:latin typeface="Comic Sans MS"/>
                <a:cs typeface="Comic Sans MS"/>
              </a:rPr>
              <a:t>Été 1916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85497-CC68-3D4D-BA23-0AD4B4E0A7B2}" type="slidenum">
              <a:rPr lang="fr-FR"/>
              <a:pPr>
                <a:defRPr/>
              </a:pPr>
              <a:t>17</a:t>
            </a:fld>
            <a:endParaRPr lang="fr-FR"/>
          </a:p>
        </p:txBody>
      </p:sp>
      <p:pic>
        <p:nvPicPr>
          <p:cNvPr id="7" name="Image 6" descr="petitlogoPE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39393"/>
            <a:ext cx="647995" cy="656409"/>
          </a:xfrm>
          <a:prstGeom prst="rect">
            <a:avLst/>
          </a:prstGeom>
        </p:spPr>
      </p:pic>
      <p:sp>
        <p:nvSpPr>
          <p:cNvPr id="8" name="ZoneTexte 4">
            <a:extLst>
              <a:ext uri="{FF2B5EF4-FFF2-40B4-BE49-F238E27FC236}">
                <a16:creationId xmlns:a16="http://schemas.microsoft.com/office/drawing/2014/main" id="{C737DDCD-C9B5-C84C-9F44-5B3B58403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8138" y="823913"/>
            <a:ext cx="8501062" cy="45166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500" b="1" dirty="0">
                <a:latin typeface="Comic Sans MS"/>
                <a:ea typeface="+mn-ea"/>
                <a:cs typeface="Comic Sans MS"/>
              </a:rPr>
              <a:t> </a:t>
            </a:r>
            <a:endParaRPr lang="en-GB" sz="2500" dirty="0">
              <a:latin typeface="Comic Sans MS"/>
              <a:ea typeface="+mn-ea"/>
              <a:cs typeface="Comic Sans MS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500" dirty="0">
                <a:latin typeface="Comic Sans MS"/>
                <a:ea typeface="+mn-ea"/>
                <a:cs typeface="Comic Sans MS"/>
              </a:rPr>
              <a:t> La seconde apparition a dû avoir lieu au cœur de l'été, </a:t>
            </a:r>
          </a:p>
          <a:p>
            <a:pPr marL="0" lvl="1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500" dirty="0">
                <a:latin typeface="Comic Sans MS"/>
                <a:ea typeface="+mn-ea"/>
                <a:cs typeface="Comic Sans MS"/>
              </a:rPr>
              <a:t>pendant les jours de grande chaleur, alors que nous revenions avec le troupeau au milieu de la matinée, </a:t>
            </a:r>
          </a:p>
          <a:p>
            <a:pPr marL="0" lvl="1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500" dirty="0">
                <a:latin typeface="Comic Sans MS"/>
                <a:ea typeface="+mn-ea"/>
                <a:cs typeface="Comic Sans MS"/>
              </a:rPr>
              <a:t>pour le sortir de nouveau sur le soir seulement. </a:t>
            </a:r>
          </a:p>
          <a:p>
            <a:pPr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500" dirty="0">
              <a:latin typeface="Comic Sans MS"/>
              <a:ea typeface="+mn-ea"/>
              <a:cs typeface="Comic Sans MS"/>
            </a:endParaRPr>
          </a:p>
          <a:p>
            <a:pPr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500" dirty="0">
                <a:latin typeface="Comic Sans MS"/>
                <a:ea typeface="+mn-ea"/>
                <a:cs typeface="Comic Sans MS"/>
              </a:rPr>
              <a:t>Nous passions alors les heures de la sieste </a:t>
            </a:r>
          </a:p>
          <a:p>
            <a:pPr lvl="1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500" dirty="0">
                <a:latin typeface="Comic Sans MS"/>
                <a:ea typeface="+mn-ea"/>
                <a:cs typeface="Comic Sans MS"/>
              </a:rPr>
              <a:t>à l'ombre des arbres (…)        </a:t>
            </a:r>
            <a:endParaRPr lang="en-GB" sz="2500" dirty="0">
              <a:latin typeface="Comic Sans MS"/>
              <a:ea typeface="+mn-ea"/>
              <a:cs typeface="Comic Sans M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500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47D0F-02C3-D041-BCAE-8E5858FBB91F}" type="slidenum">
              <a:rPr lang="fr-FR"/>
              <a:pPr>
                <a:defRPr/>
              </a:pPr>
              <a:t>18</a:t>
            </a:fld>
            <a:endParaRPr lang="fr-FR"/>
          </a:p>
        </p:txBody>
      </p:sp>
      <p:pic>
        <p:nvPicPr>
          <p:cNvPr id="7" name="Image 6" descr="petitlogoPE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39393"/>
            <a:ext cx="647995" cy="656409"/>
          </a:xfrm>
          <a:prstGeom prst="rect">
            <a:avLst/>
          </a:prstGeom>
        </p:spPr>
      </p:pic>
      <p:sp>
        <p:nvSpPr>
          <p:cNvPr id="8" name="ZoneTexte 4">
            <a:extLst>
              <a:ext uri="{FF2B5EF4-FFF2-40B4-BE49-F238E27FC236}">
                <a16:creationId xmlns:a16="http://schemas.microsoft.com/office/drawing/2014/main" id="{72F21C35-4A9B-674A-A3DD-6FF168D12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oco do arnei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4025"/>
            <a:ext cx="91440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945063" y="792163"/>
            <a:ext cx="3505200" cy="1352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latin typeface="Comic Sans MS"/>
                <a:ea typeface="+mn-ea"/>
                <a:cs typeface="Comic Sans MS"/>
              </a:rPr>
              <a:t>Nous étions en train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latin typeface="Comic Sans MS"/>
                <a:ea typeface="+mn-ea"/>
                <a:cs typeface="Comic Sans MS"/>
              </a:rPr>
              <a:t>de jouer sur le puits. </a:t>
            </a:r>
            <a:endParaRPr lang="fr-FR" sz="2400" dirty="0">
              <a:latin typeface="Comic Sans MS"/>
              <a:ea typeface="+mn-ea"/>
              <a:cs typeface="Comic Sans MS"/>
            </a:endParaRPr>
          </a:p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304271" y="5283730"/>
            <a:ext cx="3235326" cy="460375"/>
          </a:xfrm>
          <a:prstGeom prst="rect">
            <a:avLst/>
          </a:prstGeom>
          <a:solidFill>
            <a:srgbClr val="BC705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i="1" dirty="0">
                <a:solidFill>
                  <a:schemeClr val="bg1"/>
                </a:solidFill>
              </a:rPr>
              <a:t> Photo du puits en 1916</a:t>
            </a:r>
          </a:p>
        </p:txBody>
      </p:sp>
      <p:pic>
        <p:nvPicPr>
          <p:cNvPr id="33796" name="Image 5" descr="P1010090 copi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8" t="8395" b="8403"/>
          <a:stretch>
            <a:fillRect/>
          </a:stretch>
        </p:blipFill>
        <p:spPr bwMode="auto">
          <a:xfrm>
            <a:off x="842963" y="127000"/>
            <a:ext cx="3092450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07ECCA-A818-DD4A-8149-F334602A14B0}" type="slidenum">
              <a:rPr lang="fr-FR"/>
              <a:pPr>
                <a:defRPr/>
              </a:pPr>
              <a:t>19</a:t>
            </a:fld>
            <a:endParaRPr lang="fr-FR"/>
          </a:p>
        </p:txBody>
      </p:sp>
      <p:pic>
        <p:nvPicPr>
          <p:cNvPr id="10" name="Image 9" descr="petitlogoPE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39393"/>
            <a:ext cx="647995" cy="656409"/>
          </a:xfrm>
          <a:prstGeom prst="rect">
            <a:avLst/>
          </a:prstGeom>
        </p:spPr>
      </p:pic>
      <p:sp>
        <p:nvSpPr>
          <p:cNvPr id="11" name="ZoneTexte 4">
            <a:extLst>
              <a:ext uri="{FF2B5EF4-FFF2-40B4-BE49-F238E27FC236}">
                <a16:creationId xmlns:a16="http://schemas.microsoft.com/office/drawing/2014/main" id="{8BB23EAC-79F8-0144-BA32-F7899C98D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oneTexte 1"/>
          <p:cNvSpPr txBox="1">
            <a:spLocks noChangeArrowheads="1"/>
          </p:cNvSpPr>
          <p:nvPr/>
        </p:nvSpPr>
        <p:spPr bwMode="auto">
          <a:xfrm>
            <a:off x="342900" y="338138"/>
            <a:ext cx="8135938" cy="3790950"/>
          </a:xfrm>
          <a:prstGeom prst="rect">
            <a:avLst/>
          </a:prstGeom>
          <a:solidFill>
            <a:srgbClr val="FCD5B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sz="2800" dirty="0"/>
              <a:t>En 1917, à Fatima,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800" dirty="0"/>
              <a:t>la Sainte Vierge va apparaître six fois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800" dirty="0"/>
              <a:t>à trois jeunes enfants, Lucie, Jacinthe et François.</a:t>
            </a:r>
          </a:p>
          <a:p>
            <a:pPr algn="ctr" eaLnBrk="1" hangingPunct="1"/>
            <a:endParaRPr lang="fr-FR" sz="2800" dirty="0"/>
          </a:p>
          <a:p>
            <a:pPr algn="ctr" eaLnBrk="1" hangingPunct="1"/>
            <a:r>
              <a:rPr lang="fr-FR" sz="2800" dirty="0"/>
              <a:t>Elle va leur confier des messages très importants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800" dirty="0"/>
              <a:t>pour nous tous… et encore maintenant. </a:t>
            </a:r>
          </a:p>
          <a:p>
            <a:pPr algn="ctr" eaLnBrk="1" hangingPunct="1">
              <a:lnSpc>
                <a:spcPct val="50000"/>
              </a:lnSpc>
            </a:pPr>
            <a:endParaRPr lang="fr-FR" sz="2800" dirty="0"/>
          </a:p>
        </p:txBody>
      </p:sp>
      <p:sp>
        <p:nvSpPr>
          <p:cNvPr id="16386" name="ZoneTexte 4"/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2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342900" y="4411663"/>
            <a:ext cx="8123238" cy="1636712"/>
          </a:xfrm>
          <a:prstGeom prst="rect">
            <a:avLst/>
          </a:prstGeom>
          <a:solidFill>
            <a:srgbClr val="FCD5B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sz="2800" i="1" dirty="0"/>
              <a:t>Un an avant, en 1916, pour les y préparer,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800" i="1" dirty="0"/>
              <a:t>un Ange vient les voir trois fois.</a:t>
            </a:r>
          </a:p>
          <a:p>
            <a:pPr algn="ctr" eaLnBrk="1" hangingPunct="1">
              <a:lnSpc>
                <a:spcPct val="50000"/>
              </a:lnSpc>
            </a:pPr>
            <a:endParaRPr lang="fr-FR" sz="2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5161A9-3568-C34E-9A26-8257D1059A60}" type="slidenum">
              <a:rPr lang="fr-FR"/>
              <a:pPr>
                <a:defRPr/>
              </a:pPr>
              <a:t>2</a:t>
            </a:fld>
            <a:endParaRPr lang="fr-FR"/>
          </a:p>
        </p:txBody>
      </p:sp>
      <p:pic>
        <p:nvPicPr>
          <p:cNvPr id="2" name="Image 1" descr="petitlogoPE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39393"/>
            <a:ext cx="647995" cy="65640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3170"/>
            <a:ext cx="7010400" cy="829714"/>
          </a:xfrm>
          <a:prstGeom prst="rect">
            <a:avLst/>
          </a:prstGeom>
          <a:solidFill>
            <a:srgbClr val="F2DCDB"/>
          </a:solidFill>
        </p:spPr>
        <p:txBody>
          <a:bodyPr>
            <a:spAutoFit/>
          </a:bodyPr>
          <a:lstStyle/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300" b="1" dirty="0">
                <a:latin typeface="Comic Sans MS"/>
                <a:ea typeface="+mn-ea"/>
                <a:cs typeface="Comic Sans MS"/>
              </a:rPr>
              <a:t> </a:t>
            </a:r>
            <a:endParaRPr lang="en-GB" sz="2300" dirty="0">
              <a:latin typeface="Comic Sans MS"/>
              <a:ea typeface="+mn-ea"/>
              <a:cs typeface="Comic Sans MS"/>
            </a:endParaRPr>
          </a:p>
          <a:p>
            <a:pPr marL="84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300" dirty="0">
                <a:latin typeface="Comic Sans MS"/>
                <a:ea typeface="+mn-ea"/>
                <a:cs typeface="Comic Sans MS"/>
              </a:rPr>
              <a:t>Soudain, nous vîmes le même Ange près de nous :</a:t>
            </a:r>
            <a:endParaRPr lang="en-GB" sz="2300" dirty="0">
              <a:latin typeface="Comic Sans MS"/>
              <a:ea typeface="+mn-ea"/>
              <a:cs typeface="Comic Sans MS"/>
            </a:endParaRP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300" dirty="0">
                <a:latin typeface="Comic Sans MS"/>
                <a:ea typeface="+mn-ea"/>
                <a:cs typeface="Comic Sans MS"/>
              </a:rPr>
              <a:t> </a:t>
            </a:r>
            <a:endParaRPr lang="en-GB" sz="2300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949325" y="4613334"/>
            <a:ext cx="5111750" cy="1526059"/>
          </a:xfrm>
          <a:prstGeom prst="rect">
            <a:avLst/>
          </a:prstGeom>
          <a:solidFill>
            <a:srgbClr val="DCE6F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sz="2600" dirty="0">
                <a:latin typeface="Cambria"/>
                <a:cs typeface="Cambria"/>
              </a:rPr>
              <a:t>Offrez sans cesse au Très-Haut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600" dirty="0">
                <a:latin typeface="Cambria"/>
                <a:cs typeface="Cambria"/>
              </a:rPr>
              <a:t>des prières et des sacrifices. </a:t>
            </a:r>
            <a:endParaRPr lang="en-GB" sz="2600" dirty="0">
              <a:latin typeface="Cambria"/>
              <a:cs typeface="Cambria"/>
            </a:endParaRPr>
          </a:p>
          <a:p>
            <a:pPr eaLnBrk="1" hangingPunct="1">
              <a:lnSpc>
                <a:spcPct val="50000"/>
              </a:lnSpc>
            </a:pPr>
            <a:endParaRPr lang="fr-FR" sz="2600" dirty="0">
              <a:latin typeface="Cambria"/>
              <a:cs typeface="Cambria"/>
            </a:endParaRP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339725" y="1144060"/>
            <a:ext cx="6213475" cy="2246313"/>
          </a:xfrm>
          <a:prstGeom prst="rect">
            <a:avLst/>
          </a:prstGeom>
          <a:solidFill>
            <a:srgbClr val="DCE6F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fr-FR" sz="1200" dirty="0">
              <a:latin typeface="Cambria"/>
              <a:cs typeface="Cambria"/>
            </a:endParaRPr>
          </a:p>
          <a:p>
            <a:pPr algn="ctr" eaLnBrk="1" hangingPunct="1"/>
            <a:r>
              <a:rPr lang="fr-FR" sz="2600" dirty="0">
                <a:latin typeface="Cambria"/>
                <a:cs typeface="Cambria"/>
              </a:rPr>
              <a:t>Que faites-vous ? Priez, priez beaucoup ! </a:t>
            </a:r>
            <a:endParaRPr lang="en-GB" sz="2600" dirty="0">
              <a:latin typeface="Cambria"/>
              <a:cs typeface="Cambria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fr-FR" sz="2600" dirty="0">
                <a:latin typeface="Cambria"/>
                <a:cs typeface="Cambria"/>
              </a:rPr>
              <a:t>Les Saints Cœurs de Jésus et de Marie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600" dirty="0">
                <a:latin typeface="Cambria"/>
                <a:cs typeface="Cambria"/>
              </a:rPr>
              <a:t>ont sur vous des desseins de Miséricorde. </a:t>
            </a:r>
          </a:p>
          <a:p>
            <a:pPr eaLnBrk="1" hangingPunct="1"/>
            <a:endParaRPr lang="fr-FR" dirty="0">
              <a:latin typeface="Cambria"/>
              <a:cs typeface="Cambria"/>
            </a:endParaRPr>
          </a:p>
        </p:txBody>
      </p:sp>
      <p:pic>
        <p:nvPicPr>
          <p:cNvPr id="34820" name="Image 4" descr="branche olivier-fri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r="11800"/>
          <a:stretch>
            <a:fillRect/>
          </a:stretch>
        </p:blipFill>
        <p:spPr bwMode="auto">
          <a:xfrm>
            <a:off x="6935788" y="-3175"/>
            <a:ext cx="2208212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age 7" descr="branche olivier-fri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t="61559" r="11800"/>
          <a:stretch>
            <a:fillRect/>
          </a:stretch>
        </p:blipFill>
        <p:spPr bwMode="auto">
          <a:xfrm>
            <a:off x="6970713" y="4826000"/>
            <a:ext cx="22066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FFCEE7-77AC-CF41-B306-CE6879BD4590}" type="slidenum">
              <a:rPr lang="fr-FR"/>
              <a:pPr>
                <a:defRPr/>
              </a:pPr>
              <a:t>20</a:t>
            </a:fld>
            <a:endParaRPr lang="fr-FR"/>
          </a:p>
        </p:txBody>
      </p:sp>
      <p:pic>
        <p:nvPicPr>
          <p:cNvPr id="11" name="Image 10" descr="petitlogoPE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39393"/>
            <a:ext cx="647995" cy="656409"/>
          </a:xfrm>
          <a:prstGeom prst="rect">
            <a:avLst/>
          </a:prstGeom>
        </p:spPr>
      </p:pic>
      <p:pic>
        <p:nvPicPr>
          <p:cNvPr id="5" name="Image 4" descr="jpg_Coeur-9b74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2" y="3039534"/>
            <a:ext cx="935997" cy="852683"/>
          </a:xfrm>
          <a:prstGeom prst="rect">
            <a:avLst/>
          </a:prstGeom>
        </p:spPr>
      </p:pic>
      <p:pic>
        <p:nvPicPr>
          <p:cNvPr id="12" name="Image 11" descr="jpg_Coeur-9b74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8816" y="3039534"/>
            <a:ext cx="935997" cy="852683"/>
          </a:xfrm>
          <a:prstGeom prst="rect">
            <a:avLst/>
          </a:prstGeom>
        </p:spPr>
      </p:pic>
      <p:sp>
        <p:nvSpPr>
          <p:cNvPr id="13" name="ZoneTexte 4">
            <a:extLst>
              <a:ext uri="{FF2B5EF4-FFF2-40B4-BE49-F238E27FC236}">
                <a16:creationId xmlns:a16="http://schemas.microsoft.com/office/drawing/2014/main" id="{7918975F-763D-B04B-909F-9D6E2B779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 5" descr="Puitsnettoyé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406400"/>
            <a:ext cx="9253538" cy="75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86730" y="6011837"/>
            <a:ext cx="783086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400" dirty="0">
                <a:solidFill>
                  <a:schemeClr val="bg1"/>
                </a:solidFill>
                <a:latin typeface="Comic Sans MS"/>
                <a:cs typeface="Comic Sans MS"/>
              </a:rPr>
              <a:t>Comment devons-nous nous sacrifier ? </a:t>
            </a:r>
            <a:endParaRPr lang="en-GB" sz="34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CF340-CAD6-EA42-9BAC-E08D2F5DCA49}" type="slidenum">
              <a:rPr lang="fr-FR"/>
              <a:pPr>
                <a:defRPr/>
              </a:pPr>
              <a:t>21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89025" y="4745038"/>
            <a:ext cx="6902450" cy="1432443"/>
          </a:xfrm>
          <a:prstGeom prst="rect">
            <a:avLst/>
          </a:prstGeom>
          <a:solidFill>
            <a:srgbClr val="DCE6F2"/>
          </a:solidFill>
        </p:spPr>
        <p:txBody>
          <a:bodyPr>
            <a:spAutoFit/>
          </a:bodyPr>
          <a:lstStyle/>
          <a:p>
            <a:pPr marL="18573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500" dirty="0">
                <a:latin typeface="Cambria"/>
                <a:ea typeface="+mn-ea"/>
                <a:cs typeface="Cambria"/>
              </a:rPr>
              <a:t>Surtout, acceptez et supportez avec soumission</a:t>
            </a:r>
            <a:endParaRPr lang="en-GB" sz="2500" dirty="0">
              <a:latin typeface="Cambria"/>
              <a:ea typeface="+mn-ea"/>
              <a:cs typeface="Cambria"/>
            </a:endParaRPr>
          </a:p>
          <a:p>
            <a:pPr marL="185738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500" dirty="0">
                <a:latin typeface="Cambria"/>
                <a:ea typeface="+mn-ea"/>
                <a:cs typeface="Cambria"/>
              </a:rPr>
              <a:t>les souffrances que le Seigneur vous enverra.</a:t>
            </a:r>
            <a:endParaRPr lang="en-GB" sz="2500" dirty="0">
              <a:latin typeface="Cambria"/>
              <a:ea typeface="+mn-ea"/>
              <a:cs typeface="Cambria"/>
            </a:endParaRP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500" dirty="0">
              <a:latin typeface="Cambria"/>
              <a:ea typeface="+mn-ea"/>
              <a:cs typeface="Cambri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9600" y="2562225"/>
            <a:ext cx="8077200" cy="1624804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500" dirty="0">
              <a:latin typeface="Cambria"/>
              <a:ea typeface="+mn-ea"/>
              <a:cs typeface="Cambria"/>
            </a:endParaRPr>
          </a:p>
          <a:p>
            <a:pPr marL="2714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500" dirty="0">
                <a:latin typeface="Cambria"/>
                <a:ea typeface="+mn-ea"/>
                <a:cs typeface="Cambria"/>
              </a:rPr>
              <a:t>De cette manière, vous attirerez la paix sur votre Patrie.</a:t>
            </a:r>
            <a:endParaRPr lang="en-GB" sz="2500" dirty="0">
              <a:latin typeface="Cambria"/>
              <a:ea typeface="+mn-ea"/>
              <a:cs typeface="Cambria"/>
            </a:endParaRPr>
          </a:p>
          <a:p>
            <a:pPr marL="271463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500" dirty="0">
                <a:latin typeface="Cambria"/>
                <a:ea typeface="+mn-ea"/>
                <a:cs typeface="Cambria"/>
              </a:rPr>
              <a:t>Je suis son Ange Gardien, l'Ange du Portugal.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500" dirty="0">
              <a:latin typeface="Cambria"/>
              <a:ea typeface="+mn-ea"/>
              <a:cs typeface="Cambria"/>
            </a:endParaRPr>
          </a:p>
        </p:txBody>
      </p:sp>
      <p:sp>
        <p:nvSpPr>
          <p:cNvPr id="36867" name="ZoneTexte 4"/>
          <p:cNvSpPr txBox="1">
            <a:spLocks noChangeArrowheads="1"/>
          </p:cNvSpPr>
          <p:nvPr/>
        </p:nvSpPr>
        <p:spPr bwMode="auto">
          <a:xfrm>
            <a:off x="47625" y="473075"/>
            <a:ext cx="9096375" cy="1682512"/>
          </a:xfrm>
          <a:prstGeom prst="rect">
            <a:avLst/>
          </a:prstGeom>
          <a:solidFill>
            <a:srgbClr val="DCE6F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5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fr-FR" sz="2500" dirty="0">
                <a:latin typeface="Cambria"/>
                <a:cs typeface="Cambria"/>
              </a:rPr>
              <a:t>De tout ce que vous pourrez, offrez à Dieu un sacrifice </a:t>
            </a:r>
          </a:p>
          <a:p>
            <a:pPr eaLnBrk="1" hangingPunct="1">
              <a:lnSpc>
                <a:spcPct val="140000"/>
              </a:lnSpc>
            </a:pPr>
            <a:r>
              <a:rPr lang="fr-FR" sz="2500" dirty="0">
                <a:latin typeface="Cambria"/>
                <a:cs typeface="Cambria"/>
              </a:rPr>
              <a:t>en acte de réparation pour les péchés par lesquels il est offensé,</a:t>
            </a:r>
            <a:endParaRPr lang="en-GB" sz="2500" dirty="0">
              <a:latin typeface="Cambria"/>
              <a:cs typeface="Cambria"/>
            </a:endParaRPr>
          </a:p>
          <a:p>
            <a:pPr eaLnBrk="1" hangingPunct="1">
              <a:lnSpc>
                <a:spcPct val="140000"/>
              </a:lnSpc>
            </a:pPr>
            <a:r>
              <a:rPr lang="fr-FR" sz="2500" dirty="0">
                <a:latin typeface="Cambria"/>
                <a:cs typeface="Cambria"/>
              </a:rPr>
              <a:t>et de supplication pour la conversion des pécheurs.</a:t>
            </a:r>
          </a:p>
        </p:txBody>
      </p:sp>
      <p:pic>
        <p:nvPicPr>
          <p:cNvPr id="7" name="Image 6" descr="branche de palmier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55"/>
          <a:stretch>
            <a:fillRect/>
          </a:stretch>
        </p:blipFill>
        <p:spPr bwMode="auto">
          <a:xfrm rot="16200000" flipH="1">
            <a:off x="-103188" y="4940301"/>
            <a:ext cx="122237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branche de palmier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55"/>
          <a:stretch>
            <a:fillRect/>
          </a:stretch>
        </p:blipFill>
        <p:spPr bwMode="auto">
          <a:xfrm rot="5400000">
            <a:off x="7978775" y="4940301"/>
            <a:ext cx="122237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4D4A1-C509-0C4C-BDA7-38D49386D010}" type="slidenum">
              <a:rPr lang="fr-FR"/>
              <a:pPr>
                <a:defRPr/>
              </a:pPr>
              <a:t>22</a:t>
            </a:fld>
            <a:endParaRPr lang="fr-FR"/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F58AC695-FFDA-234D-96A6-4C2DD784B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oneTexte 1"/>
          <p:cNvSpPr txBox="1">
            <a:spLocks noChangeArrowheads="1"/>
          </p:cNvSpPr>
          <p:nvPr/>
        </p:nvSpPr>
        <p:spPr bwMode="auto">
          <a:xfrm>
            <a:off x="571500" y="2401888"/>
            <a:ext cx="8001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4400" dirty="0">
                <a:latin typeface="Comic Sans MS"/>
                <a:cs typeface="Comic Sans MS"/>
              </a:rPr>
              <a:t>Troisième visite de l’Ange</a:t>
            </a:r>
          </a:p>
          <a:p>
            <a:pPr algn="ctr" eaLnBrk="1" hangingPunct="1"/>
            <a:endParaRPr lang="fr-FR" sz="4400" dirty="0">
              <a:latin typeface="Comic Sans MS"/>
              <a:cs typeface="Comic Sans MS"/>
            </a:endParaRPr>
          </a:p>
          <a:p>
            <a:pPr algn="ctr" eaLnBrk="1" hangingPunct="1"/>
            <a:r>
              <a:rPr lang="fr-FR" sz="4400" dirty="0">
                <a:latin typeface="Comic Sans MS"/>
                <a:cs typeface="Comic Sans MS"/>
              </a:rPr>
              <a:t>Automne 1916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D4F87-82F7-D448-94BE-19BD5F4D729C}" type="slidenum">
              <a:rPr lang="fr-FR"/>
              <a:pPr>
                <a:defRPr/>
              </a:pPr>
              <a:t>23</a:t>
            </a:fld>
            <a:endParaRPr lang="fr-FR"/>
          </a:p>
        </p:txBody>
      </p:sp>
      <p:pic>
        <p:nvPicPr>
          <p:cNvPr id="7" name="Image 6" descr="petitlogoPE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39393"/>
            <a:ext cx="647995" cy="656409"/>
          </a:xfrm>
          <a:prstGeom prst="rect">
            <a:avLst/>
          </a:prstGeom>
        </p:spPr>
      </p:pic>
      <p:sp>
        <p:nvSpPr>
          <p:cNvPr id="8" name="ZoneTexte 4">
            <a:extLst>
              <a:ext uri="{FF2B5EF4-FFF2-40B4-BE49-F238E27FC236}">
                <a16:creationId xmlns:a16="http://schemas.microsoft.com/office/drawing/2014/main" id="{92EE2667-361C-F140-A9AB-0E2008C7F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8288" y="276625"/>
            <a:ext cx="6708775" cy="2839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18573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00" dirty="0">
                <a:latin typeface="Comic Sans MS"/>
                <a:ea typeface="+mn-ea"/>
                <a:cs typeface="Comic Sans MS"/>
              </a:rPr>
              <a:t> La troisième apparition a dû avoir lieu en octobre, ou fin septembre, parce que nous n'allions déjà </a:t>
            </a:r>
          </a:p>
          <a:p>
            <a:pPr marL="18573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00" dirty="0">
                <a:latin typeface="Comic Sans MS"/>
                <a:ea typeface="+mn-ea"/>
                <a:cs typeface="Comic Sans MS"/>
              </a:rPr>
              <a:t>plus passer les heures de la sieste à la maison (…)</a:t>
            </a:r>
            <a:endParaRPr lang="en-GB" sz="2100" dirty="0">
              <a:latin typeface="Comic Sans MS"/>
              <a:ea typeface="+mn-ea"/>
              <a:cs typeface="Comic Sans MS"/>
            </a:endParaRPr>
          </a:p>
          <a:p>
            <a:pPr marL="18573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00" dirty="0">
                <a:latin typeface="Comic Sans MS"/>
                <a:ea typeface="+mn-ea"/>
                <a:cs typeface="Comic Sans MS"/>
              </a:rPr>
              <a:t>Après avoir pris notre repas, nous nous sommes </a:t>
            </a:r>
          </a:p>
          <a:p>
            <a:pPr marL="18573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00" dirty="0">
                <a:latin typeface="Comic Sans MS"/>
                <a:ea typeface="+mn-ea"/>
                <a:cs typeface="Comic Sans MS"/>
              </a:rPr>
              <a:t>mis d'accord pour aller prier au </a:t>
            </a:r>
            <a:r>
              <a:rPr lang="fr-FR" sz="2100" dirty="0" err="1">
                <a:latin typeface="Comic Sans MS"/>
                <a:ea typeface="+mn-ea"/>
                <a:cs typeface="Comic Sans MS"/>
              </a:rPr>
              <a:t>Cabeço</a:t>
            </a:r>
            <a:r>
              <a:rPr lang="fr-FR" sz="2100" dirty="0">
                <a:latin typeface="Comic Sans MS"/>
                <a:ea typeface="+mn-ea"/>
                <a:cs typeface="Comic Sans MS"/>
              </a:rPr>
              <a:t> (…)</a:t>
            </a:r>
            <a:r>
              <a:rPr lang="fr-FR" sz="2100" i="1" dirty="0">
                <a:latin typeface="Comic Sans MS"/>
                <a:ea typeface="+mn-ea"/>
                <a:cs typeface="Comic Sans MS"/>
              </a:rPr>
              <a:t> </a:t>
            </a:r>
          </a:p>
          <a:p>
            <a:pPr marL="185738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100" i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81200" y="3471863"/>
            <a:ext cx="6942138" cy="2381421"/>
          </a:xfrm>
          <a:prstGeom prst="rect">
            <a:avLst/>
          </a:prstGeom>
          <a:solidFill>
            <a:srgbClr val="F2DCDB"/>
          </a:solidFill>
        </p:spPr>
        <p:txBody>
          <a:bodyPr>
            <a:spAutoFit/>
          </a:bodyPr>
          <a:lstStyle/>
          <a:p>
            <a:pPr marL="1857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00" dirty="0">
                <a:latin typeface="Comic Sans MS"/>
                <a:ea typeface="+mn-ea"/>
                <a:cs typeface="Comic Sans MS"/>
              </a:rPr>
              <a:t>Dès notre arrivée, nous mettant à genoux,</a:t>
            </a:r>
          </a:p>
          <a:p>
            <a:pPr marL="1857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00" dirty="0">
                <a:latin typeface="Comic Sans MS"/>
                <a:ea typeface="+mn-ea"/>
                <a:cs typeface="Comic Sans MS"/>
              </a:rPr>
              <a:t>le visage contre terre, nous nous sommes mis </a:t>
            </a:r>
          </a:p>
          <a:p>
            <a:pPr marL="1857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00" dirty="0">
                <a:latin typeface="Comic Sans MS"/>
                <a:ea typeface="+mn-ea"/>
                <a:cs typeface="Comic Sans MS"/>
              </a:rPr>
              <a:t>à répéter la prière de l'Ange : </a:t>
            </a:r>
          </a:p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00" i="1" dirty="0">
                <a:latin typeface="Comic Sans MS"/>
                <a:ea typeface="+mn-ea"/>
                <a:cs typeface="Comic Sans MS"/>
              </a:rPr>
              <a:t>Mon Dieu, je crois, j'adore, j'espère et je vous aime…</a:t>
            </a:r>
          </a:p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100" dirty="0">
              <a:latin typeface="Comic Sans MS"/>
              <a:ea typeface="+mn-ea"/>
              <a:cs typeface="Comic Sans MS"/>
            </a:endParaRPr>
          </a:p>
        </p:txBody>
      </p:sp>
      <p:pic>
        <p:nvPicPr>
          <p:cNvPr id="38915" name="Image 3" descr="branche-d-olivier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8"/>
          <a:stretch>
            <a:fillRect/>
          </a:stretch>
        </p:blipFill>
        <p:spPr bwMode="auto">
          <a:xfrm rot="5400000">
            <a:off x="6614319" y="658813"/>
            <a:ext cx="2832100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Image 6" descr="branche-d-olivier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8" r="50401" b="22595"/>
          <a:stretch>
            <a:fillRect/>
          </a:stretch>
        </p:blipFill>
        <p:spPr bwMode="auto">
          <a:xfrm rot="5400000">
            <a:off x="192088" y="3875088"/>
            <a:ext cx="140335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82C82-6608-F445-B162-EDDF9C0689CD}" type="slidenum">
              <a:rPr lang="fr-FR"/>
              <a:pPr>
                <a:defRPr/>
              </a:pPr>
              <a:t>24</a:t>
            </a:fld>
            <a:endParaRPr lang="fr-FR"/>
          </a:p>
        </p:txBody>
      </p:sp>
      <p:pic>
        <p:nvPicPr>
          <p:cNvPr id="10" name="Image 9" descr="petitlogoPE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39393"/>
            <a:ext cx="647995" cy="656409"/>
          </a:xfrm>
          <a:prstGeom prst="rect">
            <a:avLst/>
          </a:prstGeom>
        </p:spPr>
      </p:pic>
      <p:sp>
        <p:nvSpPr>
          <p:cNvPr id="11" name="ZoneTexte 4">
            <a:extLst>
              <a:ext uri="{FF2B5EF4-FFF2-40B4-BE49-F238E27FC236}">
                <a16:creationId xmlns:a16="http://schemas.microsoft.com/office/drawing/2014/main" id="{C39E8DD4-0CAF-4C47-B7B1-C77B3FEB7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ZoneTexte 1"/>
          <p:cNvSpPr txBox="1">
            <a:spLocks noChangeArrowheads="1"/>
          </p:cNvSpPr>
          <p:nvPr/>
        </p:nvSpPr>
        <p:spPr bwMode="auto">
          <a:xfrm>
            <a:off x="158757" y="122238"/>
            <a:ext cx="4797555" cy="1305486"/>
          </a:xfrm>
          <a:prstGeom prst="rect">
            <a:avLst/>
          </a:prstGeom>
          <a:solidFill>
            <a:srgbClr val="F2DCD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14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fr-FR" sz="2200" dirty="0">
                <a:latin typeface="Comic Sans MS"/>
                <a:cs typeface="Comic Sans MS"/>
              </a:rPr>
              <a:t>Je ne sais combien de fois </a:t>
            </a:r>
          </a:p>
          <a:p>
            <a:pPr algn="just" eaLnBrk="1" hangingPunct="1">
              <a:lnSpc>
                <a:spcPct val="150000"/>
              </a:lnSpc>
            </a:pPr>
            <a:r>
              <a:rPr lang="fr-FR" sz="2200" dirty="0">
                <a:latin typeface="Comic Sans MS"/>
                <a:cs typeface="Comic Sans MS"/>
              </a:rPr>
              <a:t>nous avions répété cette prière…</a:t>
            </a:r>
          </a:p>
          <a:p>
            <a:pPr algn="just" eaLnBrk="1" hangingPunct="1">
              <a:lnSpc>
                <a:spcPct val="50000"/>
              </a:lnSpc>
            </a:pPr>
            <a:endParaRPr lang="fr-FR" sz="2200" dirty="0">
              <a:latin typeface="Comic Sans MS"/>
              <a:cs typeface="Comic Sans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90538" y="5546725"/>
            <a:ext cx="8397875" cy="7637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185738"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>
                <a:latin typeface="Comic Sans MS"/>
                <a:ea typeface="+mn-ea"/>
                <a:cs typeface="Comic Sans MS"/>
              </a:rPr>
              <a:t>Nous nous sommes relevés pour voir ce qui se passait...</a:t>
            </a:r>
          </a:p>
          <a:p>
            <a:pPr marL="185738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>
                <a:latin typeface="Comic Sans MS"/>
                <a:ea typeface="+mn-ea"/>
                <a:cs typeface="Comic Sans MS"/>
              </a:rPr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840038" y="1701800"/>
            <a:ext cx="3698875" cy="862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omic Sans MS"/>
                <a:ea typeface="+mn-ea"/>
                <a:cs typeface="Comic Sans MS"/>
              </a:rPr>
              <a:t>une </a:t>
            </a:r>
            <a:r>
              <a:rPr lang="fr-FR" sz="2200" dirty="0">
                <a:latin typeface="Comic Sans MS"/>
                <a:ea typeface="+mn-ea"/>
                <a:cs typeface="Comic Sans MS"/>
              </a:rPr>
              <a:t>lumière</a:t>
            </a:r>
            <a:r>
              <a:rPr lang="fr-FR" sz="2400" dirty="0">
                <a:latin typeface="Comic Sans MS"/>
                <a:ea typeface="+mn-ea"/>
                <a:cs typeface="Comic Sans MS"/>
              </a:rPr>
              <a:t> inconnue.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08575" y="122238"/>
            <a:ext cx="3779838" cy="13054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>
                <a:latin typeface="Comic Sans MS"/>
                <a:ea typeface="+mn-ea"/>
                <a:cs typeface="Comic Sans MS"/>
              </a:rPr>
              <a:t>lorsque nous vîmes briller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>
                <a:latin typeface="Comic Sans MS"/>
                <a:ea typeface="+mn-ea"/>
                <a:cs typeface="Comic Sans MS"/>
              </a:rPr>
              <a:t>au-dessus de nous 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200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03BB5-2B10-244E-9F1C-91B8ED61AFFA}" type="slidenum">
              <a:rPr lang="fr-FR"/>
              <a:pPr>
                <a:defRPr/>
              </a:pPr>
              <a:t>25</a:t>
            </a:fld>
            <a:endParaRPr lang="fr-FR"/>
          </a:p>
        </p:txBody>
      </p:sp>
      <p:pic>
        <p:nvPicPr>
          <p:cNvPr id="9" name="Image 8" descr="ciellumineux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9"/>
          <a:stretch>
            <a:fillRect/>
          </a:stretch>
        </p:blipFill>
        <p:spPr bwMode="auto">
          <a:xfrm>
            <a:off x="2430463" y="2655267"/>
            <a:ext cx="45180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4">
            <a:extLst>
              <a:ext uri="{FF2B5EF4-FFF2-40B4-BE49-F238E27FC236}">
                <a16:creationId xmlns:a16="http://schemas.microsoft.com/office/drawing/2014/main" id="{418EBAF7-83D4-C84E-9517-4E555580D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 1" descr="anjo_fatima2_d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338138"/>
            <a:ext cx="6386513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360363" y="4308475"/>
            <a:ext cx="8466137" cy="1711751"/>
          </a:xfrm>
          <a:prstGeom prst="rect">
            <a:avLst/>
          </a:prstGeom>
          <a:solidFill>
            <a:srgbClr val="F2DCD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fr-FR" sz="2200" dirty="0">
                <a:latin typeface="Comic Sans MS"/>
                <a:cs typeface="Comic Sans MS"/>
              </a:rPr>
              <a:t>et nous avons revu l'Ange qui tenait dans sa main gauche 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sz="2200" dirty="0">
                <a:latin typeface="Comic Sans MS"/>
                <a:cs typeface="Comic Sans MS"/>
              </a:rPr>
              <a:t>un Calice, sur lequel était suspendue une Hostie 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sz="2200" dirty="0">
                <a:latin typeface="Comic Sans MS"/>
                <a:cs typeface="Comic Sans MS"/>
              </a:rPr>
              <a:t>de laquelle tombaient quelques gouttes de Sang dans le Calice.</a:t>
            </a:r>
          </a:p>
          <a:p>
            <a:pPr algn="ctr" eaLnBrk="1" hangingPunct="1">
              <a:lnSpc>
                <a:spcPct val="50000"/>
              </a:lnSpc>
            </a:pPr>
            <a:r>
              <a:rPr lang="fr-FR" sz="2200" dirty="0">
                <a:latin typeface="Comic Sans MS"/>
                <a:cs typeface="Comic Sans MS"/>
              </a:rPr>
              <a:t> </a:t>
            </a:r>
            <a:endParaRPr lang="en-GB" sz="2200" dirty="0">
              <a:latin typeface="Comic Sans MS"/>
              <a:cs typeface="Comic Sans MS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33536-6509-4243-91D4-37C34B1920C3}" type="slidenum">
              <a:rPr lang="fr-FR"/>
              <a:pPr>
                <a:defRPr/>
              </a:pPr>
              <a:t>26</a:t>
            </a:fld>
            <a:endParaRPr lang="fr-FR"/>
          </a:p>
        </p:txBody>
      </p:sp>
      <p:sp>
        <p:nvSpPr>
          <p:cNvPr id="6" name="ZoneTexte 4">
            <a:extLst>
              <a:ext uri="{FF2B5EF4-FFF2-40B4-BE49-F238E27FC236}">
                <a16:creationId xmlns:a16="http://schemas.microsoft.com/office/drawing/2014/main" id="{CD423403-B05A-DB45-A457-FC2C1DB5C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ZoneTexte 5"/>
          <p:cNvSpPr txBox="1">
            <a:spLocks noChangeArrowheads="1"/>
          </p:cNvSpPr>
          <p:nvPr/>
        </p:nvSpPr>
        <p:spPr bwMode="auto">
          <a:xfrm>
            <a:off x="314325" y="136525"/>
            <a:ext cx="8524875" cy="1266825"/>
          </a:xfrm>
          <a:prstGeom prst="rect">
            <a:avLst/>
          </a:prstGeom>
          <a:solidFill>
            <a:srgbClr val="F2DCD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fr-FR" dirty="0">
                <a:latin typeface="Comic Sans MS"/>
                <a:cs typeface="Comic Sans MS"/>
              </a:rPr>
              <a:t> Laissant le Calice et l'Hostie suspendus en l'air, </a:t>
            </a:r>
          </a:p>
          <a:p>
            <a:pPr marL="0" lvl="1" algn="ctr" eaLnBrk="1" hangingPunct="1">
              <a:lnSpc>
                <a:spcPct val="130000"/>
              </a:lnSpc>
            </a:pPr>
            <a:r>
              <a:rPr lang="fr-FR" dirty="0">
                <a:latin typeface="Comic Sans MS"/>
                <a:cs typeface="Comic Sans MS"/>
              </a:rPr>
              <a:t>il se prosterna près de nous jusqu'à terre…</a:t>
            </a:r>
          </a:p>
          <a:p>
            <a:pPr marL="0" lvl="1" eaLnBrk="1" hangingPunct="1">
              <a:lnSpc>
                <a:spcPct val="50000"/>
              </a:lnSpc>
            </a:pPr>
            <a:endParaRPr lang="en-GB" dirty="0">
              <a:latin typeface="Comic Sans MS"/>
              <a:cs typeface="Comic Sans M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9E17FC-6B4C-8B4D-B2D5-1A0B1D8E08AE}" type="slidenum">
              <a:rPr lang="fr-FR"/>
              <a:pPr>
                <a:defRPr/>
              </a:pPr>
              <a:t>27</a:t>
            </a:fld>
            <a:endParaRPr lang="fr-FR"/>
          </a:p>
        </p:txBody>
      </p:sp>
      <p:pic>
        <p:nvPicPr>
          <p:cNvPr id="3" name="Image 2" descr="p04-Priere-avec-l-ange-de-Fatim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66863"/>
            <a:ext cx="7891463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ZoneTexte 6"/>
          <p:cNvSpPr txBox="1">
            <a:spLocks noChangeArrowheads="1"/>
          </p:cNvSpPr>
          <p:nvPr/>
        </p:nvSpPr>
        <p:spPr bwMode="auto">
          <a:xfrm>
            <a:off x="1981200" y="881063"/>
            <a:ext cx="4945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1" algn="ctr" eaLnBrk="1" hangingPunct="1">
              <a:lnSpc>
                <a:spcPct val="200000"/>
              </a:lnSpc>
            </a:pPr>
            <a:r>
              <a:rPr lang="fr-FR"/>
              <a:t>et répéta trois fois cette prière : </a:t>
            </a:r>
          </a:p>
          <a:p>
            <a:pPr eaLnBrk="1" hangingPunct="1"/>
            <a:endParaRPr lang="fr-FR" sz="180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5D104-B9CC-B14C-AAA2-9DD6EF96A07C}" type="slidenum">
              <a:rPr lang="fr-FR"/>
              <a:pPr>
                <a:defRPr/>
              </a:pPr>
              <a:t>28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65125" y="726722"/>
            <a:ext cx="8413750" cy="54045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0" lvl="1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 </a:t>
            </a: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Très Sainte Trinité, Père, Fils et Saint-Esprit,</a:t>
            </a:r>
            <a:endParaRPr lang="en-GB" sz="24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marL="0" lvl="1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je Vous adore profondément, </a:t>
            </a:r>
          </a:p>
          <a:p>
            <a:pPr marL="0" lvl="1"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et je Vous offre </a:t>
            </a:r>
            <a:r>
              <a:rPr lang="en-GB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l</a:t>
            </a: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es très précieux Corps, Sang, Âme et Divinité </a:t>
            </a:r>
          </a:p>
          <a:p>
            <a:pPr marL="0" lvl="1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de Jésus-Christ,</a:t>
            </a:r>
            <a:r>
              <a:rPr lang="en-GB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 </a:t>
            </a: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présent dans tous les tabernacles de la terre,</a:t>
            </a:r>
            <a:endParaRPr lang="en-GB" sz="24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marL="0" lvl="1"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en </a:t>
            </a:r>
            <a:r>
              <a:rPr lang="fr-FR" sz="2400" b="1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réparation</a:t>
            </a: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 des outrages, sacrilèges et indifférences </a:t>
            </a:r>
            <a:endParaRPr lang="en-GB" sz="24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marL="0" lvl="1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par lesquels il est Lui-même offensé.</a:t>
            </a:r>
            <a:endParaRPr lang="en-GB" sz="24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marL="0" lvl="1"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Par les mérites infinis de son très Saint Cœur</a:t>
            </a:r>
          </a:p>
          <a:p>
            <a:pPr marL="0" lvl="1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et du Cœur Immaculé de Marie,</a:t>
            </a:r>
            <a:endParaRPr lang="en-GB" sz="24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marL="0" lvl="1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je Vous demande la conversion des pauvres pécheurs.</a:t>
            </a:r>
            <a:endParaRPr lang="en-GB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marL="0" lvl="1"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74688" y="245533"/>
            <a:ext cx="7859712" cy="1638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00" dirty="0">
                <a:latin typeface="Comic Sans MS"/>
                <a:ea typeface="+mn-ea"/>
                <a:cs typeface="Comic Sans MS"/>
              </a:rPr>
              <a:t> Puis, se relevant, il prit de nouveau dans ses mains le Calice et l'Hostie, me donna la sainte Hostie, et donna le Sang du calice à Jacinthe et à François, en disant en même temps : 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100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35831" y="3516140"/>
            <a:ext cx="7265988" cy="2986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71463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000000"/>
                </a:solidFill>
                <a:latin typeface="Cambria"/>
                <a:ea typeface="+mn-ea"/>
                <a:cs typeface="Cambria"/>
              </a:rPr>
              <a:t>Prenez et buvez le Corps et le Sang de Jésus-Christ,</a:t>
            </a:r>
            <a:endParaRPr lang="en-GB" sz="2400" dirty="0">
              <a:solidFill>
                <a:srgbClr val="000000"/>
              </a:solidFill>
              <a:latin typeface="Cambria"/>
              <a:ea typeface="+mn-ea"/>
              <a:cs typeface="Cambria"/>
            </a:endParaRPr>
          </a:p>
          <a:p>
            <a:pPr marL="271463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000000"/>
                </a:solidFill>
                <a:latin typeface="Cambria"/>
                <a:ea typeface="+mn-ea"/>
                <a:cs typeface="Cambria"/>
              </a:rPr>
              <a:t>horriblement outragé par les hommes ingrats. </a:t>
            </a:r>
            <a:endParaRPr lang="en-GB" sz="2400" dirty="0">
              <a:solidFill>
                <a:srgbClr val="000000"/>
              </a:solidFill>
              <a:latin typeface="Cambria"/>
              <a:ea typeface="+mn-ea"/>
              <a:cs typeface="Cambria"/>
            </a:endParaRPr>
          </a:p>
          <a:p>
            <a:pPr marL="271463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000000"/>
                </a:solidFill>
                <a:latin typeface="Cambria"/>
                <a:ea typeface="+mn-ea"/>
                <a:cs typeface="Cambria"/>
              </a:rPr>
              <a:t>Réparez leurs crimes et consolez votre Dieu.</a:t>
            </a:r>
          </a:p>
          <a:p>
            <a:pPr marL="271463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solidFill>
                <a:srgbClr val="000000"/>
              </a:solidFill>
              <a:latin typeface="Cambria"/>
              <a:ea typeface="+mn-ea"/>
              <a:cs typeface="Cambria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F7B4C7-A192-E840-AD2E-FFF6AB4E3CFD}" type="slidenum">
              <a:rPr lang="fr-FR"/>
              <a:pPr>
                <a:defRPr/>
              </a:pPr>
              <a:t>29</a:t>
            </a:fld>
            <a:endParaRPr lang="fr-FR"/>
          </a:p>
        </p:txBody>
      </p:sp>
      <p:pic>
        <p:nvPicPr>
          <p:cNvPr id="8" name="Image 7" descr="petitlogoPE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39393"/>
            <a:ext cx="647995" cy="656409"/>
          </a:xfrm>
          <a:prstGeom prst="rect">
            <a:avLst/>
          </a:prstGeom>
        </p:spPr>
      </p:pic>
      <p:pic>
        <p:nvPicPr>
          <p:cNvPr id="3" name="Image 2" descr="100px-Blason_de_la_ville_de_Raedersheim_(68)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465" y="1748210"/>
            <a:ext cx="1832719" cy="2015996"/>
          </a:xfrm>
          <a:prstGeom prst="rect">
            <a:avLst/>
          </a:prstGeom>
        </p:spPr>
      </p:pic>
      <p:sp>
        <p:nvSpPr>
          <p:cNvPr id="9" name="ZoneTexte 4">
            <a:extLst>
              <a:ext uri="{FF2B5EF4-FFF2-40B4-BE49-F238E27FC236}">
                <a16:creationId xmlns:a16="http://schemas.microsoft.com/office/drawing/2014/main" id="{A7EB7BD0-EBDD-264D-912D-AE43F1619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0C49E-BA7C-0A48-9677-F83F6E54E9C2}" type="slidenum">
              <a:rPr lang="fr-FR"/>
              <a:pPr>
                <a:defRPr/>
              </a:pPr>
              <a:t>3</a:t>
            </a:fld>
            <a:endParaRPr lang="fr-FR"/>
          </a:p>
        </p:txBody>
      </p:sp>
      <p:pic>
        <p:nvPicPr>
          <p:cNvPr id="7" name="Image 6" descr="petitlogoPE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39393"/>
            <a:ext cx="647995" cy="656409"/>
          </a:xfrm>
          <a:prstGeom prst="rect">
            <a:avLst/>
          </a:prstGeom>
        </p:spPr>
      </p:pic>
      <p:sp>
        <p:nvSpPr>
          <p:cNvPr id="17409" name="ZoneTexte 1"/>
          <p:cNvSpPr txBox="1">
            <a:spLocks noChangeArrowheads="1"/>
          </p:cNvSpPr>
          <p:nvPr/>
        </p:nvSpPr>
        <p:spPr bwMode="auto">
          <a:xfrm>
            <a:off x="1023146" y="770474"/>
            <a:ext cx="7078662" cy="2911567"/>
          </a:xfrm>
          <a:prstGeom prst="rect">
            <a:avLst/>
          </a:prstGeom>
          <a:solidFill>
            <a:srgbClr val="FCD5B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fr-FR" sz="3200" i="1" dirty="0"/>
          </a:p>
          <a:p>
            <a:pPr algn="ctr" eaLnBrk="1" hangingPunct="1"/>
            <a:r>
              <a:rPr lang="fr-FR" sz="3200" i="1" dirty="0"/>
              <a:t>Il y a cent ans, 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sz="3200" i="1" dirty="0"/>
              <a:t>ce n’est encore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sz="3200" i="1" dirty="0"/>
              <a:t>qu’un petit village du Portugal.</a:t>
            </a:r>
          </a:p>
          <a:p>
            <a:pPr eaLnBrk="1" hangingPunct="1"/>
            <a:endParaRPr lang="fr-FR" sz="1800" dirty="0"/>
          </a:p>
          <a:p>
            <a:pPr eaLnBrk="1" hangingPunct="1"/>
            <a:endParaRPr lang="fr-FR" sz="1800" dirty="0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023146" y="4058785"/>
            <a:ext cx="7078662" cy="1692771"/>
          </a:xfrm>
          <a:prstGeom prst="rect">
            <a:avLst/>
          </a:prstGeom>
          <a:solidFill>
            <a:srgbClr val="FCD5B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fr-FR" sz="3200" dirty="0"/>
          </a:p>
          <a:p>
            <a:pPr algn="ctr" eaLnBrk="1" hangingPunct="1"/>
            <a:r>
              <a:rPr lang="fr-FR" sz="3600" dirty="0"/>
              <a:t>Où est Fatima ?</a:t>
            </a:r>
            <a:endParaRPr lang="fr-FR" sz="2800" dirty="0"/>
          </a:p>
          <a:p>
            <a:pPr eaLnBrk="1" hangingPunct="1"/>
            <a:endParaRPr lang="fr-FR" sz="1800" dirty="0"/>
          </a:p>
          <a:p>
            <a:pPr eaLnBrk="1" hangingPunct="1"/>
            <a:endParaRPr lang="fr-FR" sz="1800" dirty="0"/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88C49C83-0FE1-9349-853C-73DC2F780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age 1" descr="P10100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AA187-5354-DC49-90E3-D3BCDDB0023F}" type="slidenum">
              <a:rPr lang="fr-FR"/>
              <a:pPr>
                <a:defRPr/>
              </a:pPr>
              <a:t>30</a:t>
            </a:fld>
            <a:endParaRPr lang="fr-FR"/>
          </a:p>
        </p:txBody>
      </p:sp>
    </p:spTree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22075" y="3812117"/>
            <a:ext cx="8227910" cy="17117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85738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>
                <a:latin typeface="Comic Sans MS"/>
                <a:ea typeface="+mn-ea"/>
                <a:cs typeface="Comic Sans MS"/>
              </a:rPr>
              <a:t>Ce fut François qui se rendit compte que la nuit approchait. </a:t>
            </a:r>
            <a:endParaRPr lang="en-GB" sz="2200" dirty="0">
              <a:latin typeface="Comic Sans MS"/>
              <a:ea typeface="+mn-ea"/>
              <a:cs typeface="Comic Sans MS"/>
            </a:endParaRPr>
          </a:p>
          <a:p>
            <a:pPr marL="185738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>
                <a:latin typeface="Comic Sans MS"/>
                <a:ea typeface="+mn-ea"/>
                <a:cs typeface="Comic Sans MS"/>
              </a:rPr>
              <a:t>Ce fut lui qui nous en avertit et pensa à reconduire notre troupeau à la maison…</a:t>
            </a:r>
            <a:endParaRPr lang="en-GB" sz="2200" dirty="0">
              <a:latin typeface="Comic Sans MS"/>
              <a:ea typeface="+mn-ea"/>
              <a:cs typeface="Comic Sans MS"/>
            </a:endParaRP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200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74D4F-482B-8E47-BE50-ABF65B8A085E}" type="slidenum">
              <a:rPr lang="fr-FR"/>
              <a:pPr>
                <a:defRPr/>
              </a:pPr>
              <a:t>31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986631" y="717550"/>
            <a:ext cx="7164387" cy="1491690"/>
          </a:xfrm>
          <a:prstGeom prst="rect">
            <a:avLst/>
          </a:prstGeom>
          <a:solidFill>
            <a:srgbClr val="F2DCDB"/>
          </a:solidFill>
        </p:spPr>
        <p:txBody>
          <a:bodyPr>
            <a:spAutoFit/>
          </a:bodyPr>
          <a:lstStyle/>
          <a:p>
            <a:pPr marL="271463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>
                <a:latin typeface="Comic Sans MS"/>
                <a:ea typeface="+mn-ea"/>
                <a:cs typeface="Comic Sans MS"/>
              </a:rPr>
              <a:t>Il se prosterna de nouveau jusqu'à terre et répéta avec nous encore trois fois la même prière : </a:t>
            </a:r>
          </a:p>
          <a:p>
            <a:pPr marL="271463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i="1" dirty="0">
                <a:latin typeface="Comic Sans MS"/>
                <a:ea typeface="+mn-ea"/>
                <a:cs typeface="Comic Sans MS"/>
              </a:rPr>
              <a:t>Très Sainte Trinité,</a:t>
            </a:r>
            <a:r>
              <a:rPr lang="fr-FR" sz="2200" dirty="0">
                <a:latin typeface="Comic Sans MS"/>
                <a:ea typeface="+mn-ea"/>
                <a:cs typeface="Comic Sans MS"/>
              </a:rPr>
              <a:t> etc.  </a:t>
            </a:r>
            <a:endParaRPr lang="en-GB" sz="2200" dirty="0">
              <a:latin typeface="Comic Sans MS"/>
              <a:ea typeface="+mn-ea"/>
              <a:cs typeface="Comic Sans MS"/>
            </a:endParaRPr>
          </a:p>
        </p:txBody>
      </p:sp>
      <p:pic>
        <p:nvPicPr>
          <p:cNvPr id="8" name="Image 7" descr="petitlogoPE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39393"/>
            <a:ext cx="647995" cy="65640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154891" y="2698803"/>
            <a:ext cx="2827867" cy="738664"/>
          </a:xfrm>
          <a:prstGeom prst="rect">
            <a:avLst/>
          </a:prstGeom>
          <a:solidFill>
            <a:srgbClr val="F2DCD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Comic Sans MS"/>
                <a:cs typeface="Comic Sans MS"/>
              </a:rPr>
              <a:t>Puis il disparut. </a:t>
            </a:r>
            <a:endParaRPr lang="en-GB" sz="2400" dirty="0">
              <a:latin typeface="Comic Sans MS"/>
              <a:cs typeface="Comic Sans MS"/>
            </a:endParaRPr>
          </a:p>
          <a:p>
            <a:pPr algn="ctr"/>
            <a:endParaRPr lang="fr-FR" dirty="0"/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83C6DFC4-2E1E-CD4D-AC91-C57135055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oneTexte 1"/>
          <p:cNvSpPr txBox="1">
            <a:spLocks noChangeArrowheads="1"/>
          </p:cNvSpPr>
          <p:nvPr/>
        </p:nvSpPr>
        <p:spPr bwMode="auto">
          <a:xfrm>
            <a:off x="965200" y="3136900"/>
            <a:ext cx="7756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4400" dirty="0"/>
              <a:t>Que </a:t>
            </a:r>
            <a:r>
              <a:rPr lang="fr-FR" sz="4400" dirty="0">
                <a:latin typeface="Comic Sans MS"/>
                <a:cs typeface="Comic Sans MS"/>
              </a:rPr>
              <a:t>retenir</a:t>
            </a:r>
            <a:r>
              <a:rPr lang="fr-FR" sz="4400" dirty="0"/>
              <a:t> de ces trois visites ?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2C3DA-1DB6-584A-A472-A1681EF0608F}" type="slidenum">
              <a:rPr lang="fr-FR"/>
              <a:pPr>
                <a:defRPr/>
              </a:pPr>
              <a:t>32</a:t>
            </a:fld>
            <a:endParaRPr lang="fr-FR"/>
          </a:p>
        </p:txBody>
      </p:sp>
      <p:pic>
        <p:nvPicPr>
          <p:cNvPr id="7" name="Image 6" descr="petitlogoPE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39393"/>
            <a:ext cx="647995" cy="656409"/>
          </a:xfrm>
          <a:prstGeom prst="rect">
            <a:avLst/>
          </a:prstGeom>
        </p:spPr>
      </p:pic>
      <p:sp>
        <p:nvSpPr>
          <p:cNvPr id="8" name="ZoneTexte 4">
            <a:extLst>
              <a:ext uri="{FF2B5EF4-FFF2-40B4-BE49-F238E27FC236}">
                <a16:creationId xmlns:a16="http://schemas.microsoft.com/office/drawing/2014/main" id="{398B614B-E036-ED40-9F24-274537B85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52500" y="188913"/>
            <a:ext cx="7281863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i="1" spc="3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La belle prière de la première visite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1112838"/>
            <a:ext cx="9144000" cy="205671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1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300" b="1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Mon Dieu, je crois, j'adore, j'espère et je Vous aime.</a:t>
            </a:r>
            <a:endParaRPr lang="en-GB" sz="23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lvl="1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300" b="1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Je Vous demande pardon pour ceux qui ne croient pas,</a:t>
            </a:r>
            <a:endParaRPr lang="en-GB" sz="23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lvl="1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300" b="1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qui n'adorent pas, qui n'espèrent pas, qui ne Vous aiment pas.</a:t>
            </a:r>
            <a:endParaRPr lang="en-GB" sz="23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lvl="1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3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04825" y="3668713"/>
            <a:ext cx="8178800" cy="2413000"/>
          </a:xfrm>
          <a:prstGeom prst="rect">
            <a:avLst/>
          </a:prstGeom>
          <a:solidFill>
            <a:srgbClr val="FCD5B5"/>
          </a:solidFill>
        </p:spPr>
        <p:txBody>
          <a:bodyPr>
            <a:spAutoFit/>
          </a:bodyPr>
          <a:lstStyle/>
          <a:p>
            <a:pPr marL="271463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+mn-lt"/>
                <a:ea typeface="+mn-ea"/>
                <a:cs typeface="+mn-cs"/>
              </a:rPr>
              <a:t>Cette prière, facile à mémoriser, nous recentre bien dans notre rôle de chrétiens : </a:t>
            </a:r>
          </a:p>
          <a:p>
            <a:pPr marL="631825" lvl="1" indent="-34290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- rendre gloire à Dieu,</a:t>
            </a:r>
          </a:p>
          <a:p>
            <a:pPr marL="288925" lvl="1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- et réparer, à notre mesure, les offenses qui Lui sont faites.</a:t>
            </a:r>
          </a:p>
          <a:p>
            <a:pPr marL="288925" lvl="1"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4208C-8BCE-B748-BC01-C574C08B11E0}" type="slidenum">
              <a:rPr lang="fr-FR"/>
              <a:pPr>
                <a:defRPr/>
              </a:pPr>
              <a:t>33</a:t>
            </a:fld>
            <a:endParaRPr lang="fr-FR"/>
          </a:p>
        </p:txBody>
      </p:sp>
      <p:sp>
        <p:nvSpPr>
          <p:cNvPr id="7" name="ZoneTexte 4">
            <a:extLst>
              <a:ext uri="{FF2B5EF4-FFF2-40B4-BE49-F238E27FC236}">
                <a16:creationId xmlns:a16="http://schemas.microsoft.com/office/drawing/2014/main" id="{C39ED535-CA8F-154D-9F61-50B1EA894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2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39738" y="307975"/>
            <a:ext cx="81629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i="1" spc="250" dirty="0">
                <a:solidFill>
                  <a:srgbClr val="C0504D"/>
                </a:solidFill>
                <a:latin typeface="+mn-lt"/>
                <a:ea typeface="+mn-ea"/>
                <a:cs typeface="+mn-cs"/>
              </a:rPr>
              <a:t>Les demandes de l’Ange à sa deuxième visite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10298" y="1360488"/>
            <a:ext cx="8162925" cy="30781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714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Cambria"/>
                <a:ea typeface="+mn-ea"/>
                <a:cs typeface="Cambria"/>
              </a:rPr>
              <a:t> </a:t>
            </a:r>
            <a:r>
              <a:rPr lang="fr-FR" sz="2400" dirty="0">
                <a:latin typeface="Cambria"/>
                <a:ea typeface="+mn-ea"/>
                <a:cs typeface="Cambria"/>
              </a:rPr>
              <a:t>De tout ce que vous pourrez, offrez à Dieu un sacrifice :</a:t>
            </a:r>
          </a:p>
          <a:p>
            <a:pPr marL="342900" indent="-3429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en acte de </a:t>
            </a:r>
            <a:r>
              <a:rPr lang="fr-FR" sz="2400" b="1" dirty="0">
                <a:latin typeface="Cambria"/>
                <a:ea typeface="+mn-ea"/>
                <a:cs typeface="Cambria"/>
              </a:rPr>
              <a:t>réparation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latin typeface="Cambria"/>
                <a:ea typeface="+mn-ea"/>
                <a:cs typeface="Cambria"/>
              </a:rPr>
              <a:t>		</a:t>
            </a:r>
            <a:r>
              <a:rPr lang="fr-FR" sz="2400" dirty="0">
                <a:latin typeface="Cambria"/>
                <a:ea typeface="+mn-ea"/>
                <a:cs typeface="Cambria"/>
              </a:rPr>
              <a:t> pour les péchés par lesquels il est offensé,</a:t>
            </a:r>
            <a:endParaRPr lang="en-GB" sz="2400" dirty="0">
              <a:latin typeface="Cambria"/>
              <a:ea typeface="+mn-ea"/>
              <a:cs typeface="Cambria"/>
            </a:endParaRPr>
          </a:p>
          <a:p>
            <a:pPr marL="342900" indent="-3429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et de supplication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		pour la </a:t>
            </a:r>
            <a:r>
              <a:rPr lang="fr-FR" sz="2400" b="1" dirty="0">
                <a:latin typeface="Cambria"/>
                <a:ea typeface="+mn-ea"/>
                <a:cs typeface="Cambria"/>
              </a:rPr>
              <a:t>conversion</a:t>
            </a:r>
            <a:r>
              <a:rPr lang="fr-FR" sz="2400" dirty="0">
                <a:latin typeface="Cambria"/>
                <a:ea typeface="+mn-ea"/>
                <a:cs typeface="Cambria"/>
              </a:rPr>
              <a:t> des pécheurs.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14774" y="4737441"/>
            <a:ext cx="6930360" cy="1415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714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Surtout, acceptez et supportez avec soumission</a:t>
            </a:r>
            <a:endParaRPr lang="en-GB" sz="2400" dirty="0">
              <a:latin typeface="Cambria"/>
              <a:ea typeface="+mn-ea"/>
              <a:cs typeface="Cambria"/>
            </a:endParaRPr>
          </a:p>
          <a:p>
            <a:pPr marL="2714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les souffrances que le Seigneur vous enverra.</a:t>
            </a:r>
            <a:endParaRPr lang="en-GB" sz="2400" dirty="0">
              <a:latin typeface="Cambria"/>
              <a:ea typeface="+mn-ea"/>
              <a:cs typeface="Cambria"/>
            </a:endParaRP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110663" y="2068513"/>
            <a:ext cx="8331200" cy="307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C284D1-3517-E04C-9DB9-FD427E8D481C}" type="slidenum">
              <a:rPr lang="fr-FR"/>
              <a:pPr>
                <a:defRPr/>
              </a:pPr>
              <a:t>34</a:t>
            </a:fld>
            <a:endParaRPr lang="fr-FR"/>
          </a:p>
        </p:txBody>
      </p:sp>
      <p:pic>
        <p:nvPicPr>
          <p:cNvPr id="8" name="Image 7" descr="branche de palmier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55"/>
          <a:stretch>
            <a:fillRect/>
          </a:stretch>
        </p:blipFill>
        <p:spPr bwMode="auto">
          <a:xfrm rot="16200000" flipH="1">
            <a:off x="-133814" y="4832618"/>
            <a:ext cx="1438374" cy="122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branche de palmier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55"/>
          <a:stretch>
            <a:fillRect/>
          </a:stretch>
        </p:blipFill>
        <p:spPr bwMode="auto">
          <a:xfrm rot="5400000">
            <a:off x="7837058" y="4832618"/>
            <a:ext cx="1438374" cy="122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4">
            <a:extLst>
              <a:ext uri="{FF2B5EF4-FFF2-40B4-BE49-F238E27FC236}">
                <a16:creationId xmlns:a16="http://schemas.microsoft.com/office/drawing/2014/main" id="{251514F0-0012-BF4A-9EDF-66528EE71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5738" y="357188"/>
            <a:ext cx="87042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i="1" spc="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La grande prière de la troisième visite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42913" y="1120778"/>
            <a:ext cx="8413750" cy="54045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0" lvl="1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 </a:t>
            </a: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Très Sainte Trinité, Père, Fils et Saint-Esprit,</a:t>
            </a:r>
            <a:endParaRPr lang="en-GB" sz="24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marL="0" lvl="1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je Vous adore profondément, </a:t>
            </a:r>
          </a:p>
          <a:p>
            <a:pPr marL="0" lvl="1"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et je Vous offre </a:t>
            </a:r>
            <a:r>
              <a:rPr lang="en-GB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l</a:t>
            </a: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es très précieux Corps, Sang, Âme et Divinité </a:t>
            </a:r>
          </a:p>
          <a:p>
            <a:pPr marL="0" lvl="1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de Jésus-Christ,</a:t>
            </a:r>
            <a:r>
              <a:rPr lang="en-GB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 </a:t>
            </a: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présent dans tous les tabernacles de la terre,</a:t>
            </a:r>
            <a:endParaRPr lang="en-GB" sz="24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marL="0" lvl="1"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en </a:t>
            </a:r>
            <a:r>
              <a:rPr lang="fr-FR" sz="2400" b="1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réparation</a:t>
            </a: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 des outrages, sacrilèges et indifférences </a:t>
            </a:r>
            <a:endParaRPr lang="en-GB" sz="24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marL="0" lvl="1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par lesquels il est Lui-même offensé.</a:t>
            </a:r>
            <a:endParaRPr lang="en-GB" sz="24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marL="0" lvl="1"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Par les mérites infinis de son très Saint Cœur</a:t>
            </a:r>
          </a:p>
          <a:p>
            <a:pPr marL="0" lvl="1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et du Cœur Immaculé de Marie,</a:t>
            </a:r>
            <a:endParaRPr lang="en-GB" sz="24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marL="0" lvl="1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je Vous demande la conversion des pauvres pécheurs.</a:t>
            </a:r>
            <a:endParaRPr lang="en-GB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marL="0" lvl="1"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41850-21C5-3249-8CF7-AD195863C3B5}" type="slidenum">
              <a:rPr lang="fr-FR"/>
              <a:pPr>
                <a:defRPr/>
              </a:pPr>
              <a:t>35</a:t>
            </a:fld>
            <a:endParaRPr lang="fr-FR"/>
          </a:p>
        </p:txBody>
      </p:sp>
      <p:sp>
        <p:nvSpPr>
          <p:cNvPr id="6" name="ZoneTexte 4">
            <a:extLst>
              <a:ext uri="{FF2B5EF4-FFF2-40B4-BE49-F238E27FC236}">
                <a16:creationId xmlns:a16="http://schemas.microsoft.com/office/drawing/2014/main" id="{860BE00F-A5DB-B54D-BC99-71C3CAED4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2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810684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FCDD5-0D48-1B47-B7E4-18912128F83D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9940" y="282407"/>
            <a:ext cx="9144000" cy="6001643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/>
          <a:p>
            <a:pPr algn="ctr"/>
            <a:endParaRPr lang="fr-FR" sz="2400" i="1" dirty="0">
              <a:latin typeface="Comic Sans MS"/>
              <a:cs typeface="Comic Sans MS"/>
            </a:endParaRPr>
          </a:p>
          <a:p>
            <a:pPr algn="ctr"/>
            <a:r>
              <a:rPr lang="fr-FR" sz="2400" i="1" dirty="0">
                <a:latin typeface="Comic Sans MS"/>
                <a:cs typeface="Comic Sans MS"/>
              </a:rPr>
              <a:t>Prière très dense, apprise à des enfants !</a:t>
            </a:r>
          </a:p>
          <a:p>
            <a:endParaRPr lang="fr-FR" sz="2400" dirty="0">
              <a:latin typeface="Comic Sans MS"/>
              <a:cs typeface="Comic Sans MS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400" dirty="0">
                <a:latin typeface="Comic Sans MS"/>
                <a:cs typeface="Comic Sans MS"/>
              </a:rPr>
              <a:t>-  Dieu est </a:t>
            </a:r>
            <a:r>
              <a:rPr lang="fr-FR" sz="2400" b="1" dirty="0">
                <a:latin typeface="Comic Sans MS"/>
                <a:cs typeface="Comic Sans MS"/>
              </a:rPr>
              <a:t>Trinité</a:t>
            </a:r>
            <a:r>
              <a:rPr lang="fr-FR" sz="2400" dirty="0">
                <a:latin typeface="Comic Sans MS"/>
                <a:cs typeface="Comic Sans MS"/>
              </a:rPr>
              <a:t> : un seul Dieu en trois personnes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400" dirty="0">
                <a:latin typeface="Comic Sans MS"/>
                <a:cs typeface="Comic Sans MS"/>
              </a:rPr>
              <a:t>-  Nous devons </a:t>
            </a:r>
            <a:r>
              <a:rPr lang="fr-FR" sz="2400" b="1" dirty="0">
                <a:latin typeface="Comic Sans MS"/>
                <a:cs typeface="Comic Sans MS"/>
              </a:rPr>
              <a:t>L’adorer</a:t>
            </a:r>
            <a:r>
              <a:rPr lang="fr-FR" sz="2400" dirty="0">
                <a:latin typeface="Comic Sans MS"/>
                <a:cs typeface="Comic Sans MS"/>
              </a:rPr>
              <a:t>, nous qui sommes ses créatures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400" dirty="0">
                <a:latin typeface="Comic Sans MS"/>
                <a:cs typeface="Comic Sans MS"/>
              </a:rPr>
              <a:t>-  </a:t>
            </a:r>
            <a:r>
              <a:rPr lang="fr-FR" sz="2400" b="1" dirty="0">
                <a:latin typeface="Comic Sans MS"/>
                <a:cs typeface="Comic Sans MS"/>
              </a:rPr>
              <a:t>Jésus</a:t>
            </a:r>
            <a:r>
              <a:rPr lang="fr-FR" sz="2400" dirty="0">
                <a:latin typeface="Comic Sans MS"/>
                <a:cs typeface="Comic Sans MS"/>
              </a:rPr>
              <a:t> est vrai Dieu et vrai homme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400" dirty="0">
                <a:latin typeface="Comic Sans MS"/>
                <a:cs typeface="Comic Sans MS"/>
              </a:rPr>
              <a:t>-  Il est réellement </a:t>
            </a:r>
            <a:r>
              <a:rPr lang="fr-FR" sz="2400" b="1" dirty="0">
                <a:latin typeface="Comic Sans MS"/>
                <a:cs typeface="Comic Sans MS"/>
              </a:rPr>
              <a:t>présent</a:t>
            </a:r>
            <a:r>
              <a:rPr lang="fr-FR" sz="2400" dirty="0">
                <a:latin typeface="Comic Sans MS"/>
                <a:cs typeface="Comic Sans MS"/>
              </a:rPr>
              <a:t> dans l’Eucharistie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400" dirty="0">
                <a:latin typeface="Comic Sans MS"/>
                <a:cs typeface="Comic Sans MS"/>
              </a:rPr>
              <a:t>-  Nous pouvons tous </a:t>
            </a:r>
            <a:r>
              <a:rPr lang="fr-FR" sz="2400" b="1" dirty="0">
                <a:latin typeface="Comic Sans MS"/>
                <a:cs typeface="Comic Sans MS"/>
              </a:rPr>
              <a:t>L’offrir</a:t>
            </a:r>
            <a:r>
              <a:rPr lang="fr-FR" sz="2400" dirty="0">
                <a:latin typeface="Comic Sans MS"/>
                <a:cs typeface="Comic Sans MS"/>
              </a:rPr>
              <a:t>, à tout moment comme à la messe</a:t>
            </a:r>
            <a:endParaRPr lang="fr-FR" sz="1100" dirty="0">
              <a:latin typeface="Comic Sans MS"/>
              <a:cs typeface="Comic Sans MS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400" dirty="0">
                <a:latin typeface="Comic Sans MS"/>
                <a:cs typeface="Comic Sans MS"/>
              </a:rPr>
              <a:t>-  Nous devons </a:t>
            </a:r>
            <a:r>
              <a:rPr lang="fr-FR" sz="2400" b="1" dirty="0">
                <a:latin typeface="Comic Sans MS"/>
                <a:cs typeface="Comic Sans MS"/>
              </a:rPr>
              <a:t>réparer</a:t>
            </a:r>
            <a:r>
              <a:rPr lang="fr-FR" sz="2400" dirty="0">
                <a:latin typeface="Comic Sans MS"/>
                <a:cs typeface="Comic Sans MS"/>
              </a:rPr>
              <a:t> les manques de respect à l’Eucharistie</a:t>
            </a:r>
          </a:p>
          <a:p>
            <a:pPr marL="271463" indent="-271463">
              <a:lnSpc>
                <a:spcPct val="150000"/>
              </a:lnSpc>
              <a:spcAft>
                <a:spcPts val="0"/>
              </a:spcAft>
            </a:pPr>
            <a:r>
              <a:rPr lang="fr-FR" sz="2400" dirty="0">
                <a:latin typeface="Comic Sans MS"/>
                <a:cs typeface="Comic Sans MS"/>
              </a:rPr>
              <a:t>-  Par la médiation de Jésus et de Marie, nous pouvons   </a:t>
            </a:r>
            <a:r>
              <a:rPr lang="fr-FR" sz="2400" b="1" dirty="0">
                <a:latin typeface="Comic Sans MS"/>
                <a:cs typeface="Comic Sans MS"/>
              </a:rPr>
              <a:t>intercéder pour les pécheurs.</a:t>
            </a:r>
          </a:p>
          <a:p>
            <a:endParaRPr lang="fr-FR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12119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C97A8-3B62-7E4D-A6D4-7533CC27FD70}" type="slidenum">
              <a:rPr lang="fr-FR"/>
              <a:pPr>
                <a:defRPr/>
              </a:pPr>
              <a:t>37</a:t>
            </a:fld>
            <a:endParaRPr lang="fr-FR"/>
          </a:p>
        </p:txBody>
      </p:sp>
      <p:pic>
        <p:nvPicPr>
          <p:cNvPr id="53250" name="Image 3" descr="sanslepotea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ZoneTexte 4"/>
          <p:cNvSpPr txBox="1">
            <a:spLocks noChangeArrowheads="1"/>
          </p:cNvSpPr>
          <p:nvPr/>
        </p:nvSpPr>
        <p:spPr bwMode="auto">
          <a:xfrm>
            <a:off x="3076575" y="5976938"/>
            <a:ext cx="561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i="1" dirty="0">
                <a:solidFill>
                  <a:srgbClr val="FFFFFF"/>
                </a:solidFill>
              </a:rPr>
              <a:t>FIN DE LA PREMIÈRE PARTIE </a:t>
            </a:r>
          </a:p>
        </p:txBody>
      </p:sp>
    </p:spTree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ZoneTexte 1"/>
          <p:cNvSpPr txBox="1">
            <a:spLocks noChangeArrowheads="1"/>
          </p:cNvSpPr>
          <p:nvPr/>
        </p:nvSpPr>
        <p:spPr bwMode="auto">
          <a:xfrm>
            <a:off x="1653840" y="689313"/>
            <a:ext cx="5875338" cy="2308225"/>
          </a:xfrm>
          <a:prstGeom prst="rect">
            <a:avLst/>
          </a:prstGeom>
          <a:solidFill>
            <a:srgbClr val="FCD5B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fr-FR" dirty="0"/>
              <a:t>Lucie, François et Jacinthe, pendant tout l’hiver de 1916 à 1917, vont mettre en pratique ce que l’Ange leur a demandé : beaucoup prier, en reprenant ses prières et penser à offrir au Seigneur toutes leurs difficultés.</a:t>
            </a:r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1653840" y="3386138"/>
            <a:ext cx="5875338" cy="1200150"/>
          </a:xfrm>
          <a:prstGeom prst="rect">
            <a:avLst/>
          </a:prstGeom>
          <a:solidFill>
            <a:srgbClr val="FCD5B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fr-FR" dirty="0"/>
              <a:t>Bien préparés maintenant, Notre-Dame va leur apparaître six fois et , pour la première fois, le 13 mai 1917.</a:t>
            </a: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1653840" y="5026924"/>
            <a:ext cx="5875338" cy="1138773"/>
          </a:xfrm>
          <a:prstGeom prst="rect">
            <a:avLst/>
          </a:prstGeom>
          <a:solidFill>
            <a:srgbClr val="FCD5B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dirty="0"/>
              <a:t>C’est l’objet  du deuxième diaporama</a:t>
            </a:r>
          </a:p>
          <a:p>
            <a:pPr algn="ctr" eaLnBrk="1" hangingPunct="1"/>
            <a:endParaRPr lang="fr-FR" sz="800" dirty="0"/>
          </a:p>
          <a:p>
            <a:pPr algn="ctr" eaLnBrk="1" hangingPunct="1"/>
            <a:r>
              <a:rPr lang="fr-FR" i="1" dirty="0">
                <a:hlinkClick r:id="rId3"/>
              </a:rPr>
              <a:t>Fatima - Les apparitions de 1917</a:t>
            </a:r>
            <a:endParaRPr lang="fr-FR" i="1" dirty="0"/>
          </a:p>
          <a:p>
            <a:pPr algn="ctr" eaLnBrk="1" hangingPunct="1"/>
            <a:endParaRPr lang="fr-FR" sz="1000" i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ADF6F-015F-914C-BFD7-FD07DC9C0FBA}" type="slidenum">
              <a:rPr lang="fr-FR"/>
              <a:pPr>
                <a:defRPr/>
              </a:pPr>
              <a:t>38</a:t>
            </a:fld>
            <a:endParaRPr lang="fr-FR"/>
          </a:p>
        </p:txBody>
      </p:sp>
      <p:pic>
        <p:nvPicPr>
          <p:cNvPr id="9" name="Image 8" descr="petitlogoPE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39393"/>
            <a:ext cx="647995" cy="656409"/>
          </a:xfrm>
          <a:prstGeom prst="rect">
            <a:avLst/>
          </a:prstGeom>
        </p:spPr>
      </p:pic>
      <p:sp>
        <p:nvSpPr>
          <p:cNvPr id="10" name="ZoneTexte 4">
            <a:extLst>
              <a:ext uri="{FF2B5EF4-FFF2-40B4-BE49-F238E27FC236}">
                <a16:creationId xmlns:a16="http://schemas.microsoft.com/office/drawing/2014/main" id="{B90E6428-DBA9-D847-835F-E336173C2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1" grpId="0" animBg="1"/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C259869-AF02-CC4F-A8D8-C42FB60A0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FCDD5-0D48-1B47-B7E4-18912128F83D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6097A3-4F34-D140-AF1D-5DB835FB5C7D}"/>
              </a:ext>
            </a:extLst>
          </p:cNvPr>
          <p:cNvSpPr txBox="1"/>
          <p:nvPr/>
        </p:nvSpPr>
        <p:spPr>
          <a:xfrm>
            <a:off x="2987731" y="468756"/>
            <a:ext cx="318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Après les apparitions de 1917…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F6AC08-2D90-3240-8B61-DB965E78AFF0}"/>
              </a:ext>
            </a:extLst>
          </p:cNvPr>
          <p:cNvSpPr txBox="1"/>
          <p:nvPr/>
        </p:nvSpPr>
        <p:spPr>
          <a:xfrm>
            <a:off x="609605" y="1404731"/>
            <a:ext cx="2888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François</a:t>
            </a:r>
            <a:r>
              <a:rPr lang="fr-FR" dirty="0"/>
              <a:t>, né le 11 juin 1908 meurt le 4 avril 1919.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D21ABC2-3651-2747-8E98-9077241B4C09}"/>
              </a:ext>
            </a:extLst>
          </p:cNvPr>
          <p:cNvSpPr txBox="1"/>
          <p:nvPr/>
        </p:nvSpPr>
        <p:spPr>
          <a:xfrm>
            <a:off x="609605" y="2055819"/>
            <a:ext cx="316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Jacinthe</a:t>
            </a:r>
            <a:r>
              <a:rPr lang="fr-FR" dirty="0"/>
              <a:t>, née le 11 mars 1910, meurt le 20 février 1920.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8A384C0-2651-8046-B8F3-47F9A03F39BB}"/>
              </a:ext>
            </a:extLst>
          </p:cNvPr>
          <p:cNvSpPr txBox="1"/>
          <p:nvPr/>
        </p:nvSpPr>
        <p:spPr>
          <a:xfrm>
            <a:off x="1683026" y="4699171"/>
            <a:ext cx="2968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Lucie</a:t>
            </a:r>
            <a:r>
              <a:rPr lang="fr-FR" dirty="0"/>
              <a:t>, née le 22 mars 1907, sera religieuse et  vivra jusqu’au 13 février 2005.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699E7C9-AEDB-AE40-973F-3CC788BBE5EB}"/>
              </a:ext>
            </a:extLst>
          </p:cNvPr>
          <p:cNvSpPr txBox="1"/>
          <p:nvPr/>
        </p:nvSpPr>
        <p:spPr>
          <a:xfrm>
            <a:off x="609603" y="2840938"/>
            <a:ext cx="3419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Jacinte</a:t>
            </a:r>
            <a:r>
              <a:rPr lang="fr-FR" b="1" dirty="0"/>
              <a:t> et François </a:t>
            </a:r>
            <a:r>
              <a:rPr lang="fr-FR" dirty="0"/>
              <a:t>sont canonisés le 13 mai 2017.</a:t>
            </a:r>
          </a:p>
          <a:p>
            <a:r>
              <a:rPr lang="fr-FR" dirty="0"/>
              <a:t>Ils sont fêtés le 20 février.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B5D847-EA81-C64D-9C6F-2C95381F5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716" y="1217761"/>
            <a:ext cx="1971000" cy="262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4137A44-7BA2-0C44-B0D5-F4049B02D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788" y="1217761"/>
            <a:ext cx="1971000" cy="262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7C03B3-B3F3-ED40-AF1F-63D79EEE1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935" y="4117095"/>
            <a:ext cx="2783310" cy="2087483"/>
          </a:xfrm>
          <a:prstGeom prst="rect">
            <a:avLst/>
          </a:prstGeom>
        </p:spPr>
      </p:pic>
      <p:sp>
        <p:nvSpPr>
          <p:cNvPr id="14" name="ZoneTexte 4">
            <a:extLst>
              <a:ext uri="{FF2B5EF4-FFF2-40B4-BE49-F238E27FC236}">
                <a16:creationId xmlns:a16="http://schemas.microsoft.com/office/drawing/2014/main" id="{1C9D1D5D-27D2-3349-9A60-6040E3896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89247230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 1" descr="Fatimacart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51730" r="48232" b="21796"/>
          <a:stretch>
            <a:fillRect/>
          </a:stretch>
        </p:blipFill>
        <p:spPr bwMode="auto">
          <a:xfrm>
            <a:off x="522288" y="419100"/>
            <a:ext cx="80994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èche courbée vers le haut 6"/>
          <p:cNvSpPr/>
          <p:nvPr/>
        </p:nvSpPr>
        <p:spPr>
          <a:xfrm rot="2746903">
            <a:off x="380206" y="3874294"/>
            <a:ext cx="3011488" cy="73025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E0CD4-6C3D-CF44-9842-D72478851BCA}" type="slidenum">
              <a:rPr lang="fr-FR"/>
              <a:pPr>
                <a:defRPr/>
              </a:pPr>
              <a:t>4</a:t>
            </a:fld>
            <a:endParaRPr lang="fr-FR"/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DDAB7AA3-2815-DA45-A148-ACC241B4F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321E5F6-510A-684F-8B8C-E12BA6F49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FCDD5-0D48-1B47-B7E4-18912128F83D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1B6340-CCA4-D342-AB8F-6A1B5D7EEA55}"/>
              </a:ext>
            </a:extLst>
          </p:cNvPr>
          <p:cNvSpPr txBox="1"/>
          <p:nvPr/>
        </p:nvSpPr>
        <p:spPr>
          <a:xfrm>
            <a:off x="973667" y="440569"/>
            <a:ext cx="7196667" cy="60878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C0504D"/>
              </a:solidFill>
            </a:endParaRPr>
          </a:p>
          <a:p>
            <a:pPr algn="ctr"/>
            <a:r>
              <a:rPr lang="fr-FR" sz="2400" b="1" i="1" dirty="0">
                <a:solidFill>
                  <a:schemeClr val="accent2"/>
                </a:solidFill>
              </a:rPr>
              <a:t>DOCUMENTATION</a:t>
            </a:r>
            <a:br>
              <a:rPr lang="fr-FR" sz="2400" b="1" i="1" dirty="0">
                <a:solidFill>
                  <a:schemeClr val="accent2"/>
                </a:solidFill>
              </a:rPr>
            </a:br>
            <a:endParaRPr lang="fr-FR" sz="200" b="1" i="1" dirty="0">
              <a:solidFill>
                <a:schemeClr val="accent2"/>
              </a:solidFill>
            </a:endParaRPr>
          </a:p>
          <a:p>
            <a:endParaRPr lang="fr-FR" sz="1600" dirty="0">
              <a:hlinkClick r:id="rId2"/>
            </a:endParaRPr>
          </a:p>
          <a:p>
            <a:pPr marL="939800" indent="-330200">
              <a:buFont typeface="Wingdings" charset="2"/>
              <a:buChar char="ü"/>
            </a:pPr>
            <a:r>
              <a:rPr lang="fr-FR" sz="2400" b="1" dirty="0"/>
              <a:t>Parents et éducateurs</a:t>
            </a:r>
          </a:p>
          <a:p>
            <a:endParaRPr lang="fr-FR" sz="2400" dirty="0">
              <a:hlinkClick r:id="" action="ppaction://noaction"/>
            </a:endParaRPr>
          </a:p>
          <a:p>
            <a:pPr lvl="2"/>
            <a:r>
              <a:rPr lang="fr-FR" sz="2400" dirty="0">
                <a:hlinkClick r:id="rId3"/>
              </a:rPr>
              <a:t>Vivre l’année liturgique avec les enfants</a:t>
            </a:r>
            <a:endParaRPr lang="fr-FR" sz="2400" dirty="0"/>
          </a:p>
          <a:p>
            <a:pPr lvl="2"/>
            <a:endParaRPr lang="fr-FR" sz="1100" dirty="0"/>
          </a:p>
          <a:p>
            <a:pPr lvl="2"/>
            <a:r>
              <a:rPr lang="fr-FR" sz="2400" dirty="0">
                <a:hlinkClick r:id="rId4"/>
              </a:rPr>
              <a:t>Pour que s’épanouisse la foi du tout-petit</a:t>
            </a:r>
            <a:endParaRPr lang="fr-FR" sz="2400" dirty="0"/>
          </a:p>
          <a:p>
            <a:pPr lvl="2"/>
            <a:endParaRPr lang="fr-FR" sz="1100" dirty="0"/>
          </a:p>
          <a:p>
            <a:pPr lvl="2"/>
            <a:r>
              <a:rPr lang="fr-FR" sz="2400" dirty="0">
                <a:hlinkClick r:id="rId5"/>
              </a:rPr>
              <a:t>Éduquer pour le bonheur</a:t>
            </a:r>
            <a:endParaRPr lang="fr-FR" sz="2400" dirty="0"/>
          </a:p>
          <a:p>
            <a:pPr lvl="2"/>
            <a:endParaRPr lang="fr-FR" sz="1400" dirty="0"/>
          </a:p>
          <a:p>
            <a:pPr lvl="2"/>
            <a:r>
              <a:rPr lang="fr-FR" sz="2400" i="1" dirty="0">
                <a:hlinkClick r:id="rId6"/>
              </a:rPr>
              <a:t>Autres écrits</a:t>
            </a:r>
            <a:endParaRPr lang="fr-FR" sz="2400" i="1" dirty="0"/>
          </a:p>
          <a:p>
            <a:endParaRPr lang="fr-FR" dirty="0"/>
          </a:p>
          <a:p>
            <a:pPr marL="2179638" lvl="3" algn="just">
              <a:buFont typeface="Wingdings" charset="2"/>
              <a:buChar char="v"/>
              <a:defRPr/>
            </a:pPr>
            <a:r>
              <a:rPr lang="fr-FR" sz="2000" dirty="0"/>
              <a:t> </a:t>
            </a:r>
            <a:r>
              <a:rPr lang="fr-FR" sz="2000" dirty="0">
                <a:hlinkClick r:id="rId7"/>
              </a:rPr>
              <a:t>Les dessins concernant Notre-Dame</a:t>
            </a:r>
            <a:endParaRPr lang="fr-FR" sz="2000" dirty="0"/>
          </a:p>
          <a:p>
            <a:pPr marL="2179638" lvl="3" algn="just">
              <a:defRPr/>
            </a:pPr>
            <a:endParaRPr lang="fr-FR" sz="2800" dirty="0">
              <a:hlinkClick r:id="rId8"/>
            </a:endParaRPr>
          </a:p>
          <a:p>
            <a:pPr marL="2179638" lvl="3" algn="just">
              <a:buFont typeface="Wingdings" charset="2"/>
              <a:buChar char="v"/>
              <a:defRPr/>
            </a:pPr>
            <a:r>
              <a:rPr lang="fr-FR" sz="2000" dirty="0">
                <a:hlinkClick r:id="rId8"/>
              </a:rPr>
              <a:t>Tous les diaporamas</a:t>
            </a:r>
            <a:endParaRPr lang="fr-FR" sz="2000" dirty="0"/>
          </a:p>
          <a:p>
            <a:pPr marL="2179638" lvl="3" algn="just">
              <a:buFont typeface="Wingdings" charset="2"/>
              <a:buChar char="v"/>
              <a:defRPr/>
            </a:pPr>
            <a:endParaRPr lang="fr-FR" sz="800" dirty="0"/>
          </a:p>
          <a:p>
            <a:pPr marL="2179638" lvl="3" algn="just">
              <a:lnSpc>
                <a:spcPct val="70000"/>
              </a:lnSpc>
              <a:buFont typeface="Wingdings" charset="2"/>
              <a:buChar char="v"/>
              <a:defRPr/>
            </a:pPr>
            <a:endParaRPr lang="fr-FR" sz="800" dirty="0">
              <a:hlinkClick r:id="" action="ppaction://noaction"/>
            </a:endParaRPr>
          </a:p>
          <a:p>
            <a:pPr marL="2179638" lvl="3" algn="just">
              <a:lnSpc>
                <a:spcPct val="70000"/>
              </a:lnSpc>
              <a:buFont typeface="Wingdings" charset="2"/>
              <a:buChar char="v"/>
              <a:defRPr/>
            </a:pPr>
            <a:r>
              <a:rPr lang="fr-FR" sz="2000" i="1" dirty="0">
                <a:hlinkClick r:id="rId9"/>
              </a:rPr>
              <a:t> Page d’accueil du site</a:t>
            </a:r>
            <a:endParaRPr lang="fr-FR" sz="2000" i="1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3A726DB6-C824-E742-9818-40EA303DF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10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87024918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 2" descr="Fatimacart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7146" r="6902" b="33038"/>
          <a:stretch>
            <a:fillRect/>
          </a:stretch>
        </p:blipFill>
        <p:spPr bwMode="auto">
          <a:xfrm>
            <a:off x="2444750" y="387350"/>
            <a:ext cx="61595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457200" y="1320800"/>
            <a:ext cx="1331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200"/>
              <a:t>Fatima</a:t>
            </a:r>
          </a:p>
        </p:txBody>
      </p:sp>
      <p:sp>
        <p:nvSpPr>
          <p:cNvPr id="2" name="Flèche vers la droite 1"/>
          <p:cNvSpPr/>
          <p:nvPr/>
        </p:nvSpPr>
        <p:spPr>
          <a:xfrm rot="3156617">
            <a:off x="607219" y="2953544"/>
            <a:ext cx="2722563" cy="174625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Bouée 8"/>
          <p:cNvSpPr/>
          <p:nvPr/>
        </p:nvSpPr>
        <p:spPr>
          <a:xfrm>
            <a:off x="2794000" y="4106863"/>
            <a:ext cx="1439863" cy="1428750"/>
          </a:xfrm>
          <a:prstGeom prst="donut">
            <a:avLst>
              <a:gd name="adj" fmla="val 86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CCC5-AFEF-7247-A49E-059A99A9D18C}" type="slidenum">
              <a:rPr lang="fr-FR"/>
              <a:pPr>
                <a:defRPr/>
              </a:pPr>
              <a:t>5</a:t>
            </a:fld>
            <a:endParaRPr lang="fr-FR" dirty="0"/>
          </a:p>
        </p:txBody>
      </p:sp>
      <p:pic>
        <p:nvPicPr>
          <p:cNvPr id="11" name="Image 10" descr="petitlogoPE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39393"/>
            <a:ext cx="647995" cy="656409"/>
          </a:xfrm>
          <a:prstGeom prst="rect">
            <a:avLst/>
          </a:prstGeom>
        </p:spPr>
      </p:pic>
      <p:sp>
        <p:nvSpPr>
          <p:cNvPr id="12" name="ZoneTexte 4">
            <a:extLst>
              <a:ext uri="{FF2B5EF4-FFF2-40B4-BE49-F238E27FC236}">
                <a16:creationId xmlns:a16="http://schemas.microsoft.com/office/drawing/2014/main" id="{15BE5F8C-FE63-6A4A-918A-37B0BE437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 1" descr="20081121173037_D0000103-1-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0"/>
            <a:ext cx="4078287" cy="65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85800" y="1354138"/>
            <a:ext cx="3695700" cy="4967287"/>
          </a:xfrm>
          <a:prstGeom prst="rect">
            <a:avLst/>
          </a:prstGeom>
          <a:solidFill>
            <a:srgbClr val="FCD5B5"/>
          </a:solidFill>
        </p:spPr>
        <p:txBody>
          <a:bodyPr>
            <a:spAutoFit/>
          </a:bodyPr>
          <a:lstStyle/>
          <a:p>
            <a:pPr marL="271463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+mn-lt"/>
                <a:ea typeface="+mn-ea"/>
                <a:cs typeface="+mn-cs"/>
              </a:rPr>
              <a:t>De gauche à droite :</a:t>
            </a: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i="1" dirty="0">
              <a:latin typeface="+mn-lt"/>
              <a:ea typeface="+mn-ea"/>
              <a:cs typeface="+mn-cs"/>
            </a:endParaRPr>
          </a:p>
          <a:p>
            <a:pPr lvl="1" fontAlgn="auto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- Lucie</a:t>
            </a:r>
          </a:p>
          <a:p>
            <a:pPr lvl="1" fontAlgn="auto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  <a:p>
            <a:pPr lvl="1" fontAlgn="auto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- François</a:t>
            </a:r>
          </a:p>
          <a:p>
            <a:pPr lvl="1" fontAlgn="auto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  <a:p>
            <a:pPr lvl="1" fontAlgn="auto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- Jacinthe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  <a:p>
            <a:pPr marL="2714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+mn-lt"/>
                <a:ea typeface="+mn-ea"/>
                <a:cs typeface="+mn-cs"/>
              </a:rPr>
              <a:t>En 1916</a:t>
            </a:r>
            <a:r>
              <a:rPr lang="fr-FR" sz="2400" dirty="0">
                <a:latin typeface="+mn-lt"/>
                <a:ea typeface="+mn-ea"/>
                <a:cs typeface="+mn-cs"/>
              </a:rPr>
              <a:t>,</a:t>
            </a:r>
          </a:p>
          <a:p>
            <a:pPr lvl="1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Lucie a 9 ans</a:t>
            </a:r>
          </a:p>
          <a:p>
            <a:pPr lvl="1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François a 8 ans</a:t>
            </a:r>
          </a:p>
          <a:p>
            <a:pPr lvl="1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Jacinthe a 6 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François et Jacinthe sont les cousins germains de Lucie.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103188" y="50800"/>
            <a:ext cx="48768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b="1" i="1" dirty="0">
                <a:solidFill>
                  <a:schemeClr val="accent2"/>
                </a:solidFill>
              </a:rPr>
              <a:t>Qui sont ces enfants à  qui 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sz="2800" b="1" i="1" dirty="0">
                <a:solidFill>
                  <a:schemeClr val="accent2"/>
                </a:solidFill>
              </a:rPr>
              <a:t>l’Ange va rendre visite ?</a:t>
            </a:r>
          </a:p>
        </p:txBody>
      </p:sp>
      <p:sp>
        <p:nvSpPr>
          <p:cNvPr id="7" name="ZoneTexte 4">
            <a:extLst>
              <a:ext uri="{FF2B5EF4-FFF2-40B4-BE49-F238E27FC236}">
                <a16:creationId xmlns:a16="http://schemas.microsoft.com/office/drawing/2014/main" id="{18EB3059-D8EC-4B4B-AD65-651A7B32B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age 3" descr="P1010090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7463"/>
            <a:ext cx="9217026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2366963" y="5443538"/>
            <a:ext cx="6688137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>
                <a:solidFill>
                  <a:srgbClr val="FFFFFF"/>
                </a:solidFill>
              </a:rPr>
              <a:t>Ils habitent Aljustrel, un petit hameau </a:t>
            </a:r>
          </a:p>
          <a:p>
            <a:pPr algn="r" eaLnBrk="1" hangingPunct="1">
              <a:lnSpc>
                <a:spcPct val="150000"/>
              </a:lnSpc>
            </a:pPr>
            <a:r>
              <a:rPr lang="fr-FR" sz="2800">
                <a:solidFill>
                  <a:srgbClr val="FFFFFF"/>
                </a:solidFill>
              </a:rPr>
              <a:t>à quelques minutes de Fatima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55AFE-6C48-2649-B45C-B04F61CF16F1}" type="slidenum">
              <a:rPr lang="fr-FR"/>
              <a:pPr>
                <a:defRPr/>
              </a:pPr>
              <a:t>7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 4" descr="P1000781-Copie-e14413736718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" r="6432"/>
          <a:stretch>
            <a:fillRect/>
          </a:stretch>
        </p:blipFill>
        <p:spPr bwMode="auto">
          <a:xfrm>
            <a:off x="-558800" y="-17463"/>
            <a:ext cx="10634663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246955" y="5499260"/>
            <a:ext cx="9049187" cy="135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400" dirty="0">
                <a:solidFill>
                  <a:schemeClr val="bg1"/>
                </a:solidFill>
              </a:rPr>
              <a:t>Ils aident leurs parents à garder les moutons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3400" dirty="0">
                <a:solidFill>
                  <a:schemeClr val="bg1"/>
                </a:solidFill>
              </a:rPr>
              <a:t>et  commencent à aller à l’école .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8A9070-2165-8D45-95F5-B42A1344A93F}" type="slidenum">
              <a:rPr lang="fr-FR"/>
              <a:pPr>
                <a:defRPr/>
              </a:pPr>
              <a:t>8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oneTexte 1"/>
          <p:cNvSpPr txBox="1">
            <a:spLocks noChangeArrowheads="1"/>
          </p:cNvSpPr>
          <p:nvPr/>
        </p:nvSpPr>
        <p:spPr bwMode="auto">
          <a:xfrm>
            <a:off x="571500" y="1757363"/>
            <a:ext cx="8001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4400" dirty="0">
                <a:latin typeface="Comic Sans MS"/>
                <a:cs typeface="Comic Sans MS"/>
              </a:rPr>
              <a:t>Première visite de l’Ange</a:t>
            </a:r>
          </a:p>
          <a:p>
            <a:pPr algn="ctr" eaLnBrk="1" hangingPunct="1"/>
            <a:endParaRPr lang="fr-FR" sz="4400" dirty="0">
              <a:latin typeface="Comic Sans MS"/>
              <a:cs typeface="Comic Sans MS"/>
            </a:endParaRPr>
          </a:p>
          <a:p>
            <a:pPr algn="ctr" eaLnBrk="1" hangingPunct="1"/>
            <a:endParaRPr lang="fr-FR" sz="4400" dirty="0">
              <a:latin typeface="Comic Sans MS"/>
              <a:cs typeface="Comic Sans MS"/>
            </a:endParaRPr>
          </a:p>
          <a:p>
            <a:pPr algn="ctr" eaLnBrk="1" hangingPunct="1"/>
            <a:r>
              <a:rPr lang="fr-FR" sz="4400" dirty="0">
                <a:latin typeface="Comic Sans MS"/>
                <a:cs typeface="Comic Sans MS"/>
              </a:rPr>
              <a:t>Printemps 1916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1025B-BBE5-6B4E-8701-16B78D78A2CA}" type="slidenum">
              <a:rPr lang="fr-FR"/>
              <a:pPr>
                <a:defRPr/>
              </a:pPr>
              <a:t>9</a:t>
            </a:fld>
            <a:endParaRPr lang="fr-FR"/>
          </a:p>
        </p:txBody>
      </p:sp>
      <p:pic>
        <p:nvPicPr>
          <p:cNvPr id="7" name="Image 6" descr="petitlogoPE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39393"/>
            <a:ext cx="647995" cy="656409"/>
          </a:xfrm>
          <a:prstGeom prst="rect">
            <a:avLst/>
          </a:prstGeom>
        </p:spPr>
      </p:pic>
      <p:sp>
        <p:nvSpPr>
          <p:cNvPr id="8" name="ZoneTexte 4">
            <a:extLst>
              <a:ext uri="{FF2B5EF4-FFF2-40B4-BE49-F238E27FC236}">
                <a16:creationId xmlns:a16="http://schemas.microsoft.com/office/drawing/2014/main" id="{46D1E49A-EA7A-9446-B66E-D8F35943B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13" y="6594475"/>
            <a:ext cx="38763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 </a:t>
            </a:r>
            <a:r>
              <a:rPr lang="fr-FR" sz="1000" dirty="0"/>
              <a:t>–  Fatima – La préparation des enfants en 1916 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3031</TotalTime>
  <Words>1926</Words>
  <Application>Microsoft Macintosh PowerPoint</Application>
  <PresentationFormat>Affichage à l'écran (4:3)</PresentationFormat>
  <Paragraphs>293</Paragraphs>
  <Slides>40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Cambria</vt:lpstr>
      <vt:lpstr>Comic Sans MS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CLARIFIER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Association CLARIFIER</dc:creator>
  <cp:lastModifiedBy>Microsoft Office User</cp:lastModifiedBy>
  <cp:revision>502</cp:revision>
  <dcterms:created xsi:type="dcterms:W3CDTF">2016-11-02T14:56:31Z</dcterms:created>
  <dcterms:modified xsi:type="dcterms:W3CDTF">2022-05-01T12:59:10Z</dcterms:modified>
</cp:coreProperties>
</file>