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1" r:id="rId2"/>
    <p:sldId id="283" r:id="rId3"/>
    <p:sldId id="256" r:id="rId4"/>
    <p:sldId id="259" r:id="rId5"/>
    <p:sldId id="260" r:id="rId6"/>
    <p:sldId id="28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8" r:id="rId18"/>
    <p:sldId id="271" r:id="rId19"/>
    <p:sldId id="272" r:id="rId20"/>
    <p:sldId id="280" r:id="rId21"/>
    <p:sldId id="281" r:id="rId22"/>
    <p:sldId id="273" r:id="rId23"/>
    <p:sldId id="274" r:id="rId24"/>
    <p:sldId id="305" r:id="rId25"/>
    <p:sldId id="307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B0D9"/>
    <a:srgbClr val="95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 snapToObjects="1" showGuides="1">
      <p:cViewPr>
        <p:scale>
          <a:sx n="89" d="100"/>
          <a:sy n="89" d="100"/>
        </p:scale>
        <p:origin x="984" y="528"/>
      </p:cViewPr>
      <p:guideLst>
        <p:guide orient="horz" pos="21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6658C-339F-B04F-8E76-78303566FF34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D5603-3217-2A46-A548-7B9468D75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429F-473F-564F-B76D-DEB067A2AF01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89BC2-8D3B-4D4D-87DD-5F3928A852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8181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1961-15DB-FC42-A613-E228362856A0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01D3-F90A-4249-B0E1-A2E1D2B6D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75525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579-1875-CB4B-ADA7-59DCB0CEF000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01D3-F90A-4249-B0E1-A2E1D2B6D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14502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39AE-540A-0342-AD30-A6759123A192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01D3-F90A-4249-B0E1-A2E1D2B6D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06843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5FB6-C765-EA48-B4DB-8881DE3E6FC1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01D3-F90A-4249-B0E1-A2E1D2B6D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4705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8A1-2243-A440-93E9-EBF43F6F0114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01D3-F90A-4249-B0E1-A2E1D2B6D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59318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9F15-880F-B745-BBCC-38083AB95CF2}" type="datetime1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01D3-F90A-4249-B0E1-A2E1D2B6D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21543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C8C5-72E5-4D46-9976-38017BE676A2}" type="datetime1">
              <a:rPr lang="fr-FR" smtClean="0"/>
              <a:t>01/04/2022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01D3-F90A-4249-B0E1-A2E1D2B6D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1712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E1C6-AB48-F647-9E6D-DE2B3633EE56}" type="datetime1">
              <a:rPr lang="fr-FR" smtClean="0"/>
              <a:t>01/04/2022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01D3-F90A-4249-B0E1-A2E1D2B6D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6477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CA4-1B5F-2343-ADB6-30003BAB26F8}" type="datetime1">
              <a:rPr lang="fr-FR" smtClean="0"/>
              <a:t>01/04/2022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01D3-F90A-4249-B0E1-A2E1D2B6D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38050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D108-53AC-E043-A1B0-D87D27D9D838}" type="datetime1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01D3-F90A-4249-B0E1-A2E1D2B6D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6892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1C0-EEEE-9E41-867F-715E658F2B3E}" type="datetime1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01D3-F90A-4249-B0E1-A2E1D2B6D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1861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0404B-E7BF-0F4C-AC1B-D0BDCA05BAE2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501D3-F90A-4249-B0E1-A2E1D2B6D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4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niqueberger.fr/" TargetMode="External"/><Relationship Id="rId4" Type="http://schemas.openxmlformats.org/officeDocument/2006/relationships/hyperlink" Target="https://moniqueberger.fr/wp-content/uploads/2020/12/ECRITS_se%CC%81rie2-2-Paquespre%CC%81pa.pd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queberger.fr/" TargetMode="External"/><Relationship Id="rId3" Type="http://schemas.openxmlformats.org/officeDocument/2006/relationships/hyperlink" Target="https://moniqueberger.fr/le-jeudi-saint/" TargetMode="External"/><Relationship Id="rId7" Type="http://schemas.openxmlformats.org/officeDocument/2006/relationships/hyperlink" Target="https://moniqueberger.fr/diaporamas/" TargetMode="External"/><Relationship Id="rId2" Type="http://schemas.openxmlformats.org/officeDocument/2006/relationships/hyperlink" Target="https://moniqueberger.fr/le-dimanche-des-rameaux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le-saint-jour-de-paques/" TargetMode="External"/><Relationship Id="rId5" Type="http://schemas.openxmlformats.org/officeDocument/2006/relationships/hyperlink" Target="https://moniqueberger.fr/samedi-saint-et-veillee-pascale/" TargetMode="External"/><Relationship Id="rId4" Type="http://schemas.openxmlformats.org/officeDocument/2006/relationships/hyperlink" Target="https://moniqueberger.fr/le-vendredi-saint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queberger.fr/" TargetMode="External"/><Relationship Id="rId3" Type="http://schemas.openxmlformats.org/officeDocument/2006/relationships/hyperlink" Target="https://moniqueberger.fr/wp-content/uploads/2020/12/ECRITS_se%CC%81rie2-4-Carnet-confession.pdf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://www.prierenfamille.com/index.php?option=com_content&amp;view=article&amp;id=1180:mon-carnet-de-confession&amp;catid=99:utilitaires&amp;Itemid=43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ses-ecrits/eduquer-pour-le-bonheur/" TargetMode="External"/><Relationship Id="rId5" Type="http://schemas.openxmlformats.org/officeDocument/2006/relationships/hyperlink" Target="https://moniqueberger.fr/ses-ecrits/vivre-lannee-liturgique-avec-les-enfants/" TargetMode="External"/><Relationship Id="rId4" Type="http://schemas.openxmlformats.org/officeDocument/2006/relationships/hyperlink" Target="https://moniqueberger.fr/wp-content/uploads/2020/12/ECRITS_se%CC%81rie2-2-Paquespre%CC%81pa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39553" y="1556792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Chemin de croix</a:t>
            </a:r>
          </a:p>
        </p:txBody>
      </p:sp>
      <p:pic>
        <p:nvPicPr>
          <p:cNvPr id="8" name="Image 7" descr="PrPCh02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86" y="265380"/>
            <a:ext cx="4499761" cy="62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1600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Ch07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-8467"/>
            <a:ext cx="4650202" cy="6549189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1560" y="2262351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7</a:t>
            </a:r>
            <a:r>
              <a:rPr lang="fr-FR" sz="2800" baseline="30000" dirty="0"/>
              <a:t>e</a:t>
            </a:r>
            <a:r>
              <a:rPr lang="fr-FR" sz="2800" dirty="0"/>
              <a:t> station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Jésus tombe</a:t>
            </a:r>
          </a:p>
          <a:p>
            <a:pPr algn="ctr"/>
            <a:r>
              <a:rPr lang="fr-FR" sz="2800" dirty="0"/>
              <a:t> une seconde fois</a:t>
            </a:r>
          </a:p>
          <a:p>
            <a:pPr algn="ctr"/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1EFBC2-94FD-E741-A77A-79E7518E74E4}"/>
              </a:ext>
            </a:extLst>
          </p:cNvPr>
          <p:cNvSpPr txBox="1"/>
          <p:nvPr/>
        </p:nvSpPr>
        <p:spPr>
          <a:xfrm>
            <a:off x="2555776" y="650559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65766751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Ch08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-21621"/>
            <a:ext cx="4668116" cy="6385017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9392" y="2276872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8</a:t>
            </a:r>
            <a:r>
              <a:rPr lang="fr-FR" sz="2800" baseline="30000" dirty="0"/>
              <a:t>e</a:t>
            </a:r>
            <a:r>
              <a:rPr lang="fr-FR" sz="2800" dirty="0"/>
              <a:t> station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Jésus console</a:t>
            </a:r>
          </a:p>
          <a:p>
            <a:pPr algn="ctr"/>
            <a:r>
              <a:rPr lang="fr-FR" sz="2800" dirty="0"/>
              <a:t> les filles d’Israël</a:t>
            </a:r>
          </a:p>
          <a:p>
            <a:pPr algn="ctr"/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DCAC58-84DB-8148-ABDC-254A1F460C5C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36727070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Ch09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97" y="56630"/>
            <a:ext cx="4777975" cy="6540722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2276872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9</a:t>
            </a:r>
            <a:r>
              <a:rPr lang="fr-FR" sz="2800" baseline="30000" dirty="0"/>
              <a:t>e</a:t>
            </a:r>
            <a:r>
              <a:rPr lang="fr-FR" sz="2800" dirty="0"/>
              <a:t> station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Jésus tombe</a:t>
            </a:r>
          </a:p>
          <a:p>
            <a:pPr algn="ctr"/>
            <a:r>
              <a:rPr lang="fr-FR" sz="2800" dirty="0"/>
              <a:t> pour la troisième fois</a:t>
            </a:r>
          </a:p>
          <a:p>
            <a:pPr algn="ctr"/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1F3262-969B-8544-A088-1A56305147CC}"/>
              </a:ext>
            </a:extLst>
          </p:cNvPr>
          <p:cNvSpPr txBox="1"/>
          <p:nvPr/>
        </p:nvSpPr>
        <p:spPr>
          <a:xfrm>
            <a:off x="2555776" y="6577607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19820100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Ch10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741"/>
            <a:ext cx="4199324" cy="6350655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2334359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10</a:t>
            </a:r>
            <a:r>
              <a:rPr lang="fr-FR" sz="2800" baseline="30000" dirty="0"/>
              <a:t>e</a:t>
            </a:r>
            <a:r>
              <a:rPr lang="fr-FR" sz="2800" dirty="0"/>
              <a:t> station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Jésus est dépouillé</a:t>
            </a:r>
          </a:p>
          <a:p>
            <a:pPr algn="ctr"/>
            <a:r>
              <a:rPr lang="fr-FR" sz="2800" dirty="0"/>
              <a:t>de ses vêtements</a:t>
            </a:r>
          </a:p>
          <a:p>
            <a:pPr algn="ctr"/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82C169-A920-8046-B979-3D83AF17983A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2332522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Ch11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1" y="289135"/>
            <a:ext cx="3955943" cy="5878197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2276872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11</a:t>
            </a:r>
            <a:r>
              <a:rPr lang="fr-FR" sz="2800" baseline="30000" dirty="0"/>
              <a:t>e</a:t>
            </a:r>
            <a:r>
              <a:rPr lang="fr-FR" sz="2800" dirty="0"/>
              <a:t> station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Jésus est cloué</a:t>
            </a:r>
          </a:p>
          <a:p>
            <a:pPr algn="ctr"/>
            <a:r>
              <a:rPr lang="fr-FR" sz="2800" dirty="0"/>
              <a:t>sur la croix</a:t>
            </a:r>
          </a:p>
          <a:p>
            <a:pPr algn="ctr"/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6ACF7E-7CC6-D746-8287-0CCC10EAA92C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325438075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397" y="747682"/>
            <a:ext cx="7619132" cy="5447645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008000"/>
                </a:solidFill>
              </a:rPr>
              <a:t>Jésus reste trois heures sur sa croix</a:t>
            </a:r>
            <a:br>
              <a:rPr lang="fr-FR" sz="2400" i="1" dirty="0">
                <a:solidFill>
                  <a:srgbClr val="008000"/>
                </a:solidFill>
              </a:rPr>
            </a:br>
            <a:endParaRPr lang="fr-FR" sz="1400" i="1" dirty="0">
              <a:solidFill>
                <a:srgbClr val="008000"/>
              </a:solidFill>
            </a:endParaRPr>
          </a:p>
          <a:p>
            <a:pPr algn="ctr"/>
            <a:r>
              <a:rPr lang="fr-FR" sz="2400" b="1" i="1" dirty="0">
                <a:solidFill>
                  <a:srgbClr val="008000"/>
                </a:solidFill>
              </a:rPr>
              <a:t>Ses sept paroles</a:t>
            </a:r>
            <a:endParaRPr lang="fr-FR" sz="2400" b="1" dirty="0"/>
          </a:p>
          <a:p>
            <a:pPr marL="342900" indent="-342900" algn="ctr">
              <a:buFont typeface="Wingdings" charset="2"/>
              <a:buChar char="§"/>
            </a:pPr>
            <a:endParaRPr lang="fr-FR" sz="3200" dirty="0"/>
          </a:p>
          <a:p>
            <a:pPr marL="800100" lvl="1" indent="-342900" algn="just">
              <a:lnSpc>
                <a:spcPct val="60000"/>
              </a:lnSpc>
              <a:buFont typeface="Wingdings" charset="2"/>
              <a:buChar char="§"/>
            </a:pPr>
            <a:r>
              <a:rPr lang="fr-FR" sz="2400" dirty="0">
                <a:solidFill>
                  <a:srgbClr val="3366FF"/>
                </a:solidFill>
              </a:rPr>
              <a:t>Père, pardonne-leur, ils ne savent pas ce qu’ils font</a:t>
            </a:r>
          </a:p>
          <a:p>
            <a:pPr marL="800100" lvl="1" indent="-342900" algn="just">
              <a:lnSpc>
                <a:spcPct val="60000"/>
              </a:lnSpc>
              <a:buFont typeface="Wingdings" charset="2"/>
              <a:buChar char="§"/>
            </a:pPr>
            <a:endParaRPr lang="fr-FR" sz="2400" dirty="0">
              <a:solidFill>
                <a:srgbClr val="3366FF"/>
              </a:solidFill>
            </a:endParaRPr>
          </a:p>
          <a:p>
            <a:pPr marL="800100" lvl="1" indent="-342900" algn="just">
              <a:lnSpc>
                <a:spcPct val="60000"/>
              </a:lnSpc>
              <a:buFont typeface="Wingdings" charset="2"/>
              <a:buChar char="§"/>
            </a:pPr>
            <a:r>
              <a:rPr lang="fr-FR" sz="2400" dirty="0">
                <a:solidFill>
                  <a:srgbClr val="3366FF"/>
                </a:solidFill>
              </a:rPr>
              <a:t>Femme, voilà ton fils… Voilà ta Mère</a:t>
            </a:r>
          </a:p>
          <a:p>
            <a:pPr marL="800100" lvl="1" indent="-342900" algn="just">
              <a:lnSpc>
                <a:spcPct val="60000"/>
              </a:lnSpc>
              <a:buFont typeface="Wingdings" charset="2"/>
              <a:buChar char="§"/>
            </a:pPr>
            <a:endParaRPr lang="fr-FR" sz="2400" dirty="0">
              <a:solidFill>
                <a:srgbClr val="3366FF"/>
              </a:solidFill>
            </a:endParaRPr>
          </a:p>
          <a:p>
            <a:pPr marL="800100" lvl="1" indent="-342900" algn="just">
              <a:lnSpc>
                <a:spcPct val="60000"/>
              </a:lnSpc>
              <a:buFont typeface="Wingdings" charset="2"/>
              <a:buChar char="§"/>
            </a:pPr>
            <a:r>
              <a:rPr lang="fr-FR" sz="2400" dirty="0">
                <a:solidFill>
                  <a:srgbClr val="3366FF"/>
                </a:solidFill>
              </a:rPr>
              <a:t>Aujourd’hui même tu seras avec moi en Paradis</a:t>
            </a:r>
          </a:p>
          <a:p>
            <a:pPr marL="800100" lvl="1" indent="-342900" algn="just">
              <a:lnSpc>
                <a:spcPct val="60000"/>
              </a:lnSpc>
              <a:buFont typeface="Wingdings" charset="2"/>
              <a:buChar char="§"/>
            </a:pPr>
            <a:endParaRPr lang="fr-FR" sz="2400" dirty="0">
              <a:solidFill>
                <a:srgbClr val="3366FF"/>
              </a:solidFill>
            </a:endParaRPr>
          </a:p>
          <a:p>
            <a:pPr marL="800100" lvl="1" indent="-342900" algn="just">
              <a:lnSpc>
                <a:spcPct val="60000"/>
              </a:lnSpc>
              <a:buFont typeface="Wingdings" charset="2"/>
              <a:buChar char="§"/>
            </a:pPr>
            <a:r>
              <a:rPr lang="fr-FR" sz="2400" dirty="0">
                <a:solidFill>
                  <a:srgbClr val="3366FF"/>
                </a:solidFill>
              </a:rPr>
              <a:t>Mon Dieu, mon Dieu, pourquoi m’as-tu abandonné ?</a:t>
            </a:r>
          </a:p>
          <a:p>
            <a:pPr marL="800100" lvl="1" indent="-342900" algn="just">
              <a:lnSpc>
                <a:spcPct val="60000"/>
              </a:lnSpc>
              <a:buFont typeface="Wingdings" charset="2"/>
              <a:buChar char="§"/>
            </a:pPr>
            <a:endParaRPr lang="fr-FR" sz="2400" dirty="0">
              <a:solidFill>
                <a:srgbClr val="3366FF"/>
              </a:solidFill>
            </a:endParaRPr>
          </a:p>
          <a:p>
            <a:pPr marL="800100" lvl="1" indent="-342900" algn="just">
              <a:lnSpc>
                <a:spcPct val="60000"/>
              </a:lnSpc>
              <a:buFont typeface="Wingdings" charset="2"/>
              <a:buChar char="§"/>
            </a:pPr>
            <a:r>
              <a:rPr lang="fr-FR" sz="2400" dirty="0">
                <a:solidFill>
                  <a:srgbClr val="3366FF"/>
                </a:solidFill>
              </a:rPr>
              <a:t>J’ai soif</a:t>
            </a:r>
          </a:p>
          <a:p>
            <a:pPr marL="800100" lvl="1" indent="-342900" algn="just">
              <a:lnSpc>
                <a:spcPct val="60000"/>
              </a:lnSpc>
              <a:buFont typeface="Wingdings" charset="2"/>
              <a:buChar char="§"/>
            </a:pPr>
            <a:endParaRPr lang="fr-FR" sz="2400" dirty="0">
              <a:solidFill>
                <a:srgbClr val="3366FF"/>
              </a:solidFill>
            </a:endParaRPr>
          </a:p>
          <a:p>
            <a:pPr marL="800100" lvl="1" indent="-342900" algn="just">
              <a:lnSpc>
                <a:spcPct val="60000"/>
              </a:lnSpc>
              <a:buFont typeface="Wingdings" charset="2"/>
              <a:buChar char="§"/>
            </a:pPr>
            <a:r>
              <a:rPr lang="fr-FR" sz="2400" dirty="0">
                <a:solidFill>
                  <a:srgbClr val="3366FF"/>
                </a:solidFill>
              </a:rPr>
              <a:t>Tout est consommé</a:t>
            </a:r>
          </a:p>
          <a:p>
            <a:pPr marL="800100" lvl="1" indent="-342900" algn="just">
              <a:lnSpc>
                <a:spcPct val="60000"/>
              </a:lnSpc>
              <a:buFont typeface="Wingdings" charset="2"/>
              <a:buChar char="§"/>
            </a:pPr>
            <a:endParaRPr lang="fr-FR" sz="2400" dirty="0">
              <a:solidFill>
                <a:srgbClr val="3366FF"/>
              </a:solidFill>
            </a:endParaRPr>
          </a:p>
          <a:p>
            <a:pPr marL="800100" lvl="1" indent="-342900" algn="just">
              <a:lnSpc>
                <a:spcPct val="60000"/>
              </a:lnSpc>
              <a:buFont typeface="Wingdings" charset="2"/>
              <a:buChar char="§"/>
            </a:pPr>
            <a:r>
              <a:rPr lang="fr-FR" sz="2400" dirty="0">
                <a:solidFill>
                  <a:srgbClr val="3366FF"/>
                </a:solidFill>
              </a:rPr>
              <a:t>Père, entre tes mains, je remets mon esprit</a:t>
            </a:r>
          </a:p>
          <a:p>
            <a:pPr algn="ctr">
              <a:lnSpc>
                <a:spcPct val="70000"/>
              </a:lnSpc>
            </a:pPr>
            <a:endParaRPr lang="fr-FR" sz="2400" dirty="0">
              <a:solidFill>
                <a:srgbClr val="3366FF"/>
              </a:solidFill>
            </a:endParaRPr>
          </a:p>
          <a:p>
            <a:pPr algn="ctr"/>
            <a:endParaRPr lang="fr-FR" sz="1600" dirty="0"/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« Et inclinant la tête, il rendit l’esprit »</a:t>
            </a:r>
          </a:p>
        </p:txBody>
      </p:sp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4D94418-294B-5244-B2DF-C04C0FADABE4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3"/>
              </a:rPr>
              <a:t>www</a:t>
            </a:r>
            <a:r>
              <a:rPr lang="fr-FR" sz="1400" dirty="0">
                <a:hlinkClick r:id="rId3"/>
              </a:rPr>
              <a:t>.</a:t>
            </a:r>
            <a:r>
              <a:rPr lang="fr-FR" sz="1200" dirty="0">
                <a:hlinkClick r:id="rId3"/>
              </a:rPr>
              <a:t>moniqueberger</a:t>
            </a:r>
            <a:r>
              <a:rPr lang="fr-FR" sz="1400" dirty="0">
                <a:hlinkClick r:id="rId3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351256431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Ch12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75" y="117031"/>
            <a:ext cx="4496781" cy="6192289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2262351"/>
            <a:ext cx="3640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12</a:t>
            </a:r>
            <a:r>
              <a:rPr lang="fr-FR" sz="2800" baseline="30000" dirty="0"/>
              <a:t>e</a:t>
            </a:r>
            <a:r>
              <a:rPr lang="fr-FR" sz="2800" dirty="0"/>
              <a:t> station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Jésus meurt</a:t>
            </a:r>
          </a:p>
          <a:p>
            <a:pPr algn="ctr"/>
            <a:r>
              <a:rPr lang="fr-FR" sz="2800" dirty="0"/>
              <a:t>sur la croix</a:t>
            </a:r>
          </a:p>
          <a:p>
            <a:pPr algn="ctr"/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C68859-553D-6D4B-A2CC-264181D72146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2810893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646" y="579425"/>
            <a:ext cx="3916306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Pour vérifier</a:t>
            </a:r>
          </a:p>
          <a:p>
            <a:pPr algn="ctr"/>
            <a:r>
              <a:rPr lang="fr-FR" sz="2800" dirty="0"/>
              <a:t>que Jésus est bien mort</a:t>
            </a:r>
          </a:p>
          <a:p>
            <a:pPr algn="ctr"/>
            <a:endParaRPr lang="fr-FR" sz="2800" i="1" dirty="0">
              <a:solidFill>
                <a:srgbClr val="000000"/>
              </a:solidFill>
            </a:endParaRPr>
          </a:p>
          <a:p>
            <a:pPr algn="ctr"/>
            <a:endParaRPr lang="fr-FR" sz="2800" i="1" dirty="0">
              <a:solidFill>
                <a:srgbClr val="000000"/>
              </a:solidFill>
            </a:endParaRP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Les soldats, voyant qu’Il était déjà mort, ne lui brisent pas les jambes,</a:t>
            </a:r>
          </a:p>
          <a:p>
            <a:pPr algn="ctr"/>
            <a:endParaRPr lang="fr-FR" sz="2000" i="1" dirty="0">
              <a:solidFill>
                <a:srgbClr val="3366FF"/>
              </a:solidFill>
            </a:endParaRP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mais un des soldats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 avec sa lance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 lui perce le côté…</a:t>
            </a:r>
            <a:br>
              <a:rPr lang="fr-FR" sz="2400" i="1" dirty="0">
                <a:solidFill>
                  <a:srgbClr val="3366FF"/>
                </a:solidFill>
              </a:rPr>
            </a:br>
            <a:endParaRPr lang="fr-FR" sz="1000" i="1" dirty="0">
              <a:solidFill>
                <a:srgbClr val="3366FF"/>
              </a:solidFill>
            </a:endParaRP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Et aussitôt il en sort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du sang et de l’eau.</a:t>
            </a:r>
            <a:endParaRPr lang="fr-FR" sz="2400" dirty="0">
              <a:solidFill>
                <a:srgbClr val="3366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19, 34)</a:t>
            </a:r>
          </a:p>
        </p:txBody>
      </p:sp>
      <p:pic>
        <p:nvPicPr>
          <p:cNvPr id="4" name="Image 3" descr="PrPCh12''200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65" y="579425"/>
            <a:ext cx="3793067" cy="5170978"/>
          </a:xfrm>
          <a:prstGeom prst="rect">
            <a:avLst/>
          </a:prstGeom>
        </p:spPr>
      </p:pic>
      <p:pic>
        <p:nvPicPr>
          <p:cNvPr id="6" name="Image 5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C2FF50-5A72-8D46-B041-9CF10F728D1A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312293594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Ch13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9205"/>
            <a:ext cx="4647608" cy="6060115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2262351"/>
            <a:ext cx="34292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13</a:t>
            </a:r>
            <a:r>
              <a:rPr lang="fr-FR" sz="2800" baseline="30000" dirty="0"/>
              <a:t>e</a:t>
            </a:r>
            <a:r>
              <a:rPr lang="fr-FR" sz="2800" dirty="0"/>
              <a:t> station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Jésus est descendu</a:t>
            </a:r>
          </a:p>
          <a:p>
            <a:pPr algn="ctr"/>
            <a:r>
              <a:rPr lang="fr-FR" sz="2800" dirty="0"/>
              <a:t>de la croix</a:t>
            </a:r>
          </a:p>
          <a:p>
            <a:pPr algn="ctr"/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397699-C84A-CC49-8154-D406057482A2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379029678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rPCh14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07" y="116632"/>
            <a:ext cx="4406441" cy="6146800"/>
          </a:xfrm>
          <a:prstGeom prst="rect">
            <a:avLst/>
          </a:prstGeom>
        </p:spPr>
      </p:pic>
      <p:pic>
        <p:nvPicPr>
          <p:cNvPr id="5" name="Image 4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9552" y="2334359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14</a:t>
            </a:r>
            <a:r>
              <a:rPr lang="fr-FR" sz="2800" baseline="30000" dirty="0"/>
              <a:t>e</a:t>
            </a:r>
            <a:r>
              <a:rPr lang="fr-FR" sz="2800" dirty="0"/>
              <a:t> station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Jésus est mis</a:t>
            </a:r>
          </a:p>
          <a:p>
            <a:pPr algn="ctr"/>
            <a:r>
              <a:rPr lang="fr-FR" sz="2800" dirty="0"/>
              <a:t>au tombeau</a:t>
            </a:r>
          </a:p>
          <a:p>
            <a:pPr algn="ctr"/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991DFB-BD5A-744B-8DB0-EF8534890201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88778366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881" y="764704"/>
            <a:ext cx="8015287" cy="5296834"/>
          </a:xfrm>
          <a:prstGeom prst="rect">
            <a:avLst/>
          </a:prstGeom>
          <a:solidFill>
            <a:srgbClr val="F2F0FF"/>
          </a:solidFill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1200" dirty="0">
                <a:solidFill>
                  <a:srgbClr val="FF6600"/>
                </a:solidFill>
              </a:rPr>
              <a:t>Objectif</a:t>
            </a:r>
            <a:r>
              <a:rPr lang="fr-FR" sz="2400" b="1" kern="1200" dirty="0">
                <a:solidFill>
                  <a:srgbClr val="008000"/>
                </a:solidFill>
              </a:rPr>
              <a:t> </a:t>
            </a:r>
            <a:r>
              <a:rPr lang="fr-FR" sz="2400" kern="1200" dirty="0"/>
              <a:t>des canevas de « prier en </a:t>
            </a:r>
            <a:r>
              <a:rPr lang="fr-FR" sz="2400" kern="1200" dirty="0" err="1"/>
              <a:t>famille.com</a:t>
            </a:r>
            <a:r>
              <a:rPr lang="fr-FR" sz="2400" kern="1200" dirty="0"/>
              <a:t> » 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400" kern="1200" dirty="0"/>
          </a:p>
          <a:p>
            <a:pPr algn="ctr">
              <a:defRPr/>
            </a:pPr>
            <a:r>
              <a:rPr lang="fr-FR" sz="3600" kern="1200" dirty="0"/>
              <a:t>Nourrir sa foi  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3600" kern="1200" dirty="0"/>
              <a:t>au fil de l’année liturgique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kern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kern="1200" dirty="0"/>
              <a:t>Associant vérités et images, ces canevas sont destinés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kern="1200" dirty="0"/>
              <a:t>à provoquer des questions, engager un dialogue…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kern="1200" dirty="0"/>
              <a:t> </a:t>
            </a:r>
            <a:r>
              <a:rPr lang="fr-FR" sz="2400" i="1" kern="1200" spc="200" dirty="0"/>
              <a:t>car, avec la grâce de Dieu,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kern="1200" spc="200" dirty="0"/>
              <a:t>la foi se transmet surtout en direct !</a:t>
            </a:r>
            <a:br>
              <a:rPr lang="fr-FR" sz="2400" i="1" kern="1200" spc="200" dirty="0"/>
            </a:br>
            <a:endParaRPr lang="fr-FR" sz="1100" i="1" kern="1200" dirty="0"/>
          </a:p>
        </p:txBody>
      </p:sp>
      <p:pic>
        <p:nvPicPr>
          <p:cNvPr id="5" name="Image 4" descr="logo_canevas_16x16sansbord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pic>
        <p:nvPicPr>
          <p:cNvPr id="7" name="Image 6" descr="logo_canevas_16x16sansbord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152017-17E4-7B4B-8386-28BEEC0C3B6F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3"/>
              </a:rPr>
              <a:t>www</a:t>
            </a:r>
            <a:r>
              <a:rPr lang="fr-FR" sz="1400" dirty="0">
                <a:hlinkClick r:id="rId3"/>
              </a:rPr>
              <a:t>.</a:t>
            </a:r>
            <a:r>
              <a:rPr lang="fr-FR" sz="1200" dirty="0">
                <a:hlinkClick r:id="rId3"/>
              </a:rPr>
              <a:t>moniqueberger</a:t>
            </a:r>
            <a:r>
              <a:rPr lang="fr-FR" sz="1400" dirty="0">
                <a:hlinkClick r:id="rId3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413122335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1772816"/>
            <a:ext cx="25202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Samedi Saint 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>
              <a:lnSpc>
                <a:spcPct val="70000"/>
              </a:lnSpc>
            </a:pPr>
            <a:r>
              <a:rPr lang="fr-FR" sz="2400" dirty="0"/>
              <a:t>Seule Marie, </a:t>
            </a:r>
          </a:p>
          <a:p>
            <a:pPr algn="ctr">
              <a:lnSpc>
                <a:spcPct val="70000"/>
              </a:lnSpc>
            </a:pPr>
            <a:endParaRPr lang="fr-FR" sz="2400" dirty="0"/>
          </a:p>
          <a:p>
            <a:pPr algn="ctr">
              <a:lnSpc>
                <a:spcPct val="70000"/>
              </a:lnSpc>
            </a:pPr>
            <a:r>
              <a:rPr lang="fr-FR" sz="2400" dirty="0"/>
              <a:t>malgré sa douleur, </a:t>
            </a:r>
          </a:p>
          <a:p>
            <a:pPr algn="ctr">
              <a:lnSpc>
                <a:spcPct val="70000"/>
              </a:lnSpc>
            </a:pPr>
            <a:endParaRPr lang="fr-FR" sz="2400" dirty="0"/>
          </a:p>
          <a:p>
            <a:pPr algn="ctr">
              <a:lnSpc>
                <a:spcPct val="70000"/>
              </a:lnSpc>
            </a:pPr>
            <a:r>
              <a:rPr lang="fr-FR" sz="2400" dirty="0"/>
              <a:t>reste confiante… </a:t>
            </a:r>
          </a:p>
          <a:p>
            <a:pPr algn="ctr"/>
            <a:endParaRPr lang="fr-FR" sz="2400" dirty="0"/>
          </a:p>
          <a:p>
            <a:endParaRPr lang="fr-FR" sz="2400" dirty="0"/>
          </a:p>
        </p:txBody>
      </p:sp>
      <p:pic>
        <p:nvPicPr>
          <p:cNvPr id="4" name="Image 3" descr="Mariesamedisa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28" y="457743"/>
            <a:ext cx="3959996" cy="5665782"/>
          </a:xfrm>
          <a:prstGeom prst="rect">
            <a:avLst/>
          </a:prstGeom>
        </p:spPr>
      </p:pic>
      <p:pic>
        <p:nvPicPr>
          <p:cNvPr id="8" name="Image 7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9E23DEC-29E6-E342-926E-1C8924496EA5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369169267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3780" y="-387424"/>
            <a:ext cx="9256300" cy="9879627"/>
          </a:xfrm>
          <a:prstGeom prst="rect">
            <a:avLst/>
          </a:prstGeom>
          <a:solidFill>
            <a:srgbClr val="A0B0D9"/>
          </a:solidFill>
        </p:spPr>
        <p:txBody>
          <a:bodyPr wrap="square" rtlCol="0">
            <a:spAutoFit/>
          </a:bodyPr>
          <a:lstStyle/>
          <a:p>
            <a:pPr algn="ctr"/>
            <a:endParaRPr lang="fr-FR" sz="5400" dirty="0"/>
          </a:p>
          <a:p>
            <a:pPr algn="ctr"/>
            <a:endParaRPr lang="fr-FR" sz="5400" dirty="0"/>
          </a:p>
          <a:p>
            <a:pPr algn="ctr"/>
            <a:endParaRPr lang="fr-FR" sz="5400" dirty="0"/>
          </a:p>
          <a:p>
            <a:pPr algn="ctr"/>
            <a:r>
              <a:rPr lang="fr-FR" sz="15000" dirty="0"/>
              <a:t>?</a:t>
            </a:r>
          </a:p>
          <a:p>
            <a:pPr algn="ctr"/>
            <a:endParaRPr lang="fr-FR" sz="5400" dirty="0"/>
          </a:p>
          <a:p>
            <a:pPr algn="ctr"/>
            <a:endParaRPr lang="fr-FR" sz="5400" dirty="0"/>
          </a:p>
          <a:p>
            <a:pPr algn="ctr"/>
            <a:endParaRPr lang="fr-FR" sz="5400" dirty="0"/>
          </a:p>
          <a:p>
            <a:pPr algn="ctr"/>
            <a:endParaRPr lang="fr-FR" sz="5400" dirty="0"/>
          </a:p>
          <a:p>
            <a:pPr algn="ctr"/>
            <a:endParaRPr lang="fr-FR" sz="5400" dirty="0"/>
          </a:p>
          <a:p>
            <a:pPr algn="ctr"/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66984472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ost01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37" y="0"/>
            <a:ext cx="4699427" cy="6540722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7544" y="2047488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Jésus </a:t>
            </a:r>
            <a:r>
              <a:rPr lang="fr-FR" sz="2800" b="1" dirty="0"/>
              <a:t>passe</a:t>
            </a:r>
            <a:endParaRPr lang="fr-FR" sz="2800" dirty="0"/>
          </a:p>
          <a:p>
            <a:pPr algn="ctr"/>
            <a:r>
              <a:rPr lang="fr-FR" sz="2800" dirty="0"/>
              <a:t>de la mort à la vie !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Sa victoire sur la mort est</a:t>
            </a:r>
          </a:p>
          <a:p>
            <a:pPr algn="ctr"/>
            <a:r>
              <a:rPr lang="fr-FR" sz="2800" dirty="0"/>
              <a:t>totale et définitive.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10CDBC-CD40-1342-AAEF-168B5E1F14E8}"/>
              </a:ext>
            </a:extLst>
          </p:cNvPr>
          <p:cNvSpPr txBox="1"/>
          <p:nvPr/>
        </p:nvSpPr>
        <p:spPr>
          <a:xfrm>
            <a:off x="2555776" y="650559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80063104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ost02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51" y="476672"/>
            <a:ext cx="4406913" cy="5879030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1260044"/>
            <a:ext cx="3744416" cy="4401204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Retrouvez ces images </a:t>
            </a:r>
          </a:p>
          <a:p>
            <a:pPr algn="ctr"/>
            <a:r>
              <a:rPr lang="fr-FR" sz="2400" dirty="0"/>
              <a:t>dans le livret</a:t>
            </a:r>
          </a:p>
          <a:p>
            <a:pPr algn="ctr"/>
            <a:endParaRPr lang="fr-FR" sz="2400" dirty="0"/>
          </a:p>
          <a:p>
            <a:pPr algn="ctr"/>
            <a:r>
              <a:rPr lang="fr-FR" sz="3200" dirty="0"/>
              <a:t>En chemin vers Pâques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i="1" dirty="0"/>
              <a:t>Vivre avec les enfants </a:t>
            </a:r>
          </a:p>
          <a:p>
            <a:pPr algn="ctr"/>
            <a:r>
              <a:rPr lang="fr-FR" sz="2400" i="1" dirty="0"/>
              <a:t>le temps de la Passion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>
                <a:hlinkClick r:id="rId4"/>
              </a:rPr>
              <a:t>Cliquer ici</a:t>
            </a:r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4C5F08-A882-7E42-BE79-47683A24DFCD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5"/>
              </a:rPr>
              <a:t>www</a:t>
            </a:r>
            <a:r>
              <a:rPr lang="fr-FR" sz="1400" dirty="0">
                <a:hlinkClick r:id="rId5"/>
              </a:rPr>
              <a:t>.</a:t>
            </a:r>
            <a:r>
              <a:rPr lang="fr-FR" sz="1200" dirty="0">
                <a:hlinkClick r:id="rId5"/>
              </a:rPr>
              <a:t>moniqueberger</a:t>
            </a:r>
            <a:r>
              <a:rPr lang="fr-FR" sz="1400" dirty="0">
                <a:hlinkClick r:id="rId5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407031090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A987-14BA-6B4A-A7E6-ADD5CAF85E51}" type="slidenum">
              <a:rPr lang="fr-FR" smtClean="0"/>
              <a:t>24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05933" y="362813"/>
            <a:ext cx="7298267" cy="5432256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rgbClr val="FF6600"/>
                </a:solidFill>
              </a:rPr>
              <a:t>Liens pour compléter</a:t>
            </a:r>
          </a:p>
          <a:p>
            <a:pPr algn="just"/>
            <a:endParaRPr lang="fr-FR" sz="1600" dirty="0"/>
          </a:p>
          <a:p>
            <a:pPr lvl="1" algn="just">
              <a:lnSpc>
                <a:spcPct val="120000"/>
              </a:lnSpc>
            </a:pPr>
            <a:endParaRPr lang="fr-FR" sz="2400">
              <a:hlinkClick r:id="rId2"/>
            </a:endParaRP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fr-FR" sz="2400" dirty="0">
                <a:hlinkClick r:id="rId2"/>
              </a:rPr>
              <a:t>Dimanche des Rameaux</a:t>
            </a:r>
            <a:endParaRPr lang="fr-FR" sz="2400" dirty="0"/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fr-FR" sz="2400" dirty="0">
                <a:hlinkClick r:id="rId3"/>
              </a:rPr>
              <a:t>Jeudi Saint</a:t>
            </a:r>
            <a:endParaRPr lang="fr-FR" sz="2400" dirty="0"/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fr-FR" sz="2400" dirty="0">
                <a:hlinkClick r:id="rId4"/>
              </a:rPr>
              <a:t>Vendredi Saint</a:t>
            </a:r>
            <a:endParaRPr lang="fr-FR" sz="2400" dirty="0"/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fr-FR" sz="2400" dirty="0">
                <a:hlinkClick r:id="rId5"/>
              </a:rPr>
              <a:t>Samedi Saint et Veillée pascale</a:t>
            </a:r>
            <a:endParaRPr lang="fr-FR" sz="2400" dirty="0"/>
          </a:p>
          <a:p>
            <a:pPr lvl="1" algn="just">
              <a:lnSpc>
                <a:spcPct val="120000"/>
              </a:lnSpc>
            </a:pPr>
            <a:endParaRPr lang="fr-FR" sz="2400" dirty="0"/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fr-FR" sz="2400" i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Pâques</a:t>
            </a:r>
            <a:r>
              <a:rPr lang="fr-FR" sz="2400" i="1" dirty="0"/>
              <a:t>  </a:t>
            </a:r>
            <a:r>
              <a:rPr lang="fr-FR" sz="2000" i="1" dirty="0"/>
              <a:t>(pour préparer…)</a:t>
            </a: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endParaRPr lang="fr-FR" sz="1050" dirty="0"/>
          </a:p>
          <a:p>
            <a:pPr marL="3557588" lvl="6">
              <a:defRPr/>
            </a:pPr>
            <a:r>
              <a:rPr lang="fr-FR" sz="2000" dirty="0">
                <a:solidFill>
                  <a:srgbClr val="00B05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Tous les diaporamas</a:t>
            </a:r>
            <a:endParaRPr lang="fr-FR" sz="2000" dirty="0">
              <a:solidFill>
                <a:srgbClr val="00B050"/>
              </a:solidFill>
            </a:endParaRPr>
          </a:p>
          <a:p>
            <a:pPr lvl="7">
              <a:lnSpc>
                <a:spcPct val="70000"/>
              </a:lnSpc>
              <a:defRPr/>
            </a:pPr>
            <a:endParaRPr lang="fr-FR" sz="2400" dirty="0"/>
          </a:p>
          <a:p>
            <a:pPr marL="3521075" lvl="8">
              <a:lnSpc>
                <a:spcPct val="70000"/>
              </a:lnSpc>
              <a:defRPr/>
            </a:pPr>
            <a:r>
              <a:rPr lang="fr-FR" sz="2000" dirty="0">
                <a:solidFill>
                  <a:srgbClr val="00B05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d’accueil du site</a:t>
            </a:r>
            <a:endParaRPr lang="fr-FR" sz="2000" dirty="0">
              <a:solidFill>
                <a:srgbClr val="00B050"/>
              </a:solidFill>
            </a:endParaRPr>
          </a:p>
          <a:p>
            <a:pPr lvl="8">
              <a:lnSpc>
                <a:spcPct val="70000"/>
              </a:lnSpc>
              <a:defRPr/>
            </a:pPr>
            <a:endParaRPr lang="fr-FR" sz="2000" dirty="0"/>
          </a:p>
          <a:p>
            <a:pPr algn="just"/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CA67DC-B8C2-E04B-AE90-32B7E2D1C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47" y="6480562"/>
            <a:ext cx="23054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8"/>
              </a:rPr>
              <a:t>Apprenez-nous à prier </a:t>
            </a:r>
            <a:r>
              <a:rPr lang="fr-FR" sz="1000" dirty="0"/>
              <a:t>– Chemin de croix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2495726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25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82136" y="472784"/>
            <a:ext cx="7196667" cy="5209118"/>
          </a:xfrm>
          <a:prstGeom prst="rect">
            <a:avLst/>
          </a:prstGeom>
          <a:solidFill>
            <a:srgbClr val="F2F0FF"/>
          </a:solidFill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400" b="1" i="1" dirty="0">
                <a:solidFill>
                  <a:srgbClr val="FF6600"/>
                </a:solidFill>
              </a:rPr>
              <a:t>DOCUMENTATION</a:t>
            </a:r>
            <a:br>
              <a:rPr lang="fr-FR" sz="2400" b="1" i="1" dirty="0">
                <a:solidFill>
                  <a:srgbClr val="FF6600"/>
                </a:solidFill>
              </a:rPr>
            </a:br>
            <a:endParaRPr lang="fr-FR" sz="1600" b="1" i="1" dirty="0">
              <a:solidFill>
                <a:srgbClr val="FF6600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fr-FR" sz="2400" b="1" dirty="0"/>
              <a:t>Pour les enfants</a:t>
            </a:r>
            <a:endParaRPr lang="fr-FR" sz="2400" b="1" dirty="0">
              <a:hlinkClick r:id="rId2"/>
            </a:endParaRPr>
          </a:p>
          <a:p>
            <a:endParaRPr lang="fr-FR" sz="1050" dirty="0">
              <a:hlinkClick r:id="rId2"/>
            </a:endParaRPr>
          </a:p>
          <a:p>
            <a:pPr lvl="2"/>
            <a:r>
              <a:rPr lang="fr-FR" sz="2400" dirty="0">
                <a:hlinkClick r:id="rId3"/>
              </a:rPr>
              <a:t>Mon carnet de confession</a:t>
            </a:r>
            <a:endParaRPr lang="fr-FR" sz="2400" dirty="0"/>
          </a:p>
          <a:p>
            <a:pPr lvl="1"/>
            <a:endParaRPr lang="fr-FR" sz="2400" dirty="0"/>
          </a:p>
          <a:p>
            <a:pPr lvl="2"/>
            <a:r>
              <a:rPr lang="fr-FR" sz="2400" dirty="0">
                <a:hlinkClick r:id="rId4"/>
              </a:rPr>
              <a:t>En chemin vers Pâques</a:t>
            </a:r>
            <a:endParaRPr lang="fr-FR" sz="2400" dirty="0"/>
          </a:p>
          <a:p>
            <a:endParaRPr lang="fr-FR" sz="2400" dirty="0"/>
          </a:p>
          <a:p>
            <a:pPr marL="342900" indent="-342900">
              <a:buFont typeface="Wingdings" charset="2"/>
              <a:buChar char="ü"/>
            </a:pPr>
            <a:r>
              <a:rPr lang="fr-FR" sz="2400" b="1" dirty="0"/>
              <a:t>Parents et éducateurs</a:t>
            </a:r>
          </a:p>
          <a:p>
            <a:endParaRPr lang="fr-FR" sz="1200" dirty="0"/>
          </a:p>
          <a:p>
            <a:pPr lvl="2"/>
            <a:r>
              <a:rPr lang="fr-FR" sz="2400" dirty="0">
                <a:hlinkClick r:id="rId5"/>
              </a:rPr>
              <a:t>Vivre l’année liturgique avec les enfants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6"/>
              </a:rPr>
              <a:t>Éduquer pour le bonheur</a:t>
            </a:r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logo_canevas_16x16sansbordur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9" y="6228825"/>
            <a:ext cx="540000" cy="54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CE6C7D5-9F78-434F-B090-E24AAEDF9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379" y="6385216"/>
            <a:ext cx="23054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8"/>
              </a:rPr>
              <a:t>Apprenez-nous à prier </a:t>
            </a:r>
            <a:r>
              <a:rPr lang="fr-FR" sz="1000" dirty="0"/>
              <a:t>– Chemin de croix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7484564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2721" y="916136"/>
            <a:ext cx="7533695" cy="5232203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Après :</a:t>
            </a:r>
          </a:p>
          <a:p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/>
              <a:t>l’entrée triomphale dans Jérusalem (Rameaux)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l’institution de l’Eucharistie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l’agonie au jardin des Oliviers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la trahison de Judas et  l’arrestation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le passage devant le grand-prêtre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la nuit au cachot la première comparution devant Pilate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l’aller-retour chez Hérode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le choix de Barrabas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la flagellation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le couronnement d’épines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la seconde comparution devant Pilate</a:t>
            </a:r>
          </a:p>
          <a:p>
            <a:pPr marL="742950" lvl="1" indent="-285750">
              <a:buFont typeface="Arial"/>
              <a:buChar char="•"/>
            </a:pPr>
            <a:endParaRPr lang="fr-FR" sz="1000" dirty="0"/>
          </a:p>
          <a:p>
            <a:pPr lvl="1"/>
            <a:r>
              <a:rPr lang="fr-FR" b="1" dirty="0"/>
              <a:t>sous la pression de la foule,</a:t>
            </a:r>
          </a:p>
          <a:p>
            <a:pPr lvl="1"/>
            <a:r>
              <a:rPr lang="fr-FR" b="1" dirty="0"/>
              <a:t>Jésus va être condamné à mort…</a:t>
            </a:r>
          </a:p>
          <a:p>
            <a:pPr lvl="1"/>
            <a:endParaRPr lang="fr-FR" dirty="0"/>
          </a:p>
          <a:p>
            <a:pPr algn="ctr"/>
            <a:r>
              <a:rPr lang="fr-FR" dirty="0"/>
              <a:t>Le chemin de croix va commencer…</a:t>
            </a:r>
          </a:p>
          <a:p>
            <a:endParaRPr lang="fr-FR" dirty="0"/>
          </a:p>
        </p:txBody>
      </p:sp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CE03FBC-DD16-C84C-A60E-B043D71350E2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3"/>
              </a:rPr>
              <a:t>www</a:t>
            </a:r>
            <a:r>
              <a:rPr lang="fr-FR" sz="1400" dirty="0">
                <a:hlinkClick r:id="rId3"/>
              </a:rPr>
              <a:t>.</a:t>
            </a:r>
            <a:r>
              <a:rPr lang="fr-FR" sz="1200" dirty="0">
                <a:hlinkClick r:id="rId3"/>
              </a:rPr>
              <a:t>moniqueberger</a:t>
            </a:r>
            <a:r>
              <a:rPr lang="fr-FR" sz="1400" dirty="0">
                <a:hlinkClick r:id="rId3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26284646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Ch01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96" y="307108"/>
            <a:ext cx="3623012" cy="5930204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2708920"/>
            <a:ext cx="4297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1</a:t>
            </a:r>
            <a:r>
              <a:rPr lang="fr-FR" sz="2800" baseline="30000" dirty="0"/>
              <a:t>ère</a:t>
            </a:r>
            <a:r>
              <a:rPr lang="fr-FR" sz="2800" dirty="0"/>
              <a:t> station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Jésus est condamné à mort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03DBB8-4ACF-C148-A081-3ABFC37066CA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5420482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Ch02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09" y="0"/>
            <a:ext cx="4679763" cy="6540722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496" y="2492896"/>
            <a:ext cx="40679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2</a:t>
            </a:r>
            <a:r>
              <a:rPr lang="fr-FR" sz="2800" baseline="30000" dirty="0"/>
              <a:t>e</a:t>
            </a:r>
            <a:r>
              <a:rPr lang="fr-FR" sz="2800" dirty="0"/>
              <a:t> station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Jésus se charge de sa croix</a:t>
            </a:r>
          </a:p>
          <a:p>
            <a:endParaRPr lang="fr-FR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934F96-387A-1B49-A87F-FFF8E513AA33}"/>
              </a:ext>
            </a:extLst>
          </p:cNvPr>
          <p:cNvSpPr txBox="1"/>
          <p:nvPr/>
        </p:nvSpPr>
        <p:spPr>
          <a:xfrm>
            <a:off x="2555776" y="65253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23495254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Ch03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67" y="0"/>
            <a:ext cx="4678497" cy="6540722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pic>
        <p:nvPicPr>
          <p:cNvPr id="7" name="Image 6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6025" y="2276872"/>
            <a:ext cx="4067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3</a:t>
            </a:r>
            <a:r>
              <a:rPr lang="fr-FR" sz="2800" baseline="30000" dirty="0"/>
              <a:t>e</a:t>
            </a:r>
            <a:r>
              <a:rPr lang="fr-FR" sz="2800" dirty="0"/>
              <a:t> station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Jésus tombe </a:t>
            </a:r>
          </a:p>
          <a:p>
            <a:pPr algn="ctr"/>
            <a:r>
              <a:rPr lang="fr-FR" sz="2800" dirty="0"/>
              <a:t>pour la première fois</a:t>
            </a:r>
          </a:p>
          <a:p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018942-2EE0-464E-9345-083F54B2B63B}"/>
              </a:ext>
            </a:extLst>
          </p:cNvPr>
          <p:cNvSpPr txBox="1"/>
          <p:nvPr/>
        </p:nvSpPr>
        <p:spPr>
          <a:xfrm>
            <a:off x="2555776" y="650559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66501558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Ch04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23" y="188640"/>
            <a:ext cx="3915853" cy="6267174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22768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/>
              <a:t>4</a:t>
            </a:r>
            <a:r>
              <a:rPr lang="fr-FR" sz="2800" baseline="30000" dirty="0"/>
              <a:t>e</a:t>
            </a:r>
            <a:r>
              <a:rPr lang="fr-FR" sz="2800" dirty="0"/>
              <a:t> station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Jésus rencontre</a:t>
            </a:r>
          </a:p>
          <a:p>
            <a:pPr algn="ctr"/>
            <a:r>
              <a:rPr lang="fr-FR" sz="2800" dirty="0"/>
              <a:t>sa Sainte Mère</a:t>
            </a:r>
          </a:p>
          <a:p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74F9C2-FE5B-FB46-95F4-ED968E2B4159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24192724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Ch05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8390"/>
            <a:ext cx="4752528" cy="6389718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82721" y="2119496"/>
            <a:ext cx="2781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5</a:t>
            </a:r>
            <a:r>
              <a:rPr lang="fr-FR" sz="2800" baseline="30000" dirty="0"/>
              <a:t>e</a:t>
            </a:r>
            <a:r>
              <a:rPr lang="fr-FR" sz="2800" dirty="0"/>
              <a:t> station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Simon de Cyrène</a:t>
            </a:r>
          </a:p>
          <a:p>
            <a:pPr algn="ctr"/>
            <a:r>
              <a:rPr lang="fr-FR" sz="2800" dirty="0"/>
              <a:t> aide Jésus</a:t>
            </a:r>
          </a:p>
          <a:p>
            <a:pPr algn="ctr"/>
            <a:r>
              <a:rPr lang="fr-FR" sz="2800" dirty="0"/>
              <a:t> à porter sa croix</a:t>
            </a:r>
          </a:p>
          <a:p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CAB6CA-8EFA-114C-937D-8FD2D74102A3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273604148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Ch06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463"/>
            <a:ext cx="4667540" cy="6359865"/>
          </a:xfrm>
          <a:prstGeom prst="rect">
            <a:avLst/>
          </a:prstGeom>
        </p:spPr>
      </p:pic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363396"/>
            <a:ext cx="429561" cy="4295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2061240"/>
            <a:ext cx="34563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6</a:t>
            </a:r>
            <a:r>
              <a:rPr lang="fr-FR" sz="3200" baseline="30000" dirty="0"/>
              <a:t>e</a:t>
            </a:r>
            <a:r>
              <a:rPr lang="fr-FR" sz="3200" dirty="0"/>
              <a:t> station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Véronique essuie</a:t>
            </a:r>
          </a:p>
          <a:p>
            <a:pPr algn="ctr"/>
            <a:r>
              <a:rPr lang="fr-FR" sz="3200" dirty="0"/>
              <a:t> la face de Jésus</a:t>
            </a:r>
          </a:p>
          <a:p>
            <a:pPr algn="ctr"/>
            <a:endParaRPr lang="fr-FR" sz="3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C83FA85-29C0-274F-9237-DF05F9C32189}"/>
              </a:ext>
            </a:extLst>
          </p:cNvPr>
          <p:cNvSpPr txBox="1"/>
          <p:nvPr/>
        </p:nvSpPr>
        <p:spPr>
          <a:xfrm>
            <a:off x="2555776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www</a:t>
            </a:r>
            <a:r>
              <a:rPr lang="fr-FR" sz="1400" dirty="0">
                <a:hlinkClick r:id="rId4"/>
              </a:rPr>
              <a:t>.</a:t>
            </a:r>
            <a:r>
              <a:rPr lang="fr-FR" sz="1200" dirty="0">
                <a:hlinkClick r:id="rId4"/>
              </a:rPr>
              <a:t>moniqueberger</a:t>
            </a:r>
            <a:r>
              <a:rPr lang="fr-FR" sz="1400" dirty="0">
                <a:hlinkClick r:id="rId4"/>
              </a:rPr>
              <a:t>.fr</a:t>
            </a:r>
            <a:r>
              <a:rPr lang="fr-FR" sz="1400" dirty="0"/>
              <a:t> – Chemin de croix</a:t>
            </a:r>
          </a:p>
        </p:txBody>
      </p:sp>
    </p:spTree>
    <p:extLst>
      <p:ext uri="{BB962C8B-B14F-4D97-AF65-F5344CB8AC3E}">
        <p14:creationId xmlns:p14="http://schemas.microsoft.com/office/powerpoint/2010/main" val="12095133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690</Words>
  <Application>Microsoft Macintosh PowerPoint</Application>
  <PresentationFormat>Affichage à l'écran (4:3)</PresentationFormat>
  <Paragraphs>198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CLARIFIER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Association CLARIFIER</dc:creator>
  <cp:lastModifiedBy>Microsoft Office User</cp:lastModifiedBy>
  <cp:revision>81</cp:revision>
  <dcterms:created xsi:type="dcterms:W3CDTF">2015-03-27T20:03:58Z</dcterms:created>
  <dcterms:modified xsi:type="dcterms:W3CDTF">2022-04-01T19:33:04Z</dcterms:modified>
</cp:coreProperties>
</file>