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8" r:id="rId2"/>
    <p:sldId id="299" r:id="rId3"/>
    <p:sldId id="309" r:id="rId4"/>
    <p:sldId id="307" r:id="rId5"/>
    <p:sldId id="281" r:id="rId6"/>
    <p:sldId id="276" r:id="rId7"/>
    <p:sldId id="302" r:id="rId8"/>
    <p:sldId id="277" r:id="rId9"/>
    <p:sldId id="280" r:id="rId10"/>
    <p:sldId id="278" r:id="rId11"/>
    <p:sldId id="279" r:id="rId12"/>
    <p:sldId id="306" r:id="rId13"/>
    <p:sldId id="257" r:id="rId14"/>
    <p:sldId id="275" r:id="rId15"/>
    <p:sldId id="273" r:id="rId16"/>
    <p:sldId id="259" r:id="rId17"/>
    <p:sldId id="260" r:id="rId18"/>
    <p:sldId id="261" r:id="rId19"/>
    <p:sldId id="262" r:id="rId20"/>
    <p:sldId id="263" r:id="rId21"/>
    <p:sldId id="265" r:id="rId22"/>
    <p:sldId id="264" r:id="rId23"/>
    <p:sldId id="267" r:id="rId24"/>
    <p:sldId id="268" r:id="rId25"/>
    <p:sldId id="304" r:id="rId26"/>
    <p:sldId id="303" r:id="rId27"/>
    <p:sldId id="305" r:id="rId28"/>
    <p:sldId id="285" r:id="rId29"/>
    <p:sldId id="269" r:id="rId30"/>
    <p:sldId id="270" r:id="rId31"/>
    <p:sldId id="282" r:id="rId32"/>
    <p:sldId id="286" r:id="rId33"/>
    <p:sldId id="287" r:id="rId34"/>
    <p:sldId id="290" r:id="rId35"/>
    <p:sldId id="293" r:id="rId36"/>
    <p:sldId id="301" r:id="rId37"/>
    <p:sldId id="288" r:id="rId38"/>
    <p:sldId id="294" r:id="rId39"/>
    <p:sldId id="291" r:id="rId40"/>
    <p:sldId id="312" r:id="rId41"/>
    <p:sldId id="311" r:id="rId4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0315DFB9-2830-974B-807A-DE720982D135}">
          <p14:sldIdLst>
            <p14:sldId id="258"/>
            <p14:sldId id="299"/>
            <p14:sldId id="309"/>
            <p14:sldId id="307"/>
            <p14:sldId id="281"/>
            <p14:sldId id="276"/>
            <p14:sldId id="302"/>
            <p14:sldId id="277"/>
            <p14:sldId id="280"/>
            <p14:sldId id="278"/>
            <p14:sldId id="279"/>
            <p14:sldId id="306"/>
            <p14:sldId id="257"/>
            <p14:sldId id="275"/>
            <p14:sldId id="273"/>
            <p14:sldId id="259"/>
            <p14:sldId id="260"/>
            <p14:sldId id="261"/>
            <p14:sldId id="262"/>
            <p14:sldId id="263"/>
            <p14:sldId id="265"/>
            <p14:sldId id="264"/>
            <p14:sldId id="267"/>
            <p14:sldId id="268"/>
            <p14:sldId id="304"/>
            <p14:sldId id="303"/>
            <p14:sldId id="305"/>
            <p14:sldId id="285"/>
            <p14:sldId id="269"/>
            <p14:sldId id="270"/>
            <p14:sldId id="282"/>
            <p14:sldId id="286"/>
            <p14:sldId id="287"/>
            <p14:sldId id="290"/>
            <p14:sldId id="293"/>
            <p14:sldId id="301"/>
            <p14:sldId id="288"/>
            <p14:sldId id="294"/>
            <p14:sldId id="291"/>
            <p14:sldId id="312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02">
          <p15:clr>
            <a:srgbClr val="A4A3A4"/>
          </p15:clr>
        </p15:guide>
        <p15:guide id="2" pos="28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EEEFF"/>
    <a:srgbClr val="DEFFCD"/>
    <a:srgbClr val="D3FFB6"/>
    <a:srgbClr val="FCFF90"/>
    <a:srgbClr val="FFF6F0"/>
    <a:srgbClr val="FFFAC3"/>
    <a:srgbClr val="FFE884"/>
    <a:srgbClr val="FFFFDE"/>
    <a:srgbClr val="DEFFDE"/>
    <a:srgbClr val="E9F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64"/>
    <p:restoredTop sz="94619"/>
  </p:normalViewPr>
  <p:slideViewPr>
    <p:cSldViewPr snapToGrid="0" snapToObjects="1" showGuides="1">
      <p:cViewPr>
        <p:scale>
          <a:sx n="85" d="100"/>
          <a:sy n="85" d="100"/>
        </p:scale>
        <p:origin x="1280" y="600"/>
      </p:cViewPr>
      <p:guideLst>
        <p:guide orient="horz" pos="2302"/>
        <p:guide pos="286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31425-7FBD-E245-A799-48685A5178B1}" type="datetimeFigureOut">
              <a:rPr lang="fr-FR" smtClean="0"/>
              <a:t>01/04/2022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55013-7214-0544-9DCC-7F499DAF2E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65967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9F169-257A-434D-9629-342DAAEC5FC5}" type="datetimeFigureOut">
              <a:rPr lang="fr-FR" smtClean="0"/>
              <a:t>01/04/2022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E437B-EB8B-E540-A914-DE4BE73BDA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7242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E437B-EB8B-E540-A914-DE4BE73BDA9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354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8DB4-2A64-8E4A-A875-92D04DEE2AE6}" type="datetime1">
              <a:rPr lang="fr-FR" smtClean="0"/>
              <a:t>01/04/2022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51DA-C3E4-8B45-80F3-8FF1F46499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610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0D1B6-B94A-6C49-AB81-296330C2231D}" type="datetime1">
              <a:rPr lang="fr-FR" smtClean="0"/>
              <a:t>01/04/2022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51DA-C3E4-8B45-80F3-8FF1F46499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932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C50C-F2E5-C948-B61B-73C27AEB6FF0}" type="datetime1">
              <a:rPr lang="fr-FR" smtClean="0"/>
              <a:t>01/04/2022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51DA-C3E4-8B45-80F3-8FF1F46499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28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B7B7-3201-7E47-AD54-13754B449B93}" type="datetime1">
              <a:rPr lang="fr-FR" smtClean="0"/>
              <a:t>01/04/2022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51DA-C3E4-8B45-80F3-8FF1F46499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163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78BBB-1ED2-1543-922D-1851A585BCA6}" type="datetime1">
              <a:rPr lang="fr-FR" smtClean="0"/>
              <a:t>01/04/2022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51DA-C3E4-8B45-80F3-8FF1F46499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668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E52A3-A043-D046-AF4A-3DDAD0770963}" type="datetime1">
              <a:rPr lang="fr-FR" smtClean="0"/>
              <a:t>01/04/2022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51DA-C3E4-8B45-80F3-8FF1F46499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59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12F8-F848-3E4F-A208-8F2870F60A21}" type="datetime1">
              <a:rPr lang="fr-FR" smtClean="0"/>
              <a:t>01/04/2022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51DA-C3E4-8B45-80F3-8FF1F46499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570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0F3B-2792-644A-85FA-DBEBA77D95F0}" type="datetime1">
              <a:rPr lang="fr-FR" smtClean="0"/>
              <a:t>01/04/2022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51DA-C3E4-8B45-80F3-8FF1F46499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07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0F00-5F07-2C4E-801C-041459B65457}" type="datetime1">
              <a:rPr lang="fr-FR" smtClean="0"/>
              <a:t>01/04/2022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51DA-C3E4-8B45-80F3-8FF1F46499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94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2A9-7CBE-E840-8C3C-B94EF786701C}" type="datetime1">
              <a:rPr lang="fr-FR" smtClean="0"/>
              <a:t>01/04/2022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51DA-C3E4-8B45-80F3-8FF1F46499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07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1CC6-7E44-D440-823C-E09FFDB51B9D}" type="datetime1">
              <a:rPr lang="fr-FR" smtClean="0"/>
              <a:t>01/04/2022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51DA-C3E4-8B45-80F3-8FF1F46499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157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86848-03DD-1E42-8734-E949F52EAE09}" type="datetime1">
              <a:rPr lang="fr-FR" smtClean="0"/>
              <a:t>01/04/2022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751DA-C3E4-8B45-80F3-8FF1F46499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07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oniqueberger.fr/" TargetMode="Externa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iqueberger.f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moniqueberger.fr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oniqueberger.fr/" TargetMode="Externa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oniqueberger.fr/" TargetMode="Externa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oniqueberger.fr/" TargetMode="Externa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oniqueberger.fr/" TargetMode="Externa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iqueberger.f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iqueberger.f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iqueberger.f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niqueberger.fr/" TargetMode="External"/><Relationship Id="rId3" Type="http://schemas.openxmlformats.org/officeDocument/2006/relationships/hyperlink" Target="https://moniqueberger.fr/le-dimanche-de-la-misericorde/" TargetMode="External"/><Relationship Id="rId7" Type="http://schemas.openxmlformats.org/officeDocument/2006/relationships/hyperlink" Target="https://moniqueberger.fr/" TargetMode="External"/><Relationship Id="rId2" Type="http://schemas.openxmlformats.org/officeDocument/2006/relationships/hyperlink" Target="https://moniqueberger.fr/le-saint-jour-de-paques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niqueberger.fr/diaporamas/" TargetMode="External"/><Relationship Id="rId5" Type="http://schemas.openxmlformats.org/officeDocument/2006/relationships/hyperlink" Target="https://moniqueberger.fr/la-pentecote/" TargetMode="External"/><Relationship Id="rId4" Type="http://schemas.openxmlformats.org/officeDocument/2006/relationships/hyperlink" Target="https://moniqueberger.fr/lascension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iqueberger.f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oniqueberger.fr/ses-ecrits/eduquer-pour-le-bonheur/" TargetMode="External"/><Relationship Id="rId4" Type="http://schemas.openxmlformats.org/officeDocument/2006/relationships/hyperlink" Target="https://moniqueberger.fr/ses-ecrits/vivre-lannee-liturgique-avec-les-enfant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iqueberger.f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niqueberger.fr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oniqueberger.fr/" TargetMode="Externa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iqueberger.f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leurs-de-printemp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535" y="-9463670"/>
            <a:ext cx="11195991" cy="1791359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292402" y="3030484"/>
            <a:ext cx="6453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200" kern="800" spc="1000" dirty="0"/>
              <a:t>PÂQUES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51DA-C3E4-8B45-80F3-8FF1F46499C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26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267" y="1555108"/>
            <a:ext cx="4910666" cy="4361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2400" dirty="0">
                <a:solidFill>
                  <a:srgbClr val="1F497D"/>
                </a:solidFill>
              </a:rPr>
              <a:t>La tentation peut exister de "passer" vite sur le temps de la Passion et sur </a:t>
            </a:r>
            <a:r>
              <a:rPr lang="fr-FR" sz="2400" spc="-20" dirty="0">
                <a:solidFill>
                  <a:srgbClr val="1F497D"/>
                </a:solidFill>
              </a:rPr>
              <a:t>la souffrance (ou pire, de l’escamoter) </a:t>
            </a:r>
            <a:r>
              <a:rPr lang="fr-FR" sz="2400" dirty="0">
                <a:solidFill>
                  <a:srgbClr val="1F497D"/>
                </a:solidFill>
              </a:rPr>
              <a:t> pour ne parler que de </a:t>
            </a:r>
          </a:p>
          <a:p>
            <a:pPr algn="ctr">
              <a:lnSpc>
                <a:spcPct val="130000"/>
              </a:lnSpc>
            </a:pPr>
            <a:r>
              <a:rPr lang="fr-FR" sz="2400" dirty="0">
                <a:solidFill>
                  <a:srgbClr val="1F497D"/>
                </a:solidFill>
              </a:rPr>
              <a:t>la Résurrection et de la joie. </a:t>
            </a:r>
          </a:p>
          <a:p>
            <a:pPr>
              <a:lnSpc>
                <a:spcPct val="130000"/>
              </a:lnSpc>
            </a:pPr>
            <a:endParaRPr lang="fr-FR" sz="800" dirty="0">
              <a:solidFill>
                <a:srgbClr val="1F497D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fr-FR" sz="2400" spc="-70" dirty="0">
                <a:solidFill>
                  <a:srgbClr val="1F497D"/>
                </a:solidFill>
              </a:rPr>
              <a:t>Ce serait fausser gravement le message :</a:t>
            </a:r>
          </a:p>
          <a:p>
            <a:pPr algn="ctr">
              <a:lnSpc>
                <a:spcPct val="200000"/>
              </a:lnSpc>
            </a:pPr>
            <a:r>
              <a:rPr lang="fr-FR" sz="2400" dirty="0">
                <a:solidFill>
                  <a:srgbClr val="1F497D"/>
                </a:solidFill>
              </a:rPr>
              <a:t> le mystère pascal, c’est </a:t>
            </a:r>
          </a:p>
          <a:p>
            <a:pPr algn="ctr">
              <a:lnSpc>
                <a:spcPct val="110000"/>
              </a:lnSpc>
              <a:spcBef>
                <a:spcPts val="700"/>
              </a:spcBef>
            </a:pPr>
            <a:r>
              <a:rPr lang="fr-FR" sz="2400" dirty="0">
                <a:solidFill>
                  <a:srgbClr val="1F497D"/>
                </a:solidFill>
              </a:rPr>
              <a:t>« </a:t>
            </a:r>
            <a:r>
              <a:rPr lang="fr-FR" sz="2400" b="1" dirty="0">
                <a:solidFill>
                  <a:srgbClr val="1F497D"/>
                </a:solidFill>
              </a:rPr>
              <a:t>Mort </a:t>
            </a:r>
            <a:r>
              <a:rPr lang="fr-FR" sz="2400" b="1" i="1" dirty="0">
                <a:solidFill>
                  <a:srgbClr val="1F497D"/>
                </a:solidFill>
              </a:rPr>
              <a:t>ET</a:t>
            </a:r>
            <a:r>
              <a:rPr lang="fr-FR" sz="2400" b="1" dirty="0">
                <a:solidFill>
                  <a:srgbClr val="1F497D"/>
                </a:solidFill>
              </a:rPr>
              <a:t> Résurrection</a:t>
            </a:r>
            <a:r>
              <a:rPr lang="fr-FR" sz="2400" b="1" i="1" dirty="0">
                <a:solidFill>
                  <a:srgbClr val="1F497D"/>
                </a:solidFill>
              </a:rPr>
              <a:t> ».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51DA-C3E4-8B45-80F3-8FF1F46499C6}" type="slidenum">
              <a:rPr lang="fr-FR" smtClean="0"/>
              <a:t>10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15379" y="62208"/>
            <a:ext cx="8371420" cy="13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500" b="1" dirty="0"/>
          </a:p>
          <a:p>
            <a:pPr algn="ctr"/>
            <a:r>
              <a:rPr lang="fr-FR" sz="3200" b="1" dirty="0">
                <a:solidFill>
                  <a:srgbClr val="008000"/>
                </a:solidFill>
              </a:rPr>
              <a:t>Ne jamais dissocier Passion et Résurrection</a:t>
            </a:r>
          </a:p>
          <a:p>
            <a:pPr algn="ctr"/>
            <a:endParaRPr lang="fr-FR" sz="1400" b="1" dirty="0">
              <a:solidFill>
                <a:srgbClr val="008000"/>
              </a:solidFill>
            </a:endParaRPr>
          </a:p>
          <a:p>
            <a:pPr algn="ctr">
              <a:spcBef>
                <a:spcPts val="500"/>
              </a:spcBef>
            </a:pPr>
            <a:r>
              <a:rPr lang="fr-FR" sz="2400" dirty="0">
                <a:solidFill>
                  <a:schemeClr val="tx2"/>
                </a:solidFill>
              </a:rPr>
              <a:t>C’est </a:t>
            </a:r>
            <a:r>
              <a:rPr lang="fr-FR" sz="2400" b="1" i="1" dirty="0">
                <a:solidFill>
                  <a:schemeClr val="tx2"/>
                </a:solidFill>
              </a:rPr>
              <a:t>en mourant</a:t>
            </a:r>
            <a:r>
              <a:rPr lang="fr-FR" sz="2400" b="1" dirty="0">
                <a:solidFill>
                  <a:schemeClr val="tx2"/>
                </a:solidFill>
              </a:rPr>
              <a:t> </a:t>
            </a:r>
            <a:r>
              <a:rPr lang="fr-FR" sz="2400" b="1" dirty="0">
                <a:solidFill>
                  <a:srgbClr val="FF0000"/>
                </a:solidFill>
              </a:rPr>
              <a:t>ET</a:t>
            </a:r>
            <a:r>
              <a:rPr lang="fr-FR" sz="2400" b="1" dirty="0">
                <a:solidFill>
                  <a:schemeClr val="tx2"/>
                </a:solidFill>
              </a:rPr>
              <a:t> </a:t>
            </a:r>
            <a:r>
              <a:rPr lang="fr-FR" sz="2400" b="1" i="1" dirty="0">
                <a:solidFill>
                  <a:schemeClr val="tx2"/>
                </a:solidFill>
              </a:rPr>
              <a:t>en ressuscitant</a:t>
            </a:r>
            <a:r>
              <a:rPr lang="fr-FR" sz="2400" b="1" dirty="0">
                <a:solidFill>
                  <a:schemeClr val="tx2"/>
                </a:solidFill>
              </a:rPr>
              <a:t> </a:t>
            </a:r>
            <a:r>
              <a:rPr lang="fr-FR" sz="2400" dirty="0">
                <a:solidFill>
                  <a:schemeClr val="tx2"/>
                </a:solidFill>
              </a:rPr>
              <a:t>que Jésus nous a sauvés.</a:t>
            </a:r>
          </a:p>
        </p:txBody>
      </p:sp>
      <p:pic>
        <p:nvPicPr>
          <p:cNvPr id="8" name="Image 7" descr="PrPost0275pp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263" y="1547225"/>
            <a:ext cx="3589867" cy="4789051"/>
          </a:xfrm>
          <a:prstGeom prst="rect">
            <a:avLst/>
          </a:prstGeom>
        </p:spPr>
      </p:pic>
      <p:pic>
        <p:nvPicPr>
          <p:cNvPr id="9" name="Image 8" descr="logo_canevas_16x16sansbordu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76" y="6362700"/>
            <a:ext cx="4302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2170536-2E39-4B40-9FC4-91E7B4165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265" y="6540500"/>
            <a:ext cx="27943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5"/>
              </a:rPr>
              <a:t>www.moniqueberger.fr</a:t>
            </a:r>
            <a:r>
              <a:rPr lang="fr-FR" sz="1000" dirty="0"/>
              <a:t>  - Diaporama pour Pâques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82499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3196" y="52570"/>
            <a:ext cx="885613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900" b="1" dirty="0"/>
          </a:p>
          <a:p>
            <a:pPr algn="ctr"/>
            <a:r>
              <a:rPr lang="fr-FR" sz="3200" b="1" spc="100" dirty="0">
                <a:solidFill>
                  <a:srgbClr val="008000"/>
                </a:solidFill>
              </a:rPr>
              <a:t>La victoire définitive de la Vie sur la mort </a:t>
            </a:r>
            <a:endParaRPr lang="en-GB" sz="3200" b="1" spc="100" dirty="0">
              <a:solidFill>
                <a:srgbClr val="008000"/>
              </a:solidFill>
            </a:endParaRPr>
          </a:p>
          <a:p>
            <a:endParaRPr lang="fr-FR" sz="2800" dirty="0">
              <a:solidFill>
                <a:srgbClr val="008000"/>
              </a:solidFill>
            </a:endParaRPr>
          </a:p>
          <a:p>
            <a:r>
              <a:rPr lang="fr-FR" sz="2200" b="1" dirty="0">
                <a:solidFill>
                  <a:schemeClr val="tx2"/>
                </a:solidFill>
              </a:rPr>
              <a:t>Puissance des paroles divines </a:t>
            </a:r>
            <a:r>
              <a:rPr lang="fr-FR" sz="2200" dirty="0">
                <a:solidFill>
                  <a:schemeClr val="tx2"/>
                </a:solidFill>
              </a:rPr>
              <a:t>: les textes de la Sainte Écriture et de la liturgie pascale pénètrent l'âme et la forment mieux que tous nos discours. </a:t>
            </a:r>
          </a:p>
          <a:p>
            <a:r>
              <a:rPr lang="fr-FR" sz="2200" b="1" dirty="0">
                <a:solidFill>
                  <a:schemeClr val="tx2"/>
                </a:solidFill>
              </a:rPr>
              <a:t>C’est un moyen privilégié pour ancrer la foi dans le cœur des petits.</a:t>
            </a:r>
            <a:endParaRPr lang="en-GB" sz="2200" b="1" dirty="0">
              <a:solidFill>
                <a:schemeClr val="tx2"/>
              </a:solidFill>
            </a:endParaRPr>
          </a:p>
          <a:p>
            <a:endParaRPr lang="fr-FR" sz="3600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51DA-C3E4-8B45-80F3-8FF1F46499C6}" type="slidenum">
              <a:rPr lang="fr-FR" smtClean="0"/>
              <a:t>11</a:t>
            </a:fld>
            <a:endParaRPr lang="fr-FR"/>
          </a:p>
        </p:txBody>
      </p:sp>
      <p:pic>
        <p:nvPicPr>
          <p:cNvPr id="6" name="Image 5" descr="logo_canevas_16x16sansbord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76" y="6362700"/>
            <a:ext cx="4302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24346" y="2403855"/>
            <a:ext cx="8856134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900" b="1" dirty="0"/>
          </a:p>
          <a:p>
            <a:pPr algn="ctr"/>
            <a:r>
              <a:rPr lang="fr-FR" sz="2400" b="1" i="1" dirty="0">
                <a:solidFill>
                  <a:srgbClr val="3366FF"/>
                </a:solidFill>
              </a:rPr>
              <a:t>J'ai le pouvoir de donner ma vie et J'ai le pouvoir de la reprendre</a:t>
            </a:r>
            <a:r>
              <a:rPr lang="fr-FR" sz="2000" b="1" i="1" dirty="0">
                <a:solidFill>
                  <a:srgbClr val="3366FF"/>
                </a:solidFill>
              </a:rPr>
              <a:t>.</a:t>
            </a:r>
          </a:p>
          <a:p>
            <a:pPr algn="ctr">
              <a:lnSpc>
                <a:spcPct val="110000"/>
              </a:lnSpc>
            </a:pPr>
            <a:r>
              <a:rPr lang="fr-FR" sz="2000" i="1" dirty="0">
                <a:solidFill>
                  <a:srgbClr val="3366FF"/>
                </a:solidFill>
              </a:rPr>
              <a:t> </a:t>
            </a:r>
            <a:r>
              <a:rPr lang="fr-FR" sz="2000" dirty="0">
                <a:solidFill>
                  <a:srgbClr val="3366FF"/>
                </a:solidFill>
              </a:rPr>
              <a:t>(</a:t>
            </a:r>
            <a:r>
              <a:rPr lang="fr-FR" sz="2000" dirty="0" err="1">
                <a:solidFill>
                  <a:srgbClr val="3366FF"/>
                </a:solidFill>
              </a:rPr>
              <a:t>Jn</a:t>
            </a:r>
            <a:r>
              <a:rPr lang="fr-FR" sz="2000" dirty="0">
                <a:solidFill>
                  <a:srgbClr val="3366FF"/>
                </a:solidFill>
              </a:rPr>
              <a:t> 10, 18)</a:t>
            </a:r>
            <a:endParaRPr lang="en-GB" sz="2000" i="1" dirty="0">
              <a:solidFill>
                <a:srgbClr val="3366FF"/>
              </a:solidFill>
            </a:endParaRPr>
          </a:p>
          <a:p>
            <a:endParaRPr lang="fr-FR" sz="1600" i="1" dirty="0">
              <a:solidFill>
                <a:srgbClr val="3366FF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24346" y="3317542"/>
            <a:ext cx="88561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i="1" dirty="0">
              <a:solidFill>
                <a:srgbClr val="3366FF"/>
              </a:solidFill>
            </a:endParaRPr>
          </a:p>
          <a:p>
            <a:pPr algn="ctr"/>
            <a:r>
              <a:rPr lang="fr-FR" sz="2400" i="1" spc="-20" dirty="0">
                <a:solidFill>
                  <a:srgbClr val="3366FF"/>
                </a:solidFill>
              </a:rPr>
              <a:t>Le Christ ressuscité ne meurt plus : </a:t>
            </a:r>
            <a:r>
              <a:rPr lang="fr-FR" sz="2400" b="1" i="1" spc="-20" dirty="0">
                <a:solidFill>
                  <a:srgbClr val="3366FF"/>
                </a:solidFill>
              </a:rPr>
              <a:t>la mort sur Lui n'a plus de pouvoir. </a:t>
            </a:r>
            <a:r>
              <a:rPr lang="fr-FR" sz="2400" dirty="0">
                <a:solidFill>
                  <a:srgbClr val="3366FF"/>
                </a:solidFill>
              </a:rPr>
              <a:t>(</a:t>
            </a:r>
            <a:r>
              <a:rPr lang="fr-FR" sz="2000" dirty="0" err="1">
                <a:solidFill>
                  <a:srgbClr val="3366FF"/>
                </a:solidFill>
              </a:rPr>
              <a:t>Rm</a:t>
            </a:r>
            <a:r>
              <a:rPr lang="fr-FR" sz="2000" dirty="0">
                <a:solidFill>
                  <a:srgbClr val="3366FF"/>
                </a:solidFill>
              </a:rPr>
              <a:t> 6, 9)</a:t>
            </a:r>
            <a:endParaRPr lang="en-GB" sz="2000" i="1" dirty="0">
              <a:solidFill>
                <a:srgbClr val="3366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24346" y="4123506"/>
            <a:ext cx="8856134" cy="2317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900" b="1" dirty="0"/>
          </a:p>
          <a:p>
            <a:endParaRPr lang="fr-FR" sz="1600" i="1" dirty="0">
              <a:solidFill>
                <a:srgbClr val="3366FF"/>
              </a:solidFill>
            </a:endParaRPr>
          </a:p>
          <a:p>
            <a:pPr algn="ctr"/>
            <a:r>
              <a:rPr lang="fr-FR" sz="2400" i="1" dirty="0">
                <a:solidFill>
                  <a:srgbClr val="3366FF"/>
                </a:solidFill>
              </a:rPr>
              <a:t>Je suis le Premier et le Dernier, le Vivant. </a:t>
            </a:r>
            <a:endParaRPr lang="en-GB" sz="2400" i="1" dirty="0">
              <a:solidFill>
                <a:srgbClr val="3366FF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J'ai été mort, mais </a:t>
            </a:r>
            <a:r>
              <a:rPr lang="fr-FR" sz="2400" b="1" i="1" dirty="0">
                <a:solidFill>
                  <a:srgbClr val="3366FF"/>
                </a:solidFill>
              </a:rPr>
              <a:t>Me voici vivant pour les éternités d'éternités</a:t>
            </a:r>
            <a:r>
              <a:rPr lang="fr-FR" sz="2400" i="1" dirty="0">
                <a:solidFill>
                  <a:srgbClr val="3366FF"/>
                </a:solidFill>
              </a:rPr>
              <a:t>, </a:t>
            </a:r>
            <a:endParaRPr lang="en-GB" sz="2400" i="1" dirty="0">
              <a:solidFill>
                <a:srgbClr val="3366FF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et Je détiens les clefs de la mort et de l'enfer</a:t>
            </a:r>
            <a:r>
              <a:rPr lang="fr-FR" sz="2400" dirty="0">
                <a:solidFill>
                  <a:srgbClr val="3366FF"/>
                </a:solidFill>
              </a:rPr>
              <a:t>. </a:t>
            </a:r>
          </a:p>
          <a:p>
            <a:pPr algn="ctr">
              <a:lnSpc>
                <a:spcPct val="110000"/>
              </a:lnSpc>
            </a:pPr>
            <a:r>
              <a:rPr lang="fr-FR" sz="2000" dirty="0">
                <a:solidFill>
                  <a:srgbClr val="3366FF"/>
                </a:solidFill>
              </a:rPr>
              <a:t>(</a:t>
            </a:r>
            <a:r>
              <a:rPr lang="fr-FR" sz="2000" dirty="0" err="1">
                <a:solidFill>
                  <a:srgbClr val="3366FF"/>
                </a:solidFill>
              </a:rPr>
              <a:t>Ap</a:t>
            </a:r>
            <a:r>
              <a:rPr lang="fr-FR" sz="2000" dirty="0">
                <a:solidFill>
                  <a:srgbClr val="3366FF"/>
                </a:solidFill>
              </a:rPr>
              <a:t> 1, 18)</a:t>
            </a:r>
            <a:endParaRPr lang="en-GB" sz="2000" i="1" dirty="0">
              <a:solidFill>
                <a:srgbClr val="3366FF"/>
              </a:solidFill>
            </a:endParaRPr>
          </a:p>
          <a:p>
            <a:endParaRPr lang="fr-FR" sz="1600" i="1" dirty="0">
              <a:solidFill>
                <a:srgbClr val="3366FF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474CB1D-D93E-F54E-BC93-1A917824C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265" y="6540500"/>
            <a:ext cx="27943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3"/>
              </a:rPr>
              <a:t>www.moniqueberger.fr</a:t>
            </a:r>
            <a:r>
              <a:rPr lang="fr-FR" sz="1000" dirty="0"/>
              <a:t>  - Diaporama pour Pâques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96275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51DA-C3E4-8B45-80F3-8FF1F46499C6}" type="slidenum">
              <a:rPr lang="fr-FR" smtClean="0"/>
              <a:t>12</a:t>
            </a:fld>
            <a:endParaRPr lang="fr-FR"/>
          </a:p>
        </p:txBody>
      </p:sp>
      <p:pic>
        <p:nvPicPr>
          <p:cNvPr id="3" name="Image 2" descr="sunrise-sunlight-sky-wallpapers-2560x144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04"/>
          <a:stretch/>
        </p:blipFill>
        <p:spPr>
          <a:xfrm>
            <a:off x="0" y="-8500"/>
            <a:ext cx="9144000" cy="705599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84868" y="1519005"/>
            <a:ext cx="892142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chemeClr val="bg1"/>
                </a:solidFill>
              </a:rPr>
              <a:t>Pâques</a:t>
            </a:r>
            <a:r>
              <a:rPr lang="fr-FR" sz="7200" b="1" dirty="0">
                <a:solidFill>
                  <a:schemeClr val="bg1"/>
                </a:solidFill>
              </a:rPr>
              <a:t> </a:t>
            </a:r>
            <a:r>
              <a:rPr lang="fr-FR" sz="6000" b="1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sz="6000" b="1" dirty="0">
                <a:solidFill>
                  <a:schemeClr val="bg1"/>
                </a:solidFill>
              </a:rPr>
              <a:t>qu’est-ce que c’est ?</a:t>
            </a:r>
          </a:p>
        </p:txBody>
      </p:sp>
    </p:spTree>
    <p:extLst>
      <p:ext uri="{BB962C8B-B14F-4D97-AF65-F5344CB8AC3E}">
        <p14:creationId xmlns:p14="http://schemas.microsoft.com/office/powerpoint/2010/main" val="81897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3894" y="913832"/>
            <a:ext cx="3996922" cy="5182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sz="2400" b="1" i="1" dirty="0">
                <a:solidFill>
                  <a:schemeClr val="accent6">
                    <a:lumMod val="50000"/>
                  </a:schemeClr>
                </a:solidFill>
              </a:rPr>
              <a:t>La première « pâque </a:t>
            </a:r>
            <a:r>
              <a:rPr lang="fr-FR" sz="2400" i="1" dirty="0">
                <a:solidFill>
                  <a:schemeClr val="accent6">
                    <a:lumMod val="50000"/>
                  </a:schemeClr>
                </a:solidFill>
              </a:rPr>
              <a:t>»</a:t>
            </a:r>
            <a:r>
              <a:rPr lang="fr-FR" sz="2400" dirty="0">
                <a:solidFill>
                  <a:schemeClr val="accent6">
                    <a:lumMod val="50000"/>
                  </a:schemeClr>
                </a:solidFill>
              </a:rPr>
              <a:t> a été, chez les Hébreux, le repas rituel de </a:t>
            </a:r>
            <a:r>
              <a:rPr lang="fr-FR" sz="2400" b="1" dirty="0">
                <a:solidFill>
                  <a:schemeClr val="accent6">
                    <a:lumMod val="50000"/>
                  </a:schemeClr>
                </a:solidFill>
              </a:rPr>
              <a:t>l’agneau pascal</a:t>
            </a:r>
            <a:r>
              <a:rPr lang="fr-FR" sz="2400" dirty="0">
                <a:solidFill>
                  <a:schemeClr val="accent6">
                    <a:lumMod val="50000"/>
                  </a:schemeClr>
                </a:solidFill>
              </a:rPr>
              <a:t>, juste avant de quitter l’Egypte, terre d’esclavage (symbole du péché), pour aller vers la terre promise par le Seigneur. </a:t>
            </a:r>
          </a:p>
          <a:p>
            <a:pPr algn="just">
              <a:lnSpc>
                <a:spcPct val="120000"/>
              </a:lnSpc>
            </a:pPr>
            <a:endParaRPr lang="fr-FR" sz="24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C’était, pour le peuple hébreu, le </a:t>
            </a:r>
            <a:r>
              <a:rPr lang="fr-FR" sz="2400" b="1" i="1" dirty="0">
                <a:solidFill>
                  <a:schemeClr val="accent1">
                    <a:lumMod val="75000"/>
                  </a:schemeClr>
                </a:solidFill>
              </a:rPr>
              <a:t>passage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 d’un état d’esclavage à une libération</a:t>
            </a:r>
            <a:r>
              <a:rPr lang="fr-FR" sz="2400" dirty="0">
                <a:solidFill>
                  <a:schemeClr val="accent1"/>
                </a:solidFill>
              </a:rPr>
              <a:t>.</a:t>
            </a:r>
          </a:p>
          <a:p>
            <a:pPr algn="just"/>
            <a:r>
              <a:rPr lang="fr-FR" sz="1400" dirty="0">
                <a:solidFill>
                  <a:srgbClr val="800000"/>
                </a:solidFill>
              </a:rPr>
              <a:t> 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772879" y="4051760"/>
            <a:ext cx="4021438" cy="2296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sz="2400" dirty="0">
                <a:solidFill>
                  <a:srgbClr val="FF0000"/>
                </a:solidFill>
              </a:rPr>
              <a:t>Pour conserver la mémoire de cet évènement, le Seigneur a prescrit que ce repas rituel de « </a:t>
            </a:r>
            <a:r>
              <a:rPr lang="fr-FR" sz="2400" i="1" dirty="0">
                <a:solidFill>
                  <a:srgbClr val="FF0000"/>
                </a:solidFill>
              </a:rPr>
              <a:t>la pâque </a:t>
            </a:r>
            <a:r>
              <a:rPr lang="fr-FR" sz="2400" dirty="0">
                <a:solidFill>
                  <a:srgbClr val="FF0000"/>
                </a:solidFill>
              </a:rPr>
              <a:t>» soit ensuite répété d’année en année</a:t>
            </a:r>
            <a:r>
              <a:rPr lang="fr-FR" sz="2400" dirty="0">
                <a:solidFill>
                  <a:srgbClr val="800000"/>
                </a:solidFill>
              </a:rPr>
              <a:t>. 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51DA-C3E4-8B45-80F3-8FF1F46499C6}" type="slidenum">
              <a:rPr lang="fr-FR" smtClean="0"/>
              <a:t>13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28008" y="67733"/>
            <a:ext cx="84404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spc="250" dirty="0">
                <a:solidFill>
                  <a:srgbClr val="C0504D"/>
                </a:solidFill>
              </a:rPr>
              <a:t>Le mot « pâque »</a:t>
            </a:r>
            <a:r>
              <a:rPr lang="fr-FR" sz="2800" b="1" spc="250" dirty="0">
                <a:solidFill>
                  <a:srgbClr val="C0504D"/>
                </a:solidFill>
              </a:rPr>
              <a:t> </a:t>
            </a:r>
            <a:r>
              <a:rPr lang="fr-FR" sz="3200" b="1" spc="250" dirty="0">
                <a:solidFill>
                  <a:srgbClr val="C0504D"/>
                </a:solidFill>
              </a:rPr>
              <a:t>veut dire « passage »</a:t>
            </a:r>
            <a:endParaRPr lang="fr-FR" sz="2800" b="1" dirty="0">
              <a:solidFill>
                <a:srgbClr val="C0504D"/>
              </a:solidFill>
            </a:endParaRPr>
          </a:p>
        </p:txBody>
      </p:sp>
      <p:pic>
        <p:nvPicPr>
          <p:cNvPr id="7" name="Image 6" descr="agneaudedieu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25276" y="893697"/>
            <a:ext cx="3733800" cy="3009900"/>
          </a:xfrm>
          <a:prstGeom prst="rect">
            <a:avLst/>
          </a:prstGeom>
        </p:spPr>
      </p:pic>
      <p:pic>
        <p:nvPicPr>
          <p:cNvPr id="11" name="Image 10" descr="logo_canevas_16x16sansbord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76" y="6362700"/>
            <a:ext cx="4302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2BEDA1A-A171-CB49-A754-8371D07FD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265" y="6540500"/>
            <a:ext cx="27943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www.moniqueberger.fr</a:t>
            </a:r>
            <a:r>
              <a:rPr lang="fr-FR" sz="1000" dirty="0"/>
              <a:t>  - Diaporama pour Pâques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61248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èn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57" y="2331017"/>
            <a:ext cx="4497652" cy="313047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503334" y="2239139"/>
            <a:ext cx="3471335" cy="3219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sz="2400" b="1" i="1" dirty="0">
                <a:solidFill>
                  <a:srgbClr val="3366FF"/>
                </a:solidFill>
              </a:rPr>
              <a:t>Ceci est mon corps, </a:t>
            </a:r>
          </a:p>
          <a:p>
            <a:pPr algn="ctr">
              <a:lnSpc>
                <a:spcPct val="12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livré pour vous ... </a:t>
            </a:r>
          </a:p>
          <a:p>
            <a:pPr algn="ctr">
              <a:lnSpc>
                <a:spcPct val="150000"/>
              </a:lnSpc>
            </a:pPr>
            <a:r>
              <a:rPr lang="fr-FR" sz="2400" b="1" i="1" dirty="0">
                <a:solidFill>
                  <a:srgbClr val="3366FF"/>
                </a:solidFill>
              </a:rPr>
              <a:t>Ceci est la coupe </a:t>
            </a:r>
          </a:p>
          <a:p>
            <a:pPr algn="ctr">
              <a:lnSpc>
                <a:spcPct val="110000"/>
              </a:lnSpc>
            </a:pPr>
            <a:r>
              <a:rPr lang="fr-FR" sz="2400" b="1" i="1" dirty="0">
                <a:solidFill>
                  <a:srgbClr val="3366FF"/>
                </a:solidFill>
              </a:rPr>
              <a:t>de mon sang</a:t>
            </a:r>
            <a:r>
              <a:rPr lang="fr-FR" sz="2400" i="1" dirty="0">
                <a:solidFill>
                  <a:srgbClr val="3366FF"/>
                </a:solidFill>
              </a:rPr>
              <a:t>, </a:t>
            </a:r>
            <a:endParaRPr lang="fr-FR" sz="2400" dirty="0">
              <a:solidFill>
                <a:srgbClr val="3366FF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qui sera versé pour vous </a:t>
            </a:r>
          </a:p>
          <a:p>
            <a:pPr algn="ctr">
              <a:lnSpc>
                <a:spcPct val="12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et pour la multitude, </a:t>
            </a:r>
          </a:p>
          <a:p>
            <a:pPr algn="ctr">
              <a:lnSpc>
                <a:spcPct val="120000"/>
              </a:lnSpc>
            </a:pPr>
            <a:r>
              <a:rPr lang="fr-FR" sz="2400" b="1" i="1" dirty="0">
                <a:solidFill>
                  <a:srgbClr val="3366FF"/>
                </a:solidFill>
              </a:rPr>
              <a:t>en rémission des péchés</a:t>
            </a:r>
            <a:r>
              <a:rPr lang="fr-FR" sz="2000" i="1" dirty="0"/>
              <a:t>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1330" y="111777"/>
            <a:ext cx="89510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984807"/>
                </a:solidFill>
              </a:rPr>
              <a:t>La  « pâque » du Seigneur</a:t>
            </a:r>
          </a:p>
          <a:p>
            <a:pPr algn="just">
              <a:lnSpc>
                <a:spcPct val="50000"/>
              </a:lnSpc>
            </a:pPr>
            <a:endParaRPr lang="fr-FR" sz="3600" dirty="0">
              <a:solidFill>
                <a:srgbClr val="984807"/>
              </a:solidFill>
            </a:endParaRPr>
          </a:p>
          <a:p>
            <a:pPr algn="ctr"/>
            <a:r>
              <a:rPr lang="fr-FR" sz="2400" spc="-30" dirty="0">
                <a:solidFill>
                  <a:srgbClr val="984807"/>
                </a:solidFill>
              </a:rPr>
              <a:t>Ce rite était la préfiguration, l’annonce de ce repas rituel du </a:t>
            </a:r>
            <a:r>
              <a:rPr lang="fr-FR" sz="2400" b="1" spc="-30" dirty="0">
                <a:solidFill>
                  <a:srgbClr val="984807"/>
                </a:solidFill>
              </a:rPr>
              <a:t>Jeudi Saint </a:t>
            </a:r>
          </a:p>
          <a:p>
            <a:pPr algn="ctr"/>
            <a:r>
              <a:rPr lang="fr-FR" sz="2400" dirty="0">
                <a:solidFill>
                  <a:srgbClr val="984807"/>
                </a:solidFill>
              </a:rPr>
              <a:t>où Jésus - le véritable agneau pascal – donne sa vie en sacrifice, </a:t>
            </a:r>
          </a:p>
          <a:p>
            <a:pPr algn="ctr"/>
            <a:r>
              <a:rPr lang="fr-FR" sz="2400" dirty="0">
                <a:solidFill>
                  <a:srgbClr val="984807"/>
                </a:solidFill>
              </a:rPr>
              <a:t>en réparation pour tous les péchés du monde :</a:t>
            </a:r>
            <a:r>
              <a:rPr lang="fr-FR" sz="2800" dirty="0">
                <a:solidFill>
                  <a:srgbClr val="984807"/>
                </a:solidFill>
              </a:rPr>
              <a:t>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51DA-C3E4-8B45-80F3-8FF1F46499C6}" type="slidenum">
              <a:rPr lang="fr-FR" smtClean="0"/>
              <a:t>14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75733" y="5689599"/>
            <a:ext cx="8398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spc="200" dirty="0">
                <a:solidFill>
                  <a:schemeClr val="accent6">
                    <a:lumMod val="50000"/>
                  </a:schemeClr>
                </a:solidFill>
              </a:rPr>
              <a:t>Il anticipe ainsi sur sa mort le lendemain…</a:t>
            </a:r>
          </a:p>
        </p:txBody>
      </p:sp>
      <p:pic>
        <p:nvPicPr>
          <p:cNvPr id="8" name="Image 7" descr="logo_canevas_16x16sansbord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76" y="6362700"/>
            <a:ext cx="4302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A62228F-5E6A-E840-9086-25D667FF2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265" y="6540500"/>
            <a:ext cx="27943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www.moniqueberger.fr</a:t>
            </a:r>
            <a:r>
              <a:rPr lang="fr-FR" sz="1000" dirty="0"/>
              <a:t>  - Diaporama pour Pâques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45851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PCh1275p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463" y="949993"/>
            <a:ext cx="3597854" cy="495442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98398" y="1509335"/>
            <a:ext cx="3870401" cy="3934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i="1" dirty="0">
                <a:solidFill>
                  <a:srgbClr val="3366FF"/>
                </a:solidFill>
              </a:rPr>
              <a:t>Nous T’adorons, </a:t>
            </a:r>
          </a:p>
          <a:p>
            <a:pPr algn="ctr">
              <a:lnSpc>
                <a:spcPct val="150000"/>
              </a:lnSpc>
            </a:pPr>
            <a:r>
              <a:rPr lang="fr-FR" sz="2800" i="1" dirty="0">
                <a:solidFill>
                  <a:srgbClr val="3366FF"/>
                </a:solidFill>
              </a:rPr>
              <a:t>ô Christ,</a:t>
            </a:r>
          </a:p>
          <a:p>
            <a:pPr algn="ctr">
              <a:lnSpc>
                <a:spcPct val="150000"/>
              </a:lnSpc>
            </a:pPr>
            <a:r>
              <a:rPr lang="fr-FR" sz="2800" i="1" dirty="0">
                <a:solidFill>
                  <a:srgbClr val="3366FF"/>
                </a:solidFill>
              </a:rPr>
              <a:t>et nous Te bénissons,</a:t>
            </a:r>
          </a:p>
          <a:p>
            <a:pPr algn="ctr">
              <a:lnSpc>
                <a:spcPct val="150000"/>
              </a:lnSpc>
            </a:pPr>
            <a:r>
              <a:rPr lang="fr-FR" sz="2800" i="1" dirty="0">
                <a:solidFill>
                  <a:srgbClr val="3366FF"/>
                </a:solidFill>
              </a:rPr>
              <a:t>parce que </a:t>
            </a:r>
          </a:p>
          <a:p>
            <a:pPr algn="ctr">
              <a:lnSpc>
                <a:spcPct val="150000"/>
              </a:lnSpc>
            </a:pPr>
            <a:r>
              <a:rPr lang="fr-FR" sz="2800" b="1" i="1" dirty="0">
                <a:solidFill>
                  <a:srgbClr val="3366FF"/>
                </a:solidFill>
              </a:rPr>
              <a:t>Tu as racheté le monde </a:t>
            </a:r>
          </a:p>
          <a:p>
            <a:pPr algn="ctr">
              <a:lnSpc>
                <a:spcPct val="150000"/>
              </a:lnSpc>
            </a:pPr>
            <a:r>
              <a:rPr lang="fr-FR" sz="2800" b="1" i="1" dirty="0">
                <a:solidFill>
                  <a:srgbClr val="3366FF"/>
                </a:solidFill>
              </a:rPr>
              <a:t>par ta sainte Croix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51DA-C3E4-8B45-80F3-8FF1F46499C6}" type="slidenum">
              <a:rPr lang="fr-FR" smtClean="0"/>
              <a:t>15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09593" y="338667"/>
            <a:ext cx="3369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660066"/>
                </a:solidFill>
              </a:rPr>
              <a:t>… le Vendredi Saint</a:t>
            </a:r>
          </a:p>
        </p:txBody>
      </p:sp>
      <p:pic>
        <p:nvPicPr>
          <p:cNvPr id="7" name="Image 6" descr="logo_canevas_16x16sansbord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76" y="6362700"/>
            <a:ext cx="4302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94F4A90-D8AF-7D4B-8C31-E84A7ECEF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265" y="6540500"/>
            <a:ext cx="27943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www.moniqueberger.fr</a:t>
            </a:r>
            <a:r>
              <a:rPr lang="fr-FR" sz="1000" dirty="0"/>
              <a:t>  - Diaporama pour Pâques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80753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29504" y="120353"/>
            <a:ext cx="4453471" cy="636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6600"/>
                </a:solidFill>
              </a:rPr>
              <a:t>Le « passage » de Jésus </a:t>
            </a:r>
          </a:p>
          <a:p>
            <a:pPr algn="ctr">
              <a:lnSpc>
                <a:spcPct val="110000"/>
              </a:lnSpc>
            </a:pPr>
            <a:r>
              <a:rPr lang="fr-FR" sz="2800" b="1" dirty="0">
                <a:solidFill>
                  <a:srgbClr val="FF6600"/>
                </a:solidFill>
              </a:rPr>
              <a:t>de la mort à la vie</a:t>
            </a:r>
            <a:endParaRPr lang="fr-FR" sz="2800" dirty="0">
              <a:solidFill>
                <a:srgbClr val="FF6600"/>
              </a:solidFill>
            </a:endParaRPr>
          </a:p>
          <a:p>
            <a:pPr algn="just"/>
            <a:endParaRPr lang="fr-FR" sz="2400" dirty="0"/>
          </a:p>
          <a:p>
            <a:pPr algn="just"/>
            <a:r>
              <a:rPr lang="fr-FR" sz="2400" spc="-10" dirty="0">
                <a:solidFill>
                  <a:schemeClr val="tx2"/>
                </a:solidFill>
              </a:rPr>
              <a:t>Mais Jésus n’est pas resté mort :</a:t>
            </a:r>
          </a:p>
          <a:p>
            <a:pPr algn="ctr">
              <a:lnSpc>
                <a:spcPct val="110000"/>
              </a:lnSpc>
            </a:pPr>
            <a:r>
              <a:rPr lang="fr-FR" sz="2400" b="1" spc="-10" dirty="0">
                <a:solidFill>
                  <a:schemeClr val="tx2"/>
                </a:solidFill>
              </a:rPr>
              <a:t>Il était mort, Il est revenu à la vie</a:t>
            </a:r>
            <a:r>
              <a:rPr lang="fr-FR" sz="2400" spc="-10" dirty="0">
                <a:solidFill>
                  <a:schemeClr val="tx2"/>
                </a:solidFill>
              </a:rPr>
              <a:t>.  </a:t>
            </a:r>
          </a:p>
          <a:p>
            <a:pPr algn="just">
              <a:lnSpc>
                <a:spcPct val="110000"/>
              </a:lnSpc>
            </a:pPr>
            <a:endParaRPr lang="fr-FR" sz="1400" spc="-10" dirty="0">
              <a:solidFill>
                <a:schemeClr val="tx2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fr-FR" sz="2400" spc="-10" dirty="0">
                <a:solidFill>
                  <a:schemeClr val="tx2"/>
                </a:solidFill>
              </a:rPr>
              <a:t>Dans la nuit de Pâques, </a:t>
            </a:r>
          </a:p>
          <a:p>
            <a:pPr algn="ctr">
              <a:lnSpc>
                <a:spcPct val="110000"/>
              </a:lnSpc>
            </a:pPr>
            <a:r>
              <a:rPr lang="fr-FR" sz="2400" spc="-10" dirty="0">
                <a:solidFill>
                  <a:schemeClr val="tx2"/>
                </a:solidFill>
              </a:rPr>
              <a:t>il est </a:t>
            </a:r>
            <a:r>
              <a:rPr lang="fr-FR" sz="2400" b="1" i="1" spc="-10" dirty="0">
                <a:solidFill>
                  <a:schemeClr val="tx2"/>
                </a:solidFill>
              </a:rPr>
              <a:t>passé</a:t>
            </a:r>
            <a:r>
              <a:rPr lang="fr-FR" sz="2400" spc="-10" dirty="0">
                <a:solidFill>
                  <a:schemeClr val="tx2"/>
                </a:solidFill>
              </a:rPr>
              <a:t> de la mort à la vie. </a:t>
            </a:r>
          </a:p>
          <a:p>
            <a:pPr algn="just"/>
            <a:endParaRPr lang="fr-FR" sz="1100" dirty="0"/>
          </a:p>
          <a:p>
            <a:pPr algn="ctr"/>
            <a:r>
              <a:rPr lang="fr-FR" sz="2400" b="1" spc="200" dirty="0">
                <a:solidFill>
                  <a:srgbClr val="FF6600"/>
                </a:solidFill>
              </a:rPr>
              <a:t>Parce qu’il est Dieu, </a:t>
            </a:r>
          </a:p>
          <a:p>
            <a:pPr algn="ctr"/>
            <a:r>
              <a:rPr lang="fr-FR" sz="2400" b="1" spc="200" dirty="0">
                <a:solidFill>
                  <a:srgbClr val="FF6600"/>
                </a:solidFill>
              </a:rPr>
              <a:t>il a </a:t>
            </a:r>
            <a:r>
              <a:rPr lang="fr-FR" sz="2400" b="1" i="1" spc="200" dirty="0">
                <a:solidFill>
                  <a:srgbClr val="FF6600"/>
                </a:solidFill>
              </a:rPr>
              <a:t>REPRIS </a:t>
            </a:r>
            <a:r>
              <a:rPr lang="fr-FR" sz="2400" b="1" spc="200" dirty="0">
                <a:solidFill>
                  <a:srgbClr val="FF6600"/>
                </a:solidFill>
              </a:rPr>
              <a:t>sa vie : </a:t>
            </a:r>
          </a:p>
          <a:p>
            <a:pPr algn="just"/>
            <a:endParaRPr lang="fr-FR" sz="800" i="1" dirty="0"/>
          </a:p>
          <a:p>
            <a:pPr algn="ctr">
              <a:lnSpc>
                <a:spcPct val="12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Personne ne m’enlève la vie : </a:t>
            </a:r>
          </a:p>
          <a:p>
            <a:pPr algn="ctr">
              <a:lnSpc>
                <a:spcPct val="11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c’est librement que je la donne.</a:t>
            </a:r>
            <a:endParaRPr lang="fr-FR" sz="2400" dirty="0">
              <a:solidFill>
                <a:srgbClr val="3366FF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fr-FR" sz="2400" b="1" i="1" dirty="0">
                <a:solidFill>
                  <a:srgbClr val="3366FF"/>
                </a:solidFill>
              </a:rPr>
              <a:t>J’ai le pouvoir de donner ma vie </a:t>
            </a:r>
          </a:p>
          <a:p>
            <a:pPr algn="ctr">
              <a:lnSpc>
                <a:spcPct val="110000"/>
              </a:lnSpc>
            </a:pPr>
            <a:r>
              <a:rPr lang="fr-FR" sz="2400" b="1" i="1" dirty="0">
                <a:solidFill>
                  <a:srgbClr val="3366FF"/>
                </a:solidFill>
              </a:rPr>
              <a:t>et j’ai le pouvoir  de la reprendre</a:t>
            </a:r>
            <a:r>
              <a:rPr lang="fr-FR" sz="2400" i="1" dirty="0">
                <a:solidFill>
                  <a:srgbClr val="3366FF"/>
                </a:solidFill>
              </a:rPr>
              <a:t>.</a:t>
            </a:r>
          </a:p>
          <a:p>
            <a:pPr algn="ctr">
              <a:lnSpc>
                <a:spcPct val="110000"/>
              </a:lnSpc>
            </a:pPr>
            <a:r>
              <a:rPr lang="fr-FR" sz="2000" i="1" dirty="0">
                <a:solidFill>
                  <a:srgbClr val="3366FF"/>
                </a:solidFill>
              </a:rPr>
              <a:t> </a:t>
            </a:r>
            <a:r>
              <a:rPr lang="fr-FR" sz="2000" dirty="0">
                <a:solidFill>
                  <a:srgbClr val="3366FF"/>
                </a:solidFill>
              </a:rPr>
              <a:t>(</a:t>
            </a:r>
            <a:r>
              <a:rPr lang="fr-FR" sz="2000" dirty="0" err="1">
                <a:solidFill>
                  <a:srgbClr val="3366FF"/>
                </a:solidFill>
              </a:rPr>
              <a:t>Jn</a:t>
            </a:r>
            <a:r>
              <a:rPr lang="fr-FR" sz="2000" dirty="0">
                <a:solidFill>
                  <a:srgbClr val="3366FF"/>
                </a:solidFill>
              </a:rPr>
              <a:t> 10, 18)</a:t>
            </a:r>
            <a:endParaRPr lang="fr-FR" sz="2400" dirty="0">
              <a:solidFill>
                <a:srgbClr val="3366FF"/>
              </a:solidFill>
            </a:endParaRPr>
          </a:p>
        </p:txBody>
      </p:sp>
      <p:pic>
        <p:nvPicPr>
          <p:cNvPr id="3" name="Image 2" descr="PrPost0175p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440" y="252796"/>
            <a:ext cx="4141239" cy="5763829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51DA-C3E4-8B45-80F3-8FF1F46499C6}" type="slidenum">
              <a:rPr lang="fr-FR" smtClean="0"/>
              <a:t>16</a:t>
            </a:fld>
            <a:endParaRPr lang="fr-FR"/>
          </a:p>
        </p:txBody>
      </p:sp>
      <p:pic>
        <p:nvPicPr>
          <p:cNvPr id="6" name="Image 5" descr="logo_canevas_16x16sansbord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76" y="6362700"/>
            <a:ext cx="4302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5D560CE-2290-C042-8196-29B18E147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265" y="6540500"/>
            <a:ext cx="27943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www.moniqueberger.fr</a:t>
            </a:r>
            <a:r>
              <a:rPr lang="fr-FR" sz="1000" dirty="0"/>
              <a:t>  - Diaporama pour Pâques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35943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2533" y="31920"/>
            <a:ext cx="8652934" cy="1666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i="1" dirty="0">
                <a:solidFill>
                  <a:srgbClr val="FF6600"/>
                </a:solidFill>
              </a:rPr>
              <a:t>Ce passage de Jésus de la mort à la vie, c’est sa</a:t>
            </a:r>
          </a:p>
          <a:p>
            <a:pPr algn="ctr">
              <a:lnSpc>
                <a:spcPct val="130000"/>
              </a:lnSpc>
            </a:pPr>
            <a:r>
              <a:rPr lang="fr-FR" sz="3200" b="1" spc="200" dirty="0">
                <a:solidFill>
                  <a:srgbClr val="FF6600"/>
                </a:solidFill>
              </a:rPr>
              <a:t>RÉSURRECTION</a:t>
            </a:r>
            <a:r>
              <a:rPr lang="fr-FR" sz="2800" b="1" dirty="0">
                <a:solidFill>
                  <a:srgbClr val="FF6600"/>
                </a:solidFill>
              </a:rPr>
              <a:t> </a:t>
            </a:r>
            <a:endParaRPr lang="fr-FR" sz="2800" dirty="0">
              <a:solidFill>
                <a:srgbClr val="FF66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Il est ressuscité, comme Il l'avait dit ! </a:t>
            </a:r>
            <a:r>
              <a:rPr lang="fr-FR" sz="2800" dirty="0">
                <a:solidFill>
                  <a:srgbClr val="3366FF"/>
                </a:solidFill>
              </a:rPr>
              <a:t> </a:t>
            </a:r>
            <a:r>
              <a:rPr lang="fr-FR" sz="2000" dirty="0">
                <a:solidFill>
                  <a:srgbClr val="3366FF"/>
                </a:solidFill>
              </a:rPr>
              <a:t>(Mt 28, 6)</a:t>
            </a:r>
            <a:r>
              <a:rPr lang="fr-FR" sz="2800" b="1" dirty="0">
                <a:solidFill>
                  <a:schemeClr val="accent2"/>
                </a:solidFill>
              </a:rPr>
              <a:t> </a:t>
            </a:r>
            <a:endParaRPr lang="fr-FR" sz="2800" dirty="0">
              <a:solidFill>
                <a:schemeClr val="accent2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51DA-C3E4-8B45-80F3-8FF1F46499C6}" type="slidenum">
              <a:rPr lang="fr-FR" smtClean="0"/>
              <a:t>17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80987" y="5745052"/>
            <a:ext cx="85852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C'est pourquoi cette fête est </a:t>
            </a:r>
            <a:r>
              <a:rPr lang="fr-FR" sz="2600" b="1" dirty="0">
                <a:solidFill>
                  <a:srgbClr val="FF0000"/>
                </a:solidFill>
              </a:rPr>
              <a:t>le sommet</a:t>
            </a:r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 de l'année liturgique.</a:t>
            </a:r>
          </a:p>
        </p:txBody>
      </p:sp>
      <p:pic>
        <p:nvPicPr>
          <p:cNvPr id="6" name="Image 5" descr="274Sortietombea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36" y="1837064"/>
            <a:ext cx="5032253" cy="389110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18534" y="1873234"/>
            <a:ext cx="40948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C0504D"/>
                </a:solidFill>
              </a:rPr>
              <a:t>La fête de Pâques </a:t>
            </a:r>
          </a:p>
          <a:p>
            <a:pPr algn="ctr">
              <a:lnSpc>
                <a:spcPct val="200000"/>
              </a:lnSpc>
            </a:pPr>
            <a:r>
              <a:rPr lang="fr-FR" sz="2400" dirty="0">
                <a:solidFill>
                  <a:srgbClr val="C0504D"/>
                </a:solidFill>
              </a:rPr>
              <a:t>est le jour où nous célébrons </a:t>
            </a:r>
            <a:r>
              <a:rPr lang="fr-FR" sz="2000" dirty="0">
                <a:solidFill>
                  <a:srgbClr val="C0504D"/>
                </a:solidFill>
              </a:rPr>
              <a:t> </a:t>
            </a:r>
          </a:p>
          <a:p>
            <a:pPr algn="ctr">
              <a:lnSpc>
                <a:spcPct val="200000"/>
              </a:lnSpc>
            </a:pPr>
            <a:r>
              <a:rPr lang="fr-FR" sz="2800" b="1" dirty="0">
                <a:solidFill>
                  <a:srgbClr val="C0504D"/>
                </a:solidFill>
              </a:rPr>
              <a:t>la Résurrection de Jésus,</a:t>
            </a:r>
            <a:endParaRPr lang="fr-FR" sz="2800" dirty="0">
              <a:solidFill>
                <a:srgbClr val="C0504D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fr-FR" sz="2400" dirty="0">
                <a:solidFill>
                  <a:srgbClr val="C0504D"/>
                </a:solidFill>
              </a:rPr>
              <a:t>sa victoire sur la mort, </a:t>
            </a:r>
          </a:p>
          <a:p>
            <a:pPr algn="ctr">
              <a:lnSpc>
                <a:spcPct val="200000"/>
              </a:lnSpc>
            </a:pPr>
            <a:r>
              <a:rPr lang="fr-FR" sz="2400" dirty="0">
                <a:solidFill>
                  <a:srgbClr val="C0504D"/>
                </a:solidFill>
              </a:rPr>
              <a:t>une victoire totale et définitive.</a:t>
            </a:r>
            <a:endParaRPr lang="fr-FR" sz="2400" dirty="0"/>
          </a:p>
        </p:txBody>
      </p:sp>
      <p:pic>
        <p:nvPicPr>
          <p:cNvPr id="8" name="Image 7" descr="logo_canevas_16x16sansbord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76" y="6362700"/>
            <a:ext cx="4302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7320923-646A-B745-8480-84F2892B1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265" y="6540500"/>
            <a:ext cx="27943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www.moniqueberger.fr</a:t>
            </a:r>
            <a:r>
              <a:rPr lang="fr-FR" sz="1000" dirty="0"/>
              <a:t>  - Diaporama pour Pâques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90562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4219" y="939082"/>
            <a:ext cx="4443247" cy="517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tx2"/>
                </a:solidFill>
              </a:rPr>
              <a:t>Depuis la faute originelle, </a:t>
            </a:r>
          </a:p>
          <a:p>
            <a:pPr algn="ctr">
              <a:lnSpc>
                <a:spcPct val="12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la</a:t>
            </a:r>
            <a:r>
              <a:rPr lang="fr-FR" sz="2400" dirty="0">
                <a:solidFill>
                  <a:srgbClr val="3366FF"/>
                </a:solidFill>
              </a:rPr>
              <a:t> </a:t>
            </a:r>
            <a:r>
              <a:rPr lang="fr-FR" sz="2400" i="1" dirty="0">
                <a:solidFill>
                  <a:srgbClr val="3366FF"/>
                </a:solidFill>
              </a:rPr>
              <a:t>mort est le salaire du péché </a:t>
            </a:r>
          </a:p>
          <a:p>
            <a:pPr algn="ctr"/>
            <a:r>
              <a:rPr lang="fr-FR" sz="2400" i="1" spc="-20" dirty="0">
                <a:solidFill>
                  <a:srgbClr val="3366FF"/>
                </a:solidFill>
              </a:rPr>
              <a:t> </a:t>
            </a:r>
            <a:r>
              <a:rPr lang="fr-FR" sz="2000" dirty="0">
                <a:solidFill>
                  <a:srgbClr val="3366FF"/>
                </a:solidFill>
              </a:rPr>
              <a:t>(</a:t>
            </a:r>
            <a:r>
              <a:rPr lang="fr-FR" sz="2000" dirty="0" err="1">
                <a:solidFill>
                  <a:srgbClr val="3366FF"/>
                </a:solidFill>
              </a:rPr>
              <a:t>Rm</a:t>
            </a:r>
            <a:r>
              <a:rPr lang="fr-FR" sz="2000" dirty="0">
                <a:solidFill>
                  <a:srgbClr val="3366FF"/>
                </a:solidFill>
              </a:rPr>
              <a:t> 6, 23) </a:t>
            </a:r>
            <a:r>
              <a:rPr lang="fr-FR" sz="2400" dirty="0"/>
              <a:t> </a:t>
            </a:r>
          </a:p>
          <a:p>
            <a:pPr algn="ctr">
              <a:lnSpc>
                <a:spcPct val="120000"/>
              </a:lnSpc>
            </a:pPr>
            <a:endParaRPr lang="fr-FR" sz="1600" dirty="0"/>
          </a:p>
          <a:p>
            <a:pPr algn="ctr">
              <a:lnSpc>
                <a:spcPct val="120000"/>
              </a:lnSpc>
            </a:pPr>
            <a:r>
              <a:rPr lang="fr-FR" sz="2400" dirty="0">
                <a:solidFill>
                  <a:srgbClr val="1F497D"/>
                </a:solidFill>
              </a:rPr>
              <a:t>nous sommes tous </a:t>
            </a:r>
            <a:r>
              <a:rPr lang="fr-FR" sz="2400" b="1" dirty="0">
                <a:solidFill>
                  <a:srgbClr val="1F497D"/>
                </a:solidFill>
              </a:rPr>
              <a:t>prisonniers</a:t>
            </a:r>
            <a:r>
              <a:rPr lang="fr-FR" sz="2400" dirty="0">
                <a:solidFill>
                  <a:srgbClr val="1F497D"/>
                </a:solidFill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fr-FR" sz="2400" dirty="0">
                <a:solidFill>
                  <a:srgbClr val="1F497D"/>
                </a:solidFill>
              </a:rPr>
              <a:t>du péché et soumis  à la mort. </a:t>
            </a:r>
          </a:p>
          <a:p>
            <a:pPr algn="just">
              <a:lnSpc>
                <a:spcPct val="120000"/>
              </a:lnSpc>
            </a:pPr>
            <a:endParaRPr lang="fr-FR" sz="1400" dirty="0">
              <a:solidFill>
                <a:srgbClr val="1F497D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fr-FR" sz="2400" dirty="0">
                <a:solidFill>
                  <a:srgbClr val="1F497D"/>
                </a:solidFill>
              </a:rPr>
              <a:t>Pour nous sauver, Jésus a pris </a:t>
            </a:r>
          </a:p>
          <a:p>
            <a:pPr algn="ctr">
              <a:lnSpc>
                <a:spcPct val="120000"/>
              </a:lnSpc>
            </a:pPr>
            <a:r>
              <a:rPr lang="fr-FR" sz="2400" dirty="0">
                <a:solidFill>
                  <a:srgbClr val="1F497D"/>
                </a:solidFill>
              </a:rPr>
              <a:t>sur lui nos péchés </a:t>
            </a:r>
          </a:p>
          <a:p>
            <a:pPr algn="ctr">
              <a:lnSpc>
                <a:spcPct val="120000"/>
              </a:lnSpc>
            </a:pPr>
            <a:r>
              <a:rPr lang="fr-FR" sz="2400" dirty="0">
                <a:solidFill>
                  <a:srgbClr val="1F497D"/>
                </a:solidFill>
              </a:rPr>
              <a:t>et s’est soumis à la mort.  </a:t>
            </a:r>
          </a:p>
          <a:p>
            <a:pPr algn="just">
              <a:lnSpc>
                <a:spcPct val="120000"/>
              </a:lnSpc>
            </a:pPr>
            <a:endParaRPr lang="fr-FR" sz="1400" dirty="0">
              <a:solidFill>
                <a:srgbClr val="1F497D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fr-FR" sz="2400" spc="-10" dirty="0">
                <a:solidFill>
                  <a:srgbClr val="1F497D"/>
                </a:solidFill>
              </a:rPr>
              <a:t>Mais </a:t>
            </a:r>
            <a:r>
              <a:rPr lang="fr-FR" sz="2400" dirty="0">
                <a:solidFill>
                  <a:srgbClr val="1F497D"/>
                </a:solidFill>
              </a:rPr>
              <a:t>parce qu’Il était </a:t>
            </a:r>
            <a:r>
              <a:rPr lang="fr-FR" sz="2400" b="1" dirty="0">
                <a:solidFill>
                  <a:srgbClr val="1F497D"/>
                </a:solidFill>
              </a:rPr>
              <a:t>sans péché,</a:t>
            </a:r>
          </a:p>
          <a:p>
            <a:pPr algn="ctr">
              <a:lnSpc>
                <a:spcPct val="120000"/>
              </a:lnSpc>
            </a:pPr>
            <a:r>
              <a:rPr lang="fr-FR" sz="2400" b="1" spc="-10" dirty="0">
                <a:solidFill>
                  <a:srgbClr val="1F497D"/>
                </a:solidFill>
              </a:rPr>
              <a:t>la mort n’a pas pu le garder</a:t>
            </a:r>
            <a:r>
              <a:rPr lang="fr-FR" sz="2400" b="1" dirty="0"/>
              <a:t>. </a:t>
            </a:r>
          </a:p>
        </p:txBody>
      </p:sp>
      <p:pic>
        <p:nvPicPr>
          <p:cNvPr id="2" name="Image 1" descr="liberté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176" y="1013844"/>
            <a:ext cx="3829623" cy="283375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857177" y="4063425"/>
            <a:ext cx="3948156" cy="244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2400" dirty="0">
                <a:solidFill>
                  <a:srgbClr val="1F497D"/>
                </a:solidFill>
              </a:rPr>
              <a:t>Par sa résurrection, Jésus </a:t>
            </a:r>
          </a:p>
          <a:p>
            <a:pPr algn="ctr">
              <a:lnSpc>
                <a:spcPct val="120000"/>
              </a:lnSpc>
            </a:pPr>
            <a:r>
              <a:rPr lang="fr-FR" sz="2400" dirty="0">
                <a:solidFill>
                  <a:srgbClr val="1F497D"/>
                </a:solidFill>
              </a:rPr>
              <a:t>nous obtient de pouvoir nous </a:t>
            </a:r>
            <a:r>
              <a:rPr lang="fr-FR" sz="2400" b="1" dirty="0">
                <a:solidFill>
                  <a:srgbClr val="1F497D"/>
                </a:solidFill>
              </a:rPr>
              <a:t>libérer</a:t>
            </a:r>
            <a:r>
              <a:rPr lang="fr-FR" sz="2400" dirty="0">
                <a:solidFill>
                  <a:srgbClr val="1F497D"/>
                </a:solidFill>
              </a:rPr>
              <a:t> du péché </a:t>
            </a:r>
          </a:p>
          <a:p>
            <a:pPr algn="ctr">
              <a:lnSpc>
                <a:spcPct val="120000"/>
              </a:lnSpc>
            </a:pPr>
            <a:endParaRPr lang="fr-FR" sz="800" dirty="0">
              <a:solidFill>
                <a:srgbClr val="1F497D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fr-FR" sz="2400" dirty="0">
                <a:solidFill>
                  <a:srgbClr val="1F497D"/>
                </a:solidFill>
              </a:rPr>
              <a:t>et de retrouver une vie </a:t>
            </a:r>
          </a:p>
          <a:p>
            <a:pPr algn="ctr">
              <a:lnSpc>
                <a:spcPct val="120000"/>
              </a:lnSpc>
            </a:pPr>
            <a:r>
              <a:rPr lang="fr-FR" sz="2400" dirty="0">
                <a:solidFill>
                  <a:srgbClr val="1F497D"/>
                </a:solidFill>
              </a:rPr>
              <a:t>selon le plan de Dieu.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51DA-C3E4-8B45-80F3-8FF1F46499C6}" type="slidenum">
              <a:rPr lang="fr-FR" smtClean="0"/>
              <a:t>18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91067" y="118538"/>
            <a:ext cx="8195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spc="200" dirty="0">
                <a:solidFill>
                  <a:schemeClr val="accent2"/>
                </a:solidFill>
              </a:rPr>
              <a:t>Victoire  sur la mort et le péché</a:t>
            </a:r>
          </a:p>
        </p:txBody>
      </p:sp>
      <p:pic>
        <p:nvPicPr>
          <p:cNvPr id="8" name="Image 7" descr="logo_canevas_16x16sansbord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76" y="6362700"/>
            <a:ext cx="4302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4ABC8C3-276B-FB41-85A6-6CC5354F0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265" y="6540500"/>
            <a:ext cx="27943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www.moniqueberger.fr</a:t>
            </a:r>
            <a:r>
              <a:rPr lang="fr-FR" sz="1000" dirty="0"/>
              <a:t>  - Diaporama pour Pâques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63134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9333" y="903416"/>
            <a:ext cx="5740400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tx2"/>
                </a:solidFill>
              </a:rPr>
              <a:t>Jésus est revenu à la vie </a:t>
            </a:r>
            <a:r>
              <a:rPr lang="fr-FR" sz="2400" b="1" dirty="0">
                <a:solidFill>
                  <a:schemeClr val="tx2"/>
                </a:solidFill>
              </a:rPr>
              <a:t>par sa propre force</a:t>
            </a:r>
            <a:r>
              <a:rPr lang="fr-FR" sz="2400" dirty="0">
                <a:solidFill>
                  <a:schemeClr val="tx2"/>
                </a:solidFill>
              </a:rPr>
              <a:t>, ce qui n’est possible à aucun homme. </a:t>
            </a:r>
          </a:p>
          <a:p>
            <a:pPr algn="ctr"/>
            <a:endParaRPr lang="fr-FR" sz="1100" dirty="0">
              <a:solidFill>
                <a:schemeClr val="tx2"/>
              </a:solidFill>
            </a:endParaRPr>
          </a:p>
          <a:p>
            <a:pPr algn="ctr"/>
            <a:r>
              <a:rPr lang="fr-FR" sz="2400" dirty="0">
                <a:solidFill>
                  <a:schemeClr val="tx2"/>
                </a:solidFill>
              </a:rPr>
              <a:t>Etant </a:t>
            </a:r>
            <a:r>
              <a:rPr lang="fr-FR" sz="2400" b="1" dirty="0">
                <a:solidFill>
                  <a:schemeClr val="tx2"/>
                </a:solidFill>
              </a:rPr>
              <a:t>Dieu</a:t>
            </a:r>
            <a:r>
              <a:rPr lang="fr-FR" sz="2400" dirty="0">
                <a:solidFill>
                  <a:schemeClr val="tx2"/>
                </a:solidFill>
              </a:rPr>
              <a:t> et </a:t>
            </a:r>
            <a:r>
              <a:rPr lang="fr-FR" sz="2400" b="1" dirty="0">
                <a:solidFill>
                  <a:schemeClr val="tx2"/>
                </a:solidFill>
              </a:rPr>
              <a:t>homme</a:t>
            </a:r>
            <a:r>
              <a:rPr lang="fr-FR" sz="2400" dirty="0">
                <a:solidFill>
                  <a:schemeClr val="tx2"/>
                </a:solidFill>
              </a:rPr>
              <a:t>, </a:t>
            </a:r>
          </a:p>
          <a:p>
            <a:pPr algn="ctr"/>
            <a:r>
              <a:rPr lang="fr-FR" sz="2400" dirty="0">
                <a:solidFill>
                  <a:schemeClr val="tx2"/>
                </a:solidFill>
              </a:rPr>
              <a:t>il a pu mourir </a:t>
            </a:r>
            <a:r>
              <a:rPr lang="fr-FR" sz="2400" i="1" dirty="0">
                <a:solidFill>
                  <a:schemeClr val="tx2"/>
                </a:solidFill>
              </a:rPr>
              <a:t>comme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  <a:r>
              <a:rPr lang="fr-FR" sz="2400" i="1" dirty="0">
                <a:solidFill>
                  <a:schemeClr val="tx2"/>
                </a:solidFill>
              </a:rPr>
              <a:t>homme,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fr-FR" sz="2400" dirty="0">
                <a:solidFill>
                  <a:schemeClr val="tx2"/>
                </a:solidFill>
              </a:rPr>
              <a:t>et, </a:t>
            </a:r>
            <a:r>
              <a:rPr lang="fr-FR" sz="2400" i="1" dirty="0">
                <a:solidFill>
                  <a:schemeClr val="tx2"/>
                </a:solidFill>
              </a:rPr>
              <a:t>comme Dieu</a:t>
            </a:r>
            <a:r>
              <a:rPr lang="fr-FR" sz="2400" dirty="0">
                <a:solidFill>
                  <a:schemeClr val="tx2"/>
                </a:solidFill>
              </a:rPr>
              <a:t>, revenir à la vie.</a:t>
            </a:r>
          </a:p>
          <a:p>
            <a:pPr algn="just"/>
            <a:endParaRPr lang="fr-FR" sz="1400" i="1" dirty="0"/>
          </a:p>
          <a:p>
            <a:pPr algn="ctr"/>
            <a:r>
              <a:rPr lang="fr-FR" sz="2400" i="1" dirty="0">
                <a:solidFill>
                  <a:srgbClr val="3366FF"/>
                </a:solidFill>
              </a:rPr>
              <a:t>S'Il a été crucifié </a:t>
            </a:r>
          </a:p>
          <a:p>
            <a:pPr algn="ctr"/>
            <a:r>
              <a:rPr lang="fr-FR" sz="2400" i="1" dirty="0">
                <a:solidFill>
                  <a:srgbClr val="3366FF"/>
                </a:solidFill>
              </a:rPr>
              <a:t>dans son infirmité d'homme, </a:t>
            </a:r>
            <a:endParaRPr lang="fr-FR" sz="2400" dirty="0">
              <a:solidFill>
                <a:srgbClr val="3366FF"/>
              </a:solidFill>
            </a:endParaRPr>
          </a:p>
          <a:p>
            <a:pPr algn="ctr">
              <a:spcBef>
                <a:spcPts val="400"/>
              </a:spcBef>
            </a:pPr>
            <a:r>
              <a:rPr lang="fr-FR" sz="2400" b="1" i="1" dirty="0">
                <a:solidFill>
                  <a:srgbClr val="3366FF"/>
                </a:solidFill>
              </a:rPr>
              <a:t>c'est par sa Puissance de Dieu </a:t>
            </a:r>
          </a:p>
          <a:p>
            <a:pPr algn="ctr">
              <a:spcBef>
                <a:spcPts val="400"/>
              </a:spcBef>
            </a:pPr>
            <a:r>
              <a:rPr lang="fr-FR" sz="2400" b="1" i="1" dirty="0">
                <a:solidFill>
                  <a:srgbClr val="3366FF"/>
                </a:solidFill>
              </a:rPr>
              <a:t>qu'il est revenu à la vie".</a:t>
            </a:r>
            <a:r>
              <a:rPr lang="fr-FR" sz="2400" b="1" dirty="0">
                <a:solidFill>
                  <a:srgbClr val="3366FF"/>
                </a:solidFill>
              </a:rPr>
              <a:t> </a:t>
            </a:r>
          </a:p>
          <a:p>
            <a:pPr algn="ctr">
              <a:spcBef>
                <a:spcPts val="400"/>
              </a:spcBef>
            </a:pPr>
            <a:r>
              <a:rPr lang="fr-FR" sz="2000" dirty="0">
                <a:solidFill>
                  <a:srgbClr val="3366FF"/>
                </a:solidFill>
              </a:rPr>
              <a:t>(2 Co 13, 4).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84079" y="5189135"/>
            <a:ext cx="827045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>
                <a:solidFill>
                  <a:srgbClr val="C0504D"/>
                </a:solidFill>
              </a:rPr>
              <a:t>Sa Résurrection est la preuve la plus éclatante de sa divinité :</a:t>
            </a:r>
          </a:p>
          <a:p>
            <a:pPr algn="just"/>
            <a:endParaRPr lang="fr-FR" sz="1000" dirty="0"/>
          </a:p>
          <a:p>
            <a:pPr algn="ctr"/>
            <a:r>
              <a:rPr lang="fr-FR" sz="2400" b="1" dirty="0">
                <a:solidFill>
                  <a:schemeClr val="tx2"/>
                </a:solidFill>
              </a:rPr>
              <a:t>c’est pourquoi elle est le fondement de notre foi</a:t>
            </a:r>
            <a:r>
              <a:rPr lang="fr-FR" sz="2400" b="1" dirty="0"/>
              <a:t>.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51DA-C3E4-8B45-80F3-8FF1F46499C6}" type="slidenum">
              <a:rPr lang="fr-FR" smtClean="0"/>
              <a:t>19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16346" y="93990"/>
            <a:ext cx="7976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2"/>
                </a:solidFill>
              </a:rPr>
              <a:t>La Résurrection est le fondement de notre foi</a:t>
            </a:r>
            <a:endParaRPr lang="fr-FR" sz="2800" dirty="0">
              <a:solidFill>
                <a:schemeClr val="accent2"/>
              </a:solidFill>
            </a:endParaRPr>
          </a:p>
        </p:txBody>
      </p:sp>
      <p:pic>
        <p:nvPicPr>
          <p:cNvPr id="11" name="Image 10" descr="PrPost0175p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936" y="1058184"/>
            <a:ext cx="2722504" cy="3789215"/>
          </a:xfrm>
          <a:prstGeom prst="rect">
            <a:avLst/>
          </a:prstGeom>
        </p:spPr>
      </p:pic>
      <p:pic>
        <p:nvPicPr>
          <p:cNvPr id="8" name="Image 7" descr="logo_canevas_16x16sansbord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76" y="6362700"/>
            <a:ext cx="4302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56188C3-84C4-CB4E-B720-455C0C860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265" y="6540500"/>
            <a:ext cx="27943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www.moniqueberger.fr</a:t>
            </a:r>
            <a:r>
              <a:rPr lang="fr-FR" sz="1000" dirty="0"/>
              <a:t>  - Diaporama pour Pâques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4210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3200" y="6364817"/>
            <a:ext cx="2133600" cy="365125"/>
          </a:xfrm>
        </p:spPr>
        <p:txBody>
          <a:bodyPr/>
          <a:lstStyle/>
          <a:p>
            <a:fld id="{239751DA-C3E4-8B45-80F3-8FF1F46499C6}" type="slidenum">
              <a:rPr lang="fr-FR" smtClean="0"/>
              <a:t>2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060451" y="1359446"/>
            <a:ext cx="6976533" cy="4154984"/>
          </a:xfrm>
          <a:prstGeom prst="rect">
            <a:avLst/>
          </a:prstGeom>
          <a:solidFill>
            <a:srgbClr val="FCFF9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b="1" dirty="0">
                <a:solidFill>
                  <a:srgbClr val="FF0000"/>
                </a:solidFill>
              </a:rPr>
              <a:t>Pour qui </a:t>
            </a:r>
            <a:r>
              <a:rPr lang="fr-FR" sz="2400" dirty="0"/>
              <a:t>les canevas de « prier en famille » ?</a:t>
            </a:r>
          </a:p>
          <a:p>
            <a:pPr algn="ctr">
              <a:defRPr/>
            </a:pPr>
            <a:endParaRPr lang="fr-FR" sz="2400" dirty="0"/>
          </a:p>
          <a:p>
            <a:pPr marL="457200" indent="-457200" algn="ctr">
              <a:buFont typeface="Wingdings" charset="2"/>
              <a:buChar char="ü"/>
              <a:defRPr/>
            </a:pPr>
            <a:r>
              <a:rPr lang="fr-FR" sz="2400" dirty="0"/>
              <a:t>Parents :</a:t>
            </a:r>
          </a:p>
          <a:p>
            <a:pPr algn="ctr">
              <a:defRPr/>
            </a:pPr>
            <a:r>
              <a:rPr lang="fr-FR" sz="2400" dirty="0"/>
              <a:t>retrouver rapidement l’essentiel</a:t>
            </a:r>
          </a:p>
          <a:p>
            <a:pPr algn="ctr">
              <a:defRPr/>
            </a:pPr>
            <a:endParaRPr lang="fr-FR" sz="2400" dirty="0"/>
          </a:p>
          <a:p>
            <a:pPr marL="457200" indent="-457200" algn="ctr">
              <a:buFont typeface="Wingdings" charset="2"/>
              <a:buChar char="ü"/>
              <a:defRPr/>
            </a:pPr>
            <a:r>
              <a:rPr lang="fr-FR" sz="2400" dirty="0"/>
              <a:t>Parents </a:t>
            </a:r>
            <a:r>
              <a:rPr lang="fr-FR" sz="2400" b="1" dirty="0">
                <a:solidFill>
                  <a:srgbClr val="FF0000"/>
                </a:solidFill>
              </a:rPr>
              <a:t>avec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/>
              <a:t>les enfants :</a:t>
            </a:r>
          </a:p>
          <a:p>
            <a:pPr algn="ctr">
              <a:defRPr/>
            </a:pPr>
            <a:r>
              <a:rPr lang="fr-FR" sz="2400" dirty="0"/>
              <a:t>     expliquer, adapter, échanger, s’organiser…</a:t>
            </a:r>
          </a:p>
          <a:p>
            <a:pPr algn="ctr">
              <a:defRPr/>
            </a:pPr>
            <a:endParaRPr lang="fr-FR" sz="2400" dirty="0"/>
          </a:p>
          <a:p>
            <a:pPr marL="342900" indent="-342900" algn="ctr">
              <a:buFont typeface="Wingdings" charset="2"/>
              <a:buChar char="ü"/>
              <a:defRPr/>
            </a:pPr>
            <a:r>
              <a:rPr lang="fr-FR" sz="2400" dirty="0"/>
              <a:t>Et aussi, pour les plus grands, pour les éducateurs…</a:t>
            </a:r>
          </a:p>
          <a:p>
            <a:pPr algn="ctr">
              <a:defRPr/>
            </a:pPr>
            <a:endParaRPr lang="fr-FR" sz="2800" dirty="0"/>
          </a:p>
          <a:p>
            <a:pPr algn="ctr">
              <a:defRPr/>
            </a:pPr>
            <a:endParaRPr lang="fr-FR" sz="2000" dirty="0"/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3160265" y="6540500"/>
            <a:ext cx="27943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2"/>
              </a:rPr>
              <a:t>www.moniqueberger.fr</a:t>
            </a:r>
            <a:r>
              <a:rPr lang="fr-FR" sz="1000" dirty="0"/>
              <a:t>  - Diaporama pour Pâques</a:t>
            </a:r>
            <a:endParaRPr lang="fr-FR" sz="1100" dirty="0"/>
          </a:p>
        </p:txBody>
      </p:sp>
      <p:pic>
        <p:nvPicPr>
          <p:cNvPr id="6" name="Image 5" descr="logo_canevas_16x16sansbord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76" y="6362700"/>
            <a:ext cx="4302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10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71614" y="1796854"/>
            <a:ext cx="4601650" cy="4213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i="1" dirty="0">
                <a:solidFill>
                  <a:srgbClr val="1F497D"/>
                </a:solidFill>
              </a:rPr>
              <a:t>- </a:t>
            </a:r>
            <a:r>
              <a:rPr lang="fr-FR" sz="2400" i="1" spc="-70" dirty="0">
                <a:solidFill>
                  <a:srgbClr val="1F497D"/>
                </a:solidFill>
              </a:rPr>
              <a:t>par sa </a:t>
            </a:r>
            <a:r>
              <a:rPr lang="fr-FR" sz="2400" b="1" i="1" spc="-70" dirty="0">
                <a:solidFill>
                  <a:srgbClr val="1F497D"/>
                </a:solidFill>
              </a:rPr>
              <a:t>Mort</a:t>
            </a:r>
            <a:r>
              <a:rPr lang="fr-FR" sz="2400" spc="-70" dirty="0">
                <a:solidFill>
                  <a:srgbClr val="1F497D"/>
                </a:solidFill>
              </a:rPr>
              <a:t>, Il nous libère du péché, </a:t>
            </a:r>
          </a:p>
          <a:p>
            <a:pPr algn="just">
              <a:lnSpc>
                <a:spcPct val="130000"/>
              </a:lnSpc>
              <a:spcBef>
                <a:spcPts val="700"/>
              </a:spcBef>
            </a:pPr>
            <a:r>
              <a:rPr lang="fr-FR" sz="2400" dirty="0">
                <a:solidFill>
                  <a:srgbClr val="1F497D"/>
                </a:solidFill>
              </a:rPr>
              <a:t>- </a:t>
            </a:r>
            <a:r>
              <a:rPr lang="fr-FR" sz="2400" i="1" dirty="0">
                <a:solidFill>
                  <a:srgbClr val="1F497D"/>
                </a:solidFill>
              </a:rPr>
              <a:t>par sa </a:t>
            </a:r>
            <a:r>
              <a:rPr lang="fr-FR" sz="2400" b="1" i="1" dirty="0">
                <a:solidFill>
                  <a:srgbClr val="1F497D"/>
                </a:solidFill>
              </a:rPr>
              <a:t>Résurrection</a:t>
            </a:r>
            <a:r>
              <a:rPr lang="fr-FR" sz="2400" dirty="0">
                <a:solidFill>
                  <a:srgbClr val="1F497D"/>
                </a:solidFill>
              </a:rPr>
              <a:t>, Il nous ouvre la possibilité d’une vie nouvelle :</a:t>
            </a:r>
          </a:p>
          <a:p>
            <a:pPr algn="just"/>
            <a:endParaRPr lang="fr-FR" dirty="0">
              <a:solidFill>
                <a:srgbClr val="1F497D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fr-FR" sz="2400" dirty="0">
                <a:solidFill>
                  <a:srgbClr val="1F497D"/>
                </a:solidFill>
              </a:rPr>
              <a:t>cette vie nouvelle nous rétablit dans l’état de grâce, l’amitié de Dieu, </a:t>
            </a:r>
          </a:p>
          <a:p>
            <a:pPr algn="just">
              <a:lnSpc>
                <a:spcPct val="120000"/>
              </a:lnSpc>
            </a:pPr>
            <a:endParaRPr lang="fr-FR" sz="1200" dirty="0">
              <a:solidFill>
                <a:srgbClr val="1F497D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fr-FR" sz="2400" dirty="0">
                <a:solidFill>
                  <a:srgbClr val="1F497D"/>
                </a:solidFill>
              </a:rPr>
              <a:t>et fait de nous des frères du Christ, non par nature, mais par grâce.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64817"/>
            <a:ext cx="2133600" cy="365125"/>
          </a:xfrm>
        </p:spPr>
        <p:txBody>
          <a:bodyPr/>
          <a:lstStyle/>
          <a:p>
            <a:fld id="{239751DA-C3E4-8B45-80F3-8FF1F46499C6}" type="slidenum">
              <a:rPr lang="fr-FR" smtClean="0"/>
              <a:t>20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70037" y="118500"/>
            <a:ext cx="8007102" cy="1133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accent2"/>
                </a:solidFill>
              </a:rPr>
              <a:t>Mort</a:t>
            </a:r>
            <a:r>
              <a:rPr lang="fr-FR" sz="2800" b="1" dirty="0">
                <a:solidFill>
                  <a:schemeClr val="accent2"/>
                </a:solidFill>
              </a:rPr>
              <a:t> ET </a:t>
            </a:r>
            <a:r>
              <a:rPr lang="fr-FR" sz="2800" b="1" i="1" dirty="0">
                <a:solidFill>
                  <a:schemeClr val="accent2"/>
                </a:solidFill>
              </a:rPr>
              <a:t>Résurrection</a:t>
            </a:r>
          </a:p>
          <a:p>
            <a:pPr algn="ctr">
              <a:lnSpc>
                <a:spcPct val="150000"/>
              </a:lnSpc>
            </a:pPr>
            <a:r>
              <a:rPr lang="fr-FR" sz="2800" b="1" spc="-70" dirty="0">
                <a:solidFill>
                  <a:schemeClr val="accent2"/>
                </a:solidFill>
              </a:rPr>
              <a:t>le double aspect du mystère pascal</a:t>
            </a:r>
            <a:endParaRPr lang="fr-FR" sz="2800" dirty="0">
              <a:solidFill>
                <a:schemeClr val="accent2"/>
              </a:solidFill>
            </a:endParaRPr>
          </a:p>
        </p:txBody>
      </p:sp>
      <p:pic>
        <p:nvPicPr>
          <p:cNvPr id="7" name="Image 6" descr="logo_canevas_16x16sansbord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76" y="6362700"/>
            <a:ext cx="4302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 descr="Sans titre copi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405" y="1439979"/>
            <a:ext cx="3671996" cy="489152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9DE54DD-206C-7449-996D-79BD85F5C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265" y="6540500"/>
            <a:ext cx="27943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www.moniqueberger.fr</a:t>
            </a:r>
            <a:r>
              <a:rPr lang="fr-FR" sz="1000" dirty="0"/>
              <a:t>  - Diaporama pour Pâques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54733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51DA-C3E4-8B45-80F3-8FF1F46499C6}" type="slidenum">
              <a:rPr lang="fr-FR" smtClean="0"/>
              <a:t>21</a:t>
            </a:fld>
            <a:endParaRPr lang="fr-FR"/>
          </a:p>
        </p:txBody>
      </p:sp>
      <p:pic>
        <p:nvPicPr>
          <p:cNvPr id="4" name="Image 3" descr="sunrise-sunlight-sky-wallpapers-2560x144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04"/>
          <a:stretch/>
        </p:blipFill>
        <p:spPr>
          <a:xfrm>
            <a:off x="0" y="0"/>
            <a:ext cx="9180000" cy="708377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868587" y="707811"/>
            <a:ext cx="5558220" cy="405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rgbClr val="FFFFFF"/>
                </a:solidFill>
              </a:rPr>
              <a:t>La fête de Pâques</a:t>
            </a:r>
          </a:p>
          <a:p>
            <a:pPr algn="ctr"/>
            <a:endParaRPr lang="fr-FR" sz="3200" dirty="0">
              <a:solidFill>
                <a:srgbClr val="FFFFFF"/>
              </a:solidFill>
            </a:endParaRPr>
          </a:p>
          <a:p>
            <a:pPr algn="ctr"/>
            <a:r>
              <a:rPr lang="fr-FR" sz="4400" b="1" dirty="0">
                <a:solidFill>
                  <a:srgbClr val="FFFFFF"/>
                </a:solidFill>
              </a:rPr>
              <a:t>Comment la vivre ?</a:t>
            </a:r>
          </a:p>
          <a:p>
            <a:pPr algn="ctr"/>
            <a:endParaRPr lang="fr-FR" sz="3200" dirty="0">
              <a:solidFill>
                <a:srgbClr val="FFFFFF"/>
              </a:solidFill>
            </a:endParaRPr>
          </a:p>
          <a:p>
            <a:pPr algn="ctr"/>
            <a:r>
              <a:rPr lang="fr-FR" sz="3200" b="1" i="1" dirty="0">
                <a:solidFill>
                  <a:srgbClr val="FFFFFF"/>
                </a:solidFill>
              </a:rPr>
              <a:t>Comment vivre </a:t>
            </a:r>
          </a:p>
          <a:p>
            <a:pPr algn="ctr">
              <a:lnSpc>
                <a:spcPct val="130000"/>
              </a:lnSpc>
            </a:pPr>
            <a:r>
              <a:rPr lang="fr-FR" sz="3200" b="1" i="1" dirty="0">
                <a:solidFill>
                  <a:srgbClr val="FFFFFF"/>
                </a:solidFill>
              </a:rPr>
              <a:t>notre propre « </a:t>
            </a:r>
            <a:r>
              <a:rPr lang="fr-FR" sz="3200" b="1" dirty="0">
                <a:solidFill>
                  <a:srgbClr val="FFFFFF"/>
                </a:solidFill>
              </a:rPr>
              <a:t>passage</a:t>
            </a:r>
            <a:r>
              <a:rPr lang="fr-FR" sz="3200" b="1" i="1" dirty="0">
                <a:solidFill>
                  <a:srgbClr val="FFFFFF"/>
                </a:solidFill>
              </a:rPr>
              <a:t> »</a:t>
            </a:r>
          </a:p>
          <a:p>
            <a:pPr algn="ctr"/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43680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5677" y="1764707"/>
            <a:ext cx="4925256" cy="425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chemeClr val="tx2"/>
                </a:solidFill>
              </a:rPr>
              <a:t>Jésus Lui-même se fait </a:t>
            </a:r>
          </a:p>
          <a:p>
            <a:pPr algn="ctr">
              <a:lnSpc>
                <a:spcPct val="120000"/>
              </a:lnSpc>
            </a:pPr>
            <a:r>
              <a:rPr lang="fr-FR" sz="2400" dirty="0">
                <a:solidFill>
                  <a:schemeClr val="tx2"/>
                </a:solidFill>
              </a:rPr>
              <a:t>la Vie de notre âme : </a:t>
            </a:r>
          </a:p>
          <a:p>
            <a:pPr algn="just"/>
            <a:endParaRPr lang="fr-FR" sz="1600" dirty="0"/>
          </a:p>
          <a:p>
            <a:pPr algn="ctr"/>
            <a:r>
              <a:rPr lang="fr-FR" sz="2400" b="1" i="1" dirty="0">
                <a:solidFill>
                  <a:srgbClr val="3366FF"/>
                </a:solidFill>
              </a:rPr>
              <a:t>Je suis la Résurrection et la Vie</a:t>
            </a:r>
            <a:r>
              <a:rPr lang="fr-FR" sz="2400" i="1" dirty="0">
                <a:solidFill>
                  <a:srgbClr val="3366FF"/>
                </a:solidFill>
              </a:rPr>
              <a:t> ; </a:t>
            </a:r>
          </a:p>
          <a:p>
            <a:pPr algn="ctr"/>
            <a:r>
              <a:rPr lang="fr-FR" sz="2400" i="1" dirty="0">
                <a:solidFill>
                  <a:srgbClr val="3366FF"/>
                </a:solidFill>
              </a:rPr>
              <a:t>celui qui croit en Moi, </a:t>
            </a:r>
          </a:p>
          <a:p>
            <a:pPr algn="ctr"/>
            <a:r>
              <a:rPr lang="fr-FR" sz="2400" i="1" dirty="0">
                <a:solidFill>
                  <a:srgbClr val="3366FF"/>
                </a:solidFill>
              </a:rPr>
              <a:t>fût-il mort, vivra. </a:t>
            </a:r>
          </a:p>
          <a:p>
            <a:pPr algn="ctr"/>
            <a:r>
              <a:rPr lang="fr-FR" sz="2000" dirty="0">
                <a:solidFill>
                  <a:srgbClr val="3366FF"/>
                </a:solidFill>
              </a:rPr>
              <a:t>(</a:t>
            </a:r>
            <a:r>
              <a:rPr lang="fr-FR" sz="2000" dirty="0" err="1">
                <a:solidFill>
                  <a:srgbClr val="3366FF"/>
                </a:solidFill>
              </a:rPr>
              <a:t>Jn</a:t>
            </a:r>
            <a:r>
              <a:rPr lang="fr-FR" sz="2000" dirty="0">
                <a:solidFill>
                  <a:srgbClr val="3366FF"/>
                </a:solidFill>
              </a:rPr>
              <a:t> 11, 25</a:t>
            </a:r>
            <a:r>
              <a:rPr lang="fr-FR" sz="2000" i="1" dirty="0">
                <a:solidFill>
                  <a:srgbClr val="3366FF"/>
                </a:solidFill>
              </a:rPr>
              <a:t>)</a:t>
            </a:r>
            <a:endParaRPr lang="fr-FR" sz="2000" dirty="0">
              <a:solidFill>
                <a:srgbClr val="3366FF"/>
              </a:solidFill>
            </a:endParaRPr>
          </a:p>
          <a:p>
            <a:pPr algn="just"/>
            <a:endParaRPr lang="fr-FR" sz="2400" dirty="0"/>
          </a:p>
          <a:p>
            <a:pPr algn="ctr">
              <a:lnSpc>
                <a:spcPct val="120000"/>
              </a:lnSpc>
            </a:pPr>
            <a:r>
              <a:rPr lang="fr-FR" sz="2400" dirty="0">
                <a:solidFill>
                  <a:srgbClr val="1F497D"/>
                </a:solidFill>
              </a:rPr>
              <a:t>Cette vie nouvelle </a:t>
            </a:r>
          </a:p>
          <a:p>
            <a:pPr algn="ctr">
              <a:lnSpc>
                <a:spcPct val="120000"/>
              </a:lnSpc>
            </a:pPr>
            <a:r>
              <a:rPr lang="fr-FR" sz="2400" dirty="0">
                <a:solidFill>
                  <a:srgbClr val="1F497D"/>
                </a:solidFill>
              </a:rPr>
              <a:t>s'appuie nécessairement </a:t>
            </a:r>
          </a:p>
          <a:p>
            <a:pPr algn="ctr">
              <a:lnSpc>
                <a:spcPct val="120000"/>
              </a:lnSpc>
            </a:pPr>
            <a:r>
              <a:rPr lang="fr-FR" sz="2400" dirty="0">
                <a:solidFill>
                  <a:srgbClr val="1F497D"/>
                </a:solidFill>
              </a:rPr>
              <a:t>sur </a:t>
            </a:r>
            <a:r>
              <a:rPr lang="fr-FR" sz="2400" b="1" dirty="0">
                <a:solidFill>
                  <a:srgbClr val="1F497D"/>
                </a:solidFill>
              </a:rPr>
              <a:t>la foi en Jésus-Christ</a:t>
            </a:r>
            <a:r>
              <a:rPr lang="fr-FR" sz="2400" dirty="0"/>
              <a:t>.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55604" y="331168"/>
            <a:ext cx="5515618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2"/>
                </a:solidFill>
              </a:rPr>
              <a:t>La foi en Jésus ressuscité </a:t>
            </a:r>
          </a:p>
          <a:p>
            <a:pPr algn="ctr">
              <a:lnSpc>
                <a:spcPct val="120000"/>
              </a:lnSpc>
            </a:pPr>
            <a:r>
              <a:rPr lang="fr-FR" sz="2800" b="1" dirty="0">
                <a:solidFill>
                  <a:schemeClr val="accent2"/>
                </a:solidFill>
              </a:rPr>
              <a:t>est le principe d'une vie nouvelle</a:t>
            </a:r>
          </a:p>
        </p:txBody>
      </p:sp>
      <p:pic>
        <p:nvPicPr>
          <p:cNvPr id="6" name="Image 5" descr="cierge_pasc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24" y="578199"/>
            <a:ext cx="2776167" cy="5653707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51DA-C3E4-8B45-80F3-8FF1F46499C6}" type="slidenum">
              <a:rPr lang="fr-FR" smtClean="0"/>
              <a:t>22</a:t>
            </a:fld>
            <a:endParaRPr lang="fr-FR"/>
          </a:p>
        </p:txBody>
      </p:sp>
      <p:pic>
        <p:nvPicPr>
          <p:cNvPr id="8" name="Image 7" descr="logo_canevas_16x16sansbord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76" y="6362700"/>
            <a:ext cx="4302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82994C7-0C06-7D41-BBD3-328CC5819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265" y="6540500"/>
            <a:ext cx="27943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www.moniqueberger.fr</a:t>
            </a:r>
            <a:r>
              <a:rPr lang="fr-FR" sz="1000" dirty="0"/>
              <a:t>  - Diaporama pour Pâques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2379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3893" y="1021524"/>
            <a:ext cx="5589707" cy="399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solidFill>
                  <a:schemeClr val="tx2"/>
                </a:solidFill>
              </a:rPr>
              <a:t>Toute la spiritualité pascale consiste </a:t>
            </a:r>
          </a:p>
          <a:p>
            <a:pPr algn="just">
              <a:lnSpc>
                <a:spcPct val="120000"/>
              </a:lnSpc>
            </a:pPr>
            <a:r>
              <a:rPr lang="fr-FR" sz="2400" dirty="0">
                <a:solidFill>
                  <a:schemeClr val="tx2"/>
                </a:solidFill>
              </a:rPr>
              <a:t>à "</a:t>
            </a:r>
            <a:r>
              <a:rPr lang="fr-FR" sz="2400" b="1" i="1" dirty="0">
                <a:solidFill>
                  <a:schemeClr val="tx2"/>
                </a:solidFill>
              </a:rPr>
              <a:t>mourir au péché</a:t>
            </a:r>
            <a:r>
              <a:rPr lang="fr-FR" sz="2400" dirty="0">
                <a:solidFill>
                  <a:schemeClr val="tx2"/>
                </a:solidFill>
              </a:rPr>
              <a:t>" et </a:t>
            </a:r>
            <a:r>
              <a:rPr lang="fr-FR" sz="2400" b="1" i="1" dirty="0">
                <a:solidFill>
                  <a:schemeClr val="tx2"/>
                </a:solidFill>
              </a:rPr>
              <a:t>"vivre pour Dieu".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fr-FR" sz="2000" dirty="0">
                <a:solidFill>
                  <a:schemeClr val="tx2"/>
                </a:solidFill>
              </a:rPr>
              <a:t>(</a:t>
            </a:r>
            <a:r>
              <a:rPr lang="fr-FR" sz="2000" dirty="0" err="1">
                <a:solidFill>
                  <a:schemeClr val="tx2"/>
                </a:solidFill>
              </a:rPr>
              <a:t>Rm</a:t>
            </a:r>
            <a:r>
              <a:rPr lang="fr-FR" sz="2000" dirty="0">
                <a:solidFill>
                  <a:schemeClr val="tx2"/>
                </a:solidFill>
              </a:rPr>
              <a:t> 6, 11)</a:t>
            </a:r>
          </a:p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2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fr-FR" sz="2400" dirty="0">
                <a:solidFill>
                  <a:schemeClr val="tx2"/>
                </a:solidFill>
              </a:rPr>
              <a:t>En prenant Jésus pour  modèle, il nous est possible de </a:t>
            </a:r>
            <a:r>
              <a:rPr lang="fr-FR" sz="2400" b="1" dirty="0">
                <a:solidFill>
                  <a:schemeClr val="tx2"/>
                </a:solidFill>
              </a:rPr>
              <a:t>passer d'une vie tiède</a:t>
            </a:r>
          </a:p>
          <a:p>
            <a:pPr algn="just">
              <a:lnSpc>
                <a:spcPct val="120000"/>
              </a:lnSpc>
            </a:pPr>
            <a:r>
              <a:rPr lang="fr-FR" sz="2400" b="1" dirty="0">
                <a:solidFill>
                  <a:schemeClr val="tx2"/>
                </a:solidFill>
              </a:rPr>
              <a:t> à une vie plus fervente et plus sainte</a:t>
            </a:r>
            <a:r>
              <a:rPr lang="fr-FR" sz="2400" b="1" cap="small" dirty="0">
                <a:solidFill>
                  <a:schemeClr val="tx2"/>
                </a:solidFill>
              </a:rPr>
              <a:t>.</a:t>
            </a:r>
            <a:r>
              <a:rPr lang="fr-FR" sz="2400" b="1" dirty="0">
                <a:solidFill>
                  <a:schemeClr val="tx2"/>
                </a:solidFill>
              </a:rPr>
              <a:t> </a:t>
            </a:r>
          </a:p>
          <a:p>
            <a:pPr algn="just">
              <a:lnSpc>
                <a:spcPct val="120000"/>
              </a:lnSpc>
            </a:pPr>
            <a:endParaRPr lang="fr-FR" sz="1400" dirty="0">
              <a:solidFill>
                <a:schemeClr val="tx2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fr-FR" sz="2400" dirty="0">
                <a:solidFill>
                  <a:schemeClr val="tx2"/>
                </a:solidFill>
              </a:rPr>
              <a:t>Ne croyons pas pouvoir y arriver seuls, mais seulement </a:t>
            </a:r>
            <a:r>
              <a:rPr lang="fr-FR" sz="2400" b="1" dirty="0">
                <a:solidFill>
                  <a:schemeClr val="tx2"/>
                </a:solidFill>
              </a:rPr>
              <a:t>avec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  <a:r>
              <a:rPr lang="fr-FR" sz="2400" b="1" dirty="0">
                <a:solidFill>
                  <a:schemeClr val="tx2"/>
                </a:solidFill>
              </a:rPr>
              <a:t>Jésus</a:t>
            </a:r>
            <a:r>
              <a:rPr lang="fr-FR" sz="2400" dirty="0">
                <a:solidFill>
                  <a:schemeClr val="tx2"/>
                </a:solidFill>
              </a:rPr>
              <a:t> : </a:t>
            </a:r>
          </a:p>
        </p:txBody>
      </p:sp>
      <p:pic>
        <p:nvPicPr>
          <p:cNvPr id="3" name="Image 2" descr="a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771" y="1106189"/>
            <a:ext cx="2443602" cy="366907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20134" y="202817"/>
            <a:ext cx="8669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2"/>
                </a:solidFill>
              </a:rPr>
              <a:t>La Résurrection de Jésus, modèle et force pour notre vie.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51DA-C3E4-8B45-80F3-8FF1F46499C6}" type="slidenum">
              <a:rPr lang="fr-FR" smtClean="0"/>
              <a:t>23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023303" y="5016464"/>
            <a:ext cx="7236883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sz="2400" dirty="0">
                <a:solidFill>
                  <a:schemeClr val="tx2"/>
                </a:solidFill>
              </a:rPr>
              <a:t>laissons-Le </a:t>
            </a:r>
            <a:r>
              <a:rPr lang="fr-FR" sz="2400" b="1" dirty="0">
                <a:solidFill>
                  <a:schemeClr val="tx2"/>
                </a:solidFill>
              </a:rPr>
              <a:t>vivre et agir</a:t>
            </a:r>
            <a:r>
              <a:rPr lang="fr-FR" sz="2400" dirty="0">
                <a:solidFill>
                  <a:schemeClr val="tx2"/>
                </a:solidFill>
              </a:rPr>
              <a:t> en nous comme Il le veut. </a:t>
            </a:r>
          </a:p>
          <a:p>
            <a:pPr algn="ctr">
              <a:lnSpc>
                <a:spcPct val="110000"/>
              </a:lnSpc>
            </a:pPr>
            <a:endParaRPr lang="fr-FR" sz="1050" i="1" dirty="0">
              <a:solidFill>
                <a:srgbClr val="3366FF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Je suis la Résurrection et la Vie</a:t>
            </a:r>
            <a:r>
              <a:rPr lang="fr-FR" sz="2400" dirty="0">
                <a:solidFill>
                  <a:srgbClr val="3366FF"/>
                </a:solidFill>
              </a:rPr>
              <a:t>… </a:t>
            </a:r>
          </a:p>
          <a:p>
            <a:pPr algn="ctr">
              <a:lnSpc>
                <a:spcPct val="110000"/>
              </a:lnSpc>
            </a:pPr>
            <a:r>
              <a:rPr lang="fr-FR" sz="2000" dirty="0">
                <a:solidFill>
                  <a:srgbClr val="3366FF"/>
                </a:solidFill>
              </a:rPr>
              <a:t>(</a:t>
            </a:r>
            <a:r>
              <a:rPr lang="fr-FR" sz="2000" dirty="0" err="1">
                <a:solidFill>
                  <a:srgbClr val="3366FF"/>
                </a:solidFill>
              </a:rPr>
              <a:t>Jn</a:t>
            </a:r>
            <a:r>
              <a:rPr lang="fr-FR" sz="2000" dirty="0">
                <a:solidFill>
                  <a:srgbClr val="3366FF"/>
                </a:solidFill>
              </a:rPr>
              <a:t> 11, 25)</a:t>
            </a:r>
          </a:p>
        </p:txBody>
      </p:sp>
      <p:pic>
        <p:nvPicPr>
          <p:cNvPr id="9" name="Image 8" descr="logo_canevas_16x16sansbord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76" y="6362700"/>
            <a:ext cx="4302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FA590C6-7349-E34C-85A2-2F97237AB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265" y="6540500"/>
            <a:ext cx="27943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www.moniqueberger.fr</a:t>
            </a:r>
            <a:r>
              <a:rPr lang="fr-FR" sz="1000" dirty="0"/>
              <a:t>  - Diaporama pour Pâques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59698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80998" y="206975"/>
            <a:ext cx="4834469" cy="5484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rgbClr val="660066"/>
                </a:solidFill>
              </a:rPr>
              <a:t>‘’Mourir au péché…’’</a:t>
            </a:r>
            <a:endParaRPr lang="fr-FR" sz="2800" dirty="0">
              <a:solidFill>
                <a:srgbClr val="660066"/>
              </a:solidFill>
            </a:endParaRPr>
          </a:p>
          <a:p>
            <a:pPr algn="just"/>
            <a:endParaRPr lang="fr-FR" sz="2800" dirty="0"/>
          </a:p>
          <a:p>
            <a:pPr algn="just">
              <a:lnSpc>
                <a:spcPct val="120000"/>
              </a:lnSpc>
            </a:pPr>
            <a:r>
              <a:rPr lang="fr-FR" sz="2400" dirty="0">
                <a:solidFill>
                  <a:srgbClr val="660066"/>
                </a:solidFill>
              </a:rPr>
              <a:t>Par sa mort, Jésus nous obtient </a:t>
            </a:r>
          </a:p>
          <a:p>
            <a:pPr algn="just">
              <a:lnSpc>
                <a:spcPct val="120000"/>
              </a:lnSpc>
            </a:pPr>
            <a:r>
              <a:rPr lang="fr-FR" sz="2400" dirty="0">
                <a:solidFill>
                  <a:srgbClr val="660066"/>
                </a:solidFill>
              </a:rPr>
              <a:t>la </a:t>
            </a:r>
            <a:r>
              <a:rPr lang="fr-FR" sz="2400" b="1" i="1" dirty="0">
                <a:solidFill>
                  <a:srgbClr val="660066"/>
                </a:solidFill>
              </a:rPr>
              <a:t>force</a:t>
            </a:r>
            <a:r>
              <a:rPr lang="fr-FR" sz="2400" dirty="0">
                <a:solidFill>
                  <a:srgbClr val="660066"/>
                </a:solidFill>
              </a:rPr>
              <a:t> de </a:t>
            </a:r>
            <a:r>
              <a:rPr lang="fr-FR" sz="2400" b="1" dirty="0">
                <a:solidFill>
                  <a:srgbClr val="660066"/>
                </a:solidFill>
              </a:rPr>
              <a:t>résister au mal </a:t>
            </a:r>
            <a:r>
              <a:rPr lang="fr-FR" sz="2400" dirty="0">
                <a:solidFill>
                  <a:srgbClr val="660066"/>
                </a:solidFill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fr-FR" sz="2400" dirty="0">
                <a:solidFill>
                  <a:srgbClr val="660066"/>
                </a:solidFill>
              </a:rPr>
              <a:t> être </a:t>
            </a:r>
            <a:r>
              <a:rPr lang="fr-FR" sz="2400" i="1" dirty="0">
                <a:solidFill>
                  <a:srgbClr val="660066"/>
                </a:solidFill>
              </a:rPr>
              <a:t>"morts au péché". </a:t>
            </a:r>
            <a:endParaRPr lang="fr-FR" sz="1000" dirty="0">
              <a:solidFill>
                <a:srgbClr val="660066"/>
              </a:solidFill>
            </a:endParaRPr>
          </a:p>
          <a:p>
            <a:pPr algn="just">
              <a:lnSpc>
                <a:spcPct val="120000"/>
              </a:lnSpc>
            </a:pPr>
            <a:endParaRPr lang="fr-FR" dirty="0">
              <a:solidFill>
                <a:srgbClr val="660066"/>
              </a:solidFill>
            </a:endParaRPr>
          </a:p>
          <a:p>
            <a:pPr>
              <a:lnSpc>
                <a:spcPct val="120000"/>
              </a:lnSpc>
            </a:pPr>
            <a:r>
              <a:rPr lang="fr-FR" sz="2400" spc="-40" dirty="0">
                <a:solidFill>
                  <a:srgbClr val="660066"/>
                </a:solidFill>
              </a:rPr>
              <a:t>La mort du Sauveur </a:t>
            </a:r>
            <a:r>
              <a:rPr lang="fr-FR" sz="2400" b="1" spc="-40" dirty="0">
                <a:solidFill>
                  <a:srgbClr val="660066"/>
                </a:solidFill>
              </a:rPr>
              <a:t>agit</a:t>
            </a:r>
            <a:r>
              <a:rPr lang="fr-FR" sz="2400" spc="-40" dirty="0">
                <a:solidFill>
                  <a:srgbClr val="660066"/>
                </a:solidFill>
              </a:rPr>
              <a:t> efficacement </a:t>
            </a:r>
          </a:p>
          <a:p>
            <a:pPr>
              <a:lnSpc>
                <a:spcPct val="130000"/>
              </a:lnSpc>
            </a:pPr>
            <a:r>
              <a:rPr lang="fr-FR" sz="2400" dirty="0">
                <a:solidFill>
                  <a:srgbClr val="660066"/>
                </a:solidFill>
              </a:rPr>
              <a:t>en nous, en </a:t>
            </a:r>
            <a:r>
              <a:rPr lang="fr-FR" sz="2400" b="1" dirty="0">
                <a:solidFill>
                  <a:srgbClr val="660066"/>
                </a:solidFill>
              </a:rPr>
              <a:t>nous donnant la force </a:t>
            </a:r>
          </a:p>
          <a:p>
            <a:pPr>
              <a:lnSpc>
                <a:spcPct val="130000"/>
              </a:lnSpc>
            </a:pPr>
            <a:r>
              <a:rPr lang="fr-FR" sz="2400" dirty="0">
                <a:solidFill>
                  <a:srgbClr val="660066"/>
                </a:solidFill>
              </a:rPr>
              <a:t>de réaliser dans notre vie tous les </a:t>
            </a:r>
            <a:r>
              <a:rPr lang="fr-FR" sz="2400" b="1" dirty="0">
                <a:solidFill>
                  <a:srgbClr val="660066"/>
                </a:solidFill>
              </a:rPr>
              <a:t>renoncements </a:t>
            </a:r>
            <a:r>
              <a:rPr lang="fr-FR" sz="2400" dirty="0">
                <a:solidFill>
                  <a:srgbClr val="660066"/>
                </a:solidFill>
              </a:rPr>
              <a:t>nécessaires</a:t>
            </a:r>
            <a:r>
              <a:rPr lang="fr-FR" sz="2400" b="1" dirty="0">
                <a:solidFill>
                  <a:srgbClr val="660066"/>
                </a:solidFill>
              </a:rPr>
              <a:t> </a:t>
            </a:r>
            <a:r>
              <a:rPr lang="fr-FR" sz="2400" dirty="0">
                <a:solidFill>
                  <a:srgbClr val="660066"/>
                </a:solidFill>
              </a:rPr>
              <a:t>pour</a:t>
            </a:r>
          </a:p>
          <a:p>
            <a:pPr algn="ctr">
              <a:lnSpc>
                <a:spcPct val="150000"/>
              </a:lnSpc>
            </a:pPr>
            <a:r>
              <a:rPr lang="fr-FR" sz="2400" b="1" i="1" dirty="0">
                <a:solidFill>
                  <a:srgbClr val="C0504D"/>
                </a:solidFill>
              </a:rPr>
              <a:t>se décentrer de soi </a:t>
            </a:r>
          </a:p>
          <a:p>
            <a:pPr algn="ctr">
              <a:lnSpc>
                <a:spcPct val="120000"/>
              </a:lnSpc>
            </a:pPr>
            <a:r>
              <a:rPr lang="fr-FR" sz="2400" b="1" i="1" dirty="0">
                <a:solidFill>
                  <a:schemeClr val="accent2"/>
                </a:solidFill>
              </a:rPr>
              <a:t>se recentrer sur Dieu</a:t>
            </a:r>
            <a:endParaRPr lang="fr-FR" sz="2400" b="1" i="1" dirty="0">
              <a:solidFill>
                <a:srgbClr val="C0504D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51DA-C3E4-8B45-80F3-8FF1F46499C6}" type="slidenum">
              <a:rPr lang="fr-FR" smtClean="0"/>
              <a:t>24</a:t>
            </a:fld>
            <a:endParaRPr lang="fr-FR"/>
          </a:p>
        </p:txBody>
      </p:sp>
      <p:pic>
        <p:nvPicPr>
          <p:cNvPr id="7" name="Image 6" descr="moiplusg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98" y="384596"/>
            <a:ext cx="2544235" cy="2443274"/>
          </a:xfrm>
          <a:prstGeom prst="rect">
            <a:avLst/>
          </a:prstGeom>
        </p:spPr>
      </p:pic>
      <p:pic>
        <p:nvPicPr>
          <p:cNvPr id="8" name="Image 7" descr="Jésusplusgra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633" y="3537353"/>
            <a:ext cx="2442634" cy="248403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180668" y="2810938"/>
            <a:ext cx="1100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F6600"/>
                </a:solidFill>
              </a:rPr>
              <a:t>ou</a:t>
            </a:r>
          </a:p>
        </p:txBody>
      </p:sp>
      <p:pic>
        <p:nvPicPr>
          <p:cNvPr id="10" name="Image 9" descr="logo_canevas_16x16sansbordu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76" y="6362700"/>
            <a:ext cx="4302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77FE469-4301-D348-9B7C-94AA0D72C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265" y="6540500"/>
            <a:ext cx="27943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5"/>
              </a:rPr>
              <a:t>www.moniqueberger.fr</a:t>
            </a:r>
            <a:r>
              <a:rPr lang="fr-FR" sz="1000" dirty="0"/>
              <a:t>  - Diaporama pour Pâques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10494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51DA-C3E4-8B45-80F3-8FF1F46499C6}" type="slidenum">
              <a:rPr lang="fr-FR" smtClean="0"/>
              <a:t>25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947333" y="338667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rgbClr val="660066"/>
                </a:solidFill>
              </a:rPr>
              <a:t>‘’Mourir au péché…’’</a:t>
            </a:r>
            <a:endParaRPr lang="fr-FR" sz="2800" dirty="0">
              <a:solidFill>
                <a:srgbClr val="660066"/>
              </a:solidFill>
            </a:endParaRPr>
          </a:p>
        </p:txBody>
      </p:sp>
      <p:pic>
        <p:nvPicPr>
          <p:cNvPr id="4" name="Image 3" descr="bagar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267" y="3406840"/>
            <a:ext cx="3420532" cy="2755428"/>
          </a:xfrm>
          <a:prstGeom prst="rect">
            <a:avLst/>
          </a:prstGeom>
        </p:spPr>
      </p:pic>
      <p:pic>
        <p:nvPicPr>
          <p:cNvPr id="6" name="Image 5" descr="stop assez de mensong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9" r="9441"/>
          <a:stretch/>
        </p:blipFill>
        <p:spPr>
          <a:xfrm>
            <a:off x="5429989" y="1187212"/>
            <a:ext cx="2748811" cy="171774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72530" y="1127006"/>
            <a:ext cx="4421188" cy="5207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i="1" dirty="0">
                <a:solidFill>
                  <a:srgbClr val="3366FF"/>
                </a:solidFill>
              </a:rPr>
              <a:t>Dépouillez-vous </a:t>
            </a:r>
            <a:r>
              <a:rPr lang="fr-FR" sz="2400" i="1" dirty="0">
                <a:solidFill>
                  <a:srgbClr val="3366FF"/>
                </a:solidFill>
              </a:rPr>
              <a:t>de toute sorte </a:t>
            </a:r>
          </a:p>
          <a:p>
            <a:pPr algn="just"/>
            <a:r>
              <a:rPr lang="fr-FR" sz="2400" b="1" i="1" dirty="0">
                <a:solidFill>
                  <a:srgbClr val="3366FF"/>
                </a:solidFill>
              </a:rPr>
              <a:t>de malice</a:t>
            </a:r>
            <a:r>
              <a:rPr lang="fr-FR" sz="2400" i="1" dirty="0">
                <a:solidFill>
                  <a:srgbClr val="3366FF"/>
                </a:solidFill>
              </a:rPr>
              <a:t>, de tromperie, </a:t>
            </a:r>
          </a:p>
          <a:p>
            <a:pPr algn="just">
              <a:lnSpc>
                <a:spcPct val="11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de dissimulation, d'envie </a:t>
            </a:r>
          </a:p>
          <a:p>
            <a:pPr algn="just">
              <a:lnSpc>
                <a:spcPct val="11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et de médisances</a:t>
            </a:r>
            <a:r>
              <a:rPr lang="fr-FR" sz="2400" dirty="0">
                <a:solidFill>
                  <a:srgbClr val="3366FF"/>
                </a:solidFill>
              </a:rPr>
              <a:t>… </a:t>
            </a:r>
            <a:r>
              <a:rPr lang="fr-FR" sz="2000" dirty="0">
                <a:solidFill>
                  <a:srgbClr val="3366FF"/>
                </a:solidFill>
              </a:rPr>
              <a:t>(1 P 2, 1)</a:t>
            </a:r>
            <a:endParaRPr lang="fr-FR" sz="2000" i="1" dirty="0">
              <a:solidFill>
                <a:srgbClr val="3366FF"/>
              </a:solidFill>
            </a:endParaRPr>
          </a:p>
          <a:p>
            <a:endParaRPr lang="fr-FR" sz="2400" dirty="0"/>
          </a:p>
          <a:p>
            <a:endParaRPr lang="fr-FR" sz="1600" dirty="0"/>
          </a:p>
          <a:p>
            <a:pPr algn="just">
              <a:lnSpc>
                <a:spcPct val="110000"/>
              </a:lnSpc>
            </a:pPr>
            <a:r>
              <a:rPr lang="fr-FR" sz="2400" b="1" i="1" dirty="0">
                <a:solidFill>
                  <a:srgbClr val="3366FF"/>
                </a:solidFill>
              </a:rPr>
              <a:t>Colère</a:t>
            </a:r>
            <a:r>
              <a:rPr lang="fr-FR" sz="2400" i="1" dirty="0">
                <a:solidFill>
                  <a:srgbClr val="3366FF"/>
                </a:solidFill>
              </a:rPr>
              <a:t>, emportement, </a:t>
            </a:r>
          </a:p>
          <a:p>
            <a:pPr algn="just">
              <a:lnSpc>
                <a:spcPct val="11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malice, outrages, vilains propos, </a:t>
            </a:r>
          </a:p>
          <a:p>
            <a:pPr algn="just">
              <a:lnSpc>
                <a:spcPct val="11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doivent quitter vos lèvres. </a:t>
            </a:r>
          </a:p>
          <a:p>
            <a:pPr algn="just">
              <a:lnSpc>
                <a:spcPct val="140000"/>
              </a:lnSpc>
            </a:pPr>
            <a:r>
              <a:rPr lang="fr-FR" sz="2400" b="1" i="1" dirty="0">
                <a:solidFill>
                  <a:srgbClr val="3366FF"/>
                </a:solidFill>
              </a:rPr>
              <a:t>Plus de mensonge</a:t>
            </a:r>
            <a:r>
              <a:rPr lang="fr-FR" sz="2400" i="1" dirty="0">
                <a:solidFill>
                  <a:srgbClr val="3366FF"/>
                </a:solidFill>
              </a:rPr>
              <a:t> entre vous,</a:t>
            </a:r>
          </a:p>
          <a:p>
            <a:pPr algn="just">
              <a:lnSpc>
                <a:spcPct val="11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car </a:t>
            </a:r>
            <a:r>
              <a:rPr lang="fr-FR" sz="2400" b="1" i="1" dirty="0">
                <a:solidFill>
                  <a:srgbClr val="3366FF"/>
                </a:solidFill>
              </a:rPr>
              <a:t>vous</a:t>
            </a:r>
            <a:r>
              <a:rPr lang="fr-FR" sz="2400" i="1" dirty="0">
                <a:solidFill>
                  <a:srgbClr val="3366FF"/>
                </a:solidFill>
              </a:rPr>
              <a:t> </a:t>
            </a:r>
            <a:r>
              <a:rPr lang="fr-FR" sz="2400" b="1" i="1" dirty="0">
                <a:solidFill>
                  <a:srgbClr val="3366FF"/>
                </a:solidFill>
              </a:rPr>
              <a:t>vous êtes dépouillés du vieil homme </a:t>
            </a:r>
            <a:r>
              <a:rPr lang="fr-FR" sz="2400" i="1" dirty="0">
                <a:solidFill>
                  <a:srgbClr val="3366FF"/>
                </a:solidFill>
              </a:rPr>
              <a:t>avec ses pratiques… </a:t>
            </a:r>
          </a:p>
          <a:p>
            <a:pPr algn="ctr">
              <a:lnSpc>
                <a:spcPct val="110000"/>
              </a:lnSpc>
            </a:pPr>
            <a:r>
              <a:rPr lang="fr-FR" sz="2000" dirty="0">
                <a:solidFill>
                  <a:srgbClr val="3366FF"/>
                </a:solidFill>
              </a:rPr>
              <a:t>(Col 3, 8-9</a:t>
            </a:r>
            <a:r>
              <a:rPr lang="fr-FR" sz="2400" dirty="0">
                <a:solidFill>
                  <a:srgbClr val="3366FF"/>
                </a:solidFill>
              </a:rPr>
              <a:t>)</a:t>
            </a:r>
            <a:endParaRPr lang="fr-FR" sz="2400" i="1" dirty="0">
              <a:solidFill>
                <a:srgbClr val="3366FF"/>
              </a:solidFill>
            </a:endParaRPr>
          </a:p>
        </p:txBody>
      </p:sp>
      <p:pic>
        <p:nvPicPr>
          <p:cNvPr id="9" name="Image 8" descr="logo_canevas_16x16sansbordu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76" y="6362700"/>
            <a:ext cx="4302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B817BF5-3136-6A43-9B7A-9B6993B4A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265" y="6540500"/>
            <a:ext cx="27943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5"/>
              </a:rPr>
              <a:t>www.moniqueberger.fr</a:t>
            </a:r>
            <a:r>
              <a:rPr lang="fr-FR" sz="1000" dirty="0"/>
              <a:t>  - Diaporama pour Pâques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84425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51DA-C3E4-8B45-80F3-8FF1F46499C6}" type="slidenum">
              <a:rPr lang="fr-FR" smtClean="0"/>
              <a:t>26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06507" y="959594"/>
            <a:ext cx="5264018" cy="133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i="1" dirty="0">
                <a:solidFill>
                  <a:srgbClr val="3366FF"/>
                </a:solidFill>
              </a:rPr>
              <a:t>…et </a:t>
            </a:r>
            <a:r>
              <a:rPr lang="fr-FR" sz="2400" b="1" i="1" dirty="0">
                <a:solidFill>
                  <a:srgbClr val="3366FF"/>
                </a:solidFill>
              </a:rPr>
              <a:t>vous avez revêtu l'homme nouveau</a:t>
            </a:r>
            <a:r>
              <a:rPr lang="fr-FR" sz="2400" i="1" dirty="0">
                <a:solidFill>
                  <a:srgbClr val="3366FF"/>
                </a:solidFill>
              </a:rPr>
              <a:t>, </a:t>
            </a:r>
          </a:p>
          <a:p>
            <a:pPr algn="just">
              <a:lnSpc>
                <a:spcPct val="12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celui qui ne cesse d'être renouvelé </a:t>
            </a:r>
          </a:p>
          <a:p>
            <a:pPr algn="just">
              <a:lnSpc>
                <a:spcPct val="12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à l'image de son Créateur. </a:t>
            </a:r>
          </a:p>
        </p:txBody>
      </p:sp>
      <p:pic>
        <p:nvPicPr>
          <p:cNvPr id="4" name="Image 3" descr="réconcili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935" y="1691568"/>
            <a:ext cx="4199467" cy="28939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8775" y="2430829"/>
            <a:ext cx="8937493" cy="4007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Revêtez donc des sentiments </a:t>
            </a:r>
          </a:p>
          <a:p>
            <a:pPr algn="just">
              <a:lnSpc>
                <a:spcPct val="12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de compassion, de bienveillance, </a:t>
            </a:r>
          </a:p>
          <a:p>
            <a:pPr algn="just">
              <a:lnSpc>
                <a:spcPct val="12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d'humilité, de douceur, de patience… </a:t>
            </a:r>
          </a:p>
          <a:p>
            <a:pPr algn="just">
              <a:lnSpc>
                <a:spcPct val="120000"/>
              </a:lnSpc>
            </a:pPr>
            <a:endParaRPr lang="fr-FR" sz="1200" i="1" dirty="0">
              <a:solidFill>
                <a:srgbClr val="3366FF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Supportez-vous les uns les autres… </a:t>
            </a:r>
          </a:p>
          <a:p>
            <a:pPr algn="just">
              <a:lnSpc>
                <a:spcPct val="120000"/>
              </a:lnSpc>
            </a:pPr>
            <a:r>
              <a:rPr lang="fr-FR" sz="2400" b="1" i="1" dirty="0">
                <a:solidFill>
                  <a:srgbClr val="3366FF"/>
                </a:solidFill>
              </a:rPr>
              <a:t>Pardonnez-vous mutuellement ... </a:t>
            </a:r>
          </a:p>
          <a:p>
            <a:pPr algn="just">
              <a:lnSpc>
                <a:spcPct val="120000"/>
              </a:lnSpc>
            </a:pPr>
            <a:endParaRPr lang="fr-FR" sz="1200" i="1" dirty="0">
              <a:solidFill>
                <a:srgbClr val="3366FF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fr-FR" sz="2400" i="1" spc="-20" dirty="0">
                <a:solidFill>
                  <a:srgbClr val="3366FF"/>
                </a:solidFill>
              </a:rPr>
              <a:t>Par-dessus tout, revêtez-vous de la </a:t>
            </a:r>
            <a:r>
              <a:rPr lang="fr-FR" sz="2400" b="1" i="1" spc="-20" dirty="0">
                <a:solidFill>
                  <a:srgbClr val="3366FF"/>
                </a:solidFill>
              </a:rPr>
              <a:t>charité</a:t>
            </a:r>
            <a:r>
              <a:rPr lang="fr-FR" sz="2400" i="1" spc="-20" dirty="0">
                <a:solidFill>
                  <a:srgbClr val="3366FF"/>
                </a:solidFill>
              </a:rPr>
              <a:t> : c'est le lien de la perfection. </a:t>
            </a:r>
            <a:endParaRPr lang="fr-FR" i="1" spc="-20" dirty="0">
              <a:solidFill>
                <a:srgbClr val="3366FF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Et que règne en vos cœurs la paix du Christ…</a:t>
            </a:r>
          </a:p>
          <a:p>
            <a:pPr algn="ctr"/>
            <a:r>
              <a:rPr lang="fr-FR" sz="2400" i="1" dirty="0">
                <a:solidFill>
                  <a:srgbClr val="3366FF"/>
                </a:solidFill>
              </a:rPr>
              <a:t> </a:t>
            </a:r>
            <a:r>
              <a:rPr lang="fr-FR" sz="2000" dirty="0">
                <a:solidFill>
                  <a:srgbClr val="3366FF"/>
                </a:solidFill>
              </a:rPr>
              <a:t>(Col 3, 10-14)</a:t>
            </a:r>
            <a:endParaRPr lang="fr-FR" sz="2000" i="1" dirty="0">
              <a:solidFill>
                <a:srgbClr val="3366FF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643185" y="230953"/>
            <a:ext cx="38084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solidFill>
                  <a:schemeClr val="accent2"/>
                </a:solidFill>
              </a:rPr>
              <a:t>‘’et vivre pour Dieu…’’</a:t>
            </a:r>
          </a:p>
          <a:p>
            <a:endParaRPr lang="fr-FR" dirty="0"/>
          </a:p>
        </p:txBody>
      </p:sp>
      <p:pic>
        <p:nvPicPr>
          <p:cNvPr id="8" name="Image 7" descr="logo_canevas_16x16sansbord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76" y="6362700"/>
            <a:ext cx="4302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E145547-6CED-AE4A-9EF8-9D2E693E4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265" y="6540500"/>
            <a:ext cx="27943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www.moniqueberger.fr</a:t>
            </a:r>
            <a:r>
              <a:rPr lang="fr-FR" sz="1000" dirty="0"/>
              <a:t>  - Diaporama pour Pâques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08437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51DA-C3E4-8B45-80F3-8FF1F46499C6}" type="slidenum">
              <a:rPr lang="fr-FR" smtClean="0"/>
              <a:t>27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38664" y="16933"/>
            <a:ext cx="8534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accent2"/>
                </a:solidFill>
              </a:rPr>
              <a:t>Le vrai chrétien est</a:t>
            </a:r>
          </a:p>
          <a:p>
            <a:pPr algn="ctr"/>
            <a:r>
              <a:rPr lang="fr-FR" sz="2800" i="1" dirty="0">
                <a:solidFill>
                  <a:srgbClr val="3366FF"/>
                </a:solidFill>
              </a:rPr>
              <a:t>« </a:t>
            </a:r>
            <a:r>
              <a:rPr lang="fr-FR" sz="2600" i="1" dirty="0">
                <a:solidFill>
                  <a:srgbClr val="3366FF"/>
                </a:solidFill>
              </a:rPr>
              <a:t>celui qui  garde la Parole de Dieu et la met en pratique » </a:t>
            </a:r>
            <a:endParaRPr lang="fr-FR" sz="2600" dirty="0">
              <a:solidFill>
                <a:srgbClr val="3366FF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fr-FR" sz="2000" dirty="0">
                <a:solidFill>
                  <a:srgbClr val="3366FF"/>
                </a:solidFill>
              </a:rPr>
              <a:t>(</a:t>
            </a:r>
            <a:r>
              <a:rPr lang="fr-FR" sz="2000" dirty="0" err="1">
                <a:solidFill>
                  <a:srgbClr val="3366FF"/>
                </a:solidFill>
              </a:rPr>
              <a:t>Jn</a:t>
            </a:r>
            <a:r>
              <a:rPr lang="fr-FR" sz="2000" dirty="0">
                <a:solidFill>
                  <a:srgbClr val="3366FF"/>
                </a:solidFill>
              </a:rPr>
              <a:t> 14, 23</a:t>
            </a:r>
            <a:r>
              <a:rPr lang="fr-FR" sz="2400" dirty="0">
                <a:solidFill>
                  <a:srgbClr val="3366FF"/>
                </a:solidFill>
              </a:rPr>
              <a:t>)</a:t>
            </a:r>
            <a:r>
              <a:rPr lang="fr-FR" sz="2400" i="1" dirty="0">
                <a:solidFill>
                  <a:srgbClr val="3366FF"/>
                </a:solidFill>
              </a:rPr>
              <a:t> </a:t>
            </a:r>
            <a:endParaRPr lang="fr-FR" sz="2400" dirty="0">
              <a:solidFill>
                <a:srgbClr val="3366FF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 rot="348837">
            <a:off x="-101593" y="1492749"/>
            <a:ext cx="3945467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Soyez parfaits, comme votre Père du Ciel est parfait... </a:t>
            </a:r>
          </a:p>
          <a:p>
            <a:pPr algn="ctr"/>
            <a:r>
              <a:rPr lang="fr-FR" sz="2400" dirty="0">
                <a:solidFill>
                  <a:srgbClr val="3366FF"/>
                </a:solidFill>
              </a:rPr>
              <a:t>(</a:t>
            </a:r>
            <a:r>
              <a:rPr lang="fr-FR" sz="2000" dirty="0">
                <a:solidFill>
                  <a:srgbClr val="3366FF"/>
                </a:solidFill>
              </a:rPr>
              <a:t>Mt 5, 48)</a:t>
            </a:r>
            <a:endParaRPr lang="fr-FR" sz="2000" i="1" dirty="0">
              <a:solidFill>
                <a:srgbClr val="3366FF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 rot="21410234">
            <a:off x="4859864" y="1642537"/>
            <a:ext cx="4267200" cy="1127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Recherchez les choses d'En-Haut,</a:t>
            </a:r>
          </a:p>
          <a:p>
            <a:pPr algn="ctr">
              <a:lnSpc>
                <a:spcPct val="11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non celles de la terre. </a:t>
            </a:r>
          </a:p>
          <a:p>
            <a:pPr algn="ctr">
              <a:lnSpc>
                <a:spcPct val="110000"/>
              </a:lnSpc>
            </a:pPr>
            <a:r>
              <a:rPr lang="fr-FR" sz="2000" dirty="0">
                <a:solidFill>
                  <a:srgbClr val="3366FF"/>
                </a:solidFill>
              </a:rPr>
              <a:t>(Col 3, 1-3)</a:t>
            </a:r>
          </a:p>
        </p:txBody>
      </p:sp>
      <p:sp>
        <p:nvSpPr>
          <p:cNvPr id="7" name="ZoneTexte 6"/>
          <p:cNvSpPr txBox="1"/>
          <p:nvPr/>
        </p:nvSpPr>
        <p:spPr>
          <a:xfrm rot="21262333">
            <a:off x="491067" y="3548137"/>
            <a:ext cx="278633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>
                <a:solidFill>
                  <a:srgbClr val="3366FF"/>
                </a:solidFill>
              </a:rPr>
              <a:t>Aimez-vous </a:t>
            </a:r>
          </a:p>
          <a:p>
            <a:pPr algn="ctr"/>
            <a:r>
              <a:rPr lang="fr-FR" sz="2400" i="1" dirty="0">
                <a:solidFill>
                  <a:srgbClr val="3366FF"/>
                </a:solidFill>
              </a:rPr>
              <a:t>les uns les autres...</a:t>
            </a:r>
          </a:p>
          <a:p>
            <a:pPr algn="ctr"/>
            <a:r>
              <a:rPr lang="fr-FR" sz="2400" i="1" dirty="0">
                <a:solidFill>
                  <a:srgbClr val="3366FF"/>
                </a:solidFill>
              </a:rPr>
              <a:t> </a:t>
            </a:r>
            <a:r>
              <a:rPr lang="fr-FR" sz="2000" dirty="0">
                <a:solidFill>
                  <a:srgbClr val="3366FF"/>
                </a:solidFill>
              </a:rPr>
              <a:t>(</a:t>
            </a:r>
            <a:r>
              <a:rPr lang="fr-FR" sz="2000" dirty="0" err="1">
                <a:solidFill>
                  <a:srgbClr val="3366FF"/>
                </a:solidFill>
              </a:rPr>
              <a:t>Jn</a:t>
            </a:r>
            <a:r>
              <a:rPr lang="fr-FR" sz="2000" dirty="0">
                <a:solidFill>
                  <a:srgbClr val="3366FF"/>
                </a:solidFill>
              </a:rPr>
              <a:t> 15, 12)</a:t>
            </a:r>
            <a:endParaRPr lang="fr-FR" sz="2000" i="1" dirty="0">
              <a:solidFill>
                <a:srgbClr val="3366FF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 rot="461647">
            <a:off x="5690383" y="3494166"/>
            <a:ext cx="3471333" cy="1644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Tout ce que vous aimeriez qu'on vous fasse, </a:t>
            </a:r>
          </a:p>
          <a:p>
            <a:pPr algn="ctr">
              <a:lnSpc>
                <a:spcPct val="11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faites-le aux autres... </a:t>
            </a:r>
          </a:p>
          <a:p>
            <a:pPr algn="ctr">
              <a:lnSpc>
                <a:spcPct val="110000"/>
              </a:lnSpc>
            </a:pPr>
            <a:r>
              <a:rPr lang="fr-FR" sz="2000" dirty="0">
                <a:solidFill>
                  <a:srgbClr val="3366FF"/>
                </a:solidFill>
              </a:rPr>
              <a:t>(Mt 7, 12)</a:t>
            </a:r>
            <a:endParaRPr lang="fr-FR" sz="2000" i="1" dirty="0">
              <a:solidFill>
                <a:srgbClr val="3366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389188" y="4744068"/>
            <a:ext cx="4368800" cy="1644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Préserve ta langue du mal. </a:t>
            </a:r>
          </a:p>
          <a:p>
            <a:pPr algn="ctr">
              <a:lnSpc>
                <a:spcPct val="11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Eloigne-toi du mal et fais le bien. </a:t>
            </a:r>
          </a:p>
          <a:p>
            <a:pPr algn="ctr">
              <a:lnSpc>
                <a:spcPct val="11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Recherche la paix et poursuis-la</a:t>
            </a:r>
            <a:r>
              <a:rPr lang="fr-FR" sz="2000" i="1" dirty="0">
                <a:solidFill>
                  <a:srgbClr val="3366FF"/>
                </a:solidFill>
              </a:rPr>
              <a:t>. </a:t>
            </a:r>
          </a:p>
          <a:p>
            <a:pPr algn="ctr">
              <a:lnSpc>
                <a:spcPct val="110000"/>
              </a:lnSpc>
            </a:pPr>
            <a:r>
              <a:rPr lang="fr-FR" sz="2000" dirty="0">
                <a:solidFill>
                  <a:srgbClr val="3366FF"/>
                </a:solidFill>
              </a:rPr>
              <a:t>(Ps 33, 13-16)</a:t>
            </a:r>
            <a:endParaRPr lang="fr-FR" sz="2000" i="1" dirty="0">
              <a:solidFill>
                <a:srgbClr val="3366FF"/>
              </a:solidFill>
            </a:endParaRPr>
          </a:p>
        </p:txBody>
      </p:sp>
      <p:pic>
        <p:nvPicPr>
          <p:cNvPr id="11" name="Image 10" descr="fleur ro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026" y="2472272"/>
            <a:ext cx="2174078" cy="2070100"/>
          </a:xfrm>
          <a:prstGeom prst="rect">
            <a:avLst/>
          </a:prstGeom>
        </p:spPr>
      </p:pic>
      <p:pic>
        <p:nvPicPr>
          <p:cNvPr id="12" name="Image 11" descr="logo_canevas_16x16sansbord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76" y="6362700"/>
            <a:ext cx="4302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04C69C0-BE52-B94B-A958-8D1E3E0F1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265" y="6540500"/>
            <a:ext cx="27943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www.moniqueberger.fr</a:t>
            </a:r>
            <a:r>
              <a:rPr lang="fr-FR" sz="1000" dirty="0"/>
              <a:t>  - Diaporama pour Pâques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82361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534" y="105728"/>
            <a:ext cx="6062134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8000"/>
                </a:solidFill>
              </a:rPr>
              <a:t>Ce programme de vie chrétienne </a:t>
            </a:r>
          </a:p>
          <a:p>
            <a:pPr algn="ctr">
              <a:lnSpc>
                <a:spcPct val="120000"/>
              </a:lnSpc>
            </a:pPr>
            <a:r>
              <a:rPr lang="fr-FR" sz="2800" b="1" dirty="0">
                <a:solidFill>
                  <a:srgbClr val="008000"/>
                </a:solidFill>
              </a:rPr>
              <a:t>est valable toute l'année</a:t>
            </a:r>
            <a:r>
              <a:rPr lang="fr-FR" sz="2400" dirty="0"/>
              <a:t>…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51DA-C3E4-8B45-80F3-8FF1F46499C6}" type="slidenum">
              <a:rPr lang="fr-FR" smtClean="0"/>
              <a:t>28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0799" y="3322537"/>
            <a:ext cx="4336521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>
                <a:solidFill>
                  <a:srgbClr val="3366FF"/>
                </a:solidFill>
              </a:rPr>
              <a:t>Supportez-vous les uns les autres, </a:t>
            </a:r>
          </a:p>
          <a:p>
            <a:pPr algn="ctr">
              <a:lnSpc>
                <a:spcPct val="11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et pardonnez-vous..</a:t>
            </a:r>
            <a:r>
              <a:rPr lang="fr-FR" sz="2000" i="1" dirty="0">
                <a:solidFill>
                  <a:srgbClr val="3366FF"/>
                </a:solidFill>
              </a:rPr>
              <a:t>. </a:t>
            </a:r>
          </a:p>
          <a:p>
            <a:pPr algn="ctr"/>
            <a:r>
              <a:rPr lang="fr-FR" sz="2000" dirty="0">
                <a:solidFill>
                  <a:srgbClr val="3366FF"/>
                </a:solidFill>
              </a:rPr>
              <a:t>(Col 3, 13)</a:t>
            </a:r>
          </a:p>
          <a:p>
            <a:endParaRPr lang="fr-FR" sz="2000" dirty="0">
              <a:solidFill>
                <a:srgbClr val="3366FF"/>
              </a:solidFill>
            </a:endParaRPr>
          </a:p>
          <a:p>
            <a:pPr algn="ctr"/>
            <a:r>
              <a:rPr lang="fr-FR" sz="2400" i="1" dirty="0">
                <a:solidFill>
                  <a:srgbClr val="3366FF"/>
                </a:solidFill>
              </a:rPr>
              <a:t>Là où il y a jalousie et dispute, </a:t>
            </a:r>
          </a:p>
          <a:p>
            <a:pPr algn="ctr">
              <a:lnSpc>
                <a:spcPct val="12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il y a aussi désordre </a:t>
            </a:r>
          </a:p>
          <a:p>
            <a:pPr algn="ctr">
              <a:lnSpc>
                <a:spcPct val="12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et toute sorte de mal. </a:t>
            </a:r>
          </a:p>
          <a:p>
            <a:pPr algn="ctr"/>
            <a:r>
              <a:rPr lang="fr-FR" sz="2000" dirty="0">
                <a:solidFill>
                  <a:srgbClr val="3366FF"/>
                </a:solidFill>
              </a:rPr>
              <a:t>(</a:t>
            </a:r>
            <a:r>
              <a:rPr lang="fr-FR" sz="2000" dirty="0" err="1">
                <a:solidFill>
                  <a:srgbClr val="3366FF"/>
                </a:solidFill>
              </a:rPr>
              <a:t>Jc</a:t>
            </a:r>
            <a:r>
              <a:rPr lang="fr-FR" sz="2000" dirty="0">
                <a:solidFill>
                  <a:srgbClr val="3366FF"/>
                </a:solidFill>
              </a:rPr>
              <a:t> 3, 14)</a:t>
            </a:r>
            <a:endParaRPr lang="fr-FR" sz="2400" i="1" dirty="0">
              <a:solidFill>
                <a:srgbClr val="3366FF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38119" y="3248670"/>
            <a:ext cx="4563533" cy="3157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Ne rendez à personne le mal</a:t>
            </a:r>
          </a:p>
          <a:p>
            <a:pPr algn="ctr">
              <a:lnSpc>
                <a:spcPct val="11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 pour le mal... </a:t>
            </a:r>
          </a:p>
          <a:p>
            <a:pPr algn="ctr">
              <a:lnSpc>
                <a:spcPct val="20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Ne vous vengez pas vous-mêmes...</a:t>
            </a:r>
          </a:p>
          <a:p>
            <a:pPr algn="ctr">
              <a:lnSpc>
                <a:spcPct val="20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Ne te laisse pas vaincre par le mal, </a:t>
            </a:r>
          </a:p>
          <a:p>
            <a:pPr algn="ctr"/>
            <a:r>
              <a:rPr lang="fr-FR" sz="2400" i="1" dirty="0">
                <a:solidFill>
                  <a:srgbClr val="3366FF"/>
                </a:solidFill>
              </a:rPr>
              <a:t>sois vainqueur du mal par le bien.</a:t>
            </a:r>
          </a:p>
          <a:p>
            <a:pPr algn="ctr"/>
            <a:r>
              <a:rPr lang="fr-FR" sz="2400" i="1" dirty="0">
                <a:solidFill>
                  <a:srgbClr val="3366FF"/>
                </a:solidFill>
              </a:rPr>
              <a:t> </a:t>
            </a:r>
            <a:r>
              <a:rPr lang="fr-FR" sz="2000" dirty="0">
                <a:solidFill>
                  <a:srgbClr val="3366FF"/>
                </a:solidFill>
              </a:rPr>
              <a:t>(</a:t>
            </a:r>
            <a:r>
              <a:rPr lang="fr-FR" sz="2000" dirty="0" err="1">
                <a:solidFill>
                  <a:srgbClr val="3366FF"/>
                </a:solidFill>
              </a:rPr>
              <a:t>Rm</a:t>
            </a:r>
            <a:r>
              <a:rPr lang="fr-FR" sz="2000" dirty="0">
                <a:solidFill>
                  <a:srgbClr val="3366FF"/>
                </a:solidFill>
              </a:rPr>
              <a:t> 12, 17, 21</a:t>
            </a:r>
            <a:r>
              <a:rPr lang="fr-FR" sz="2400" dirty="0">
                <a:solidFill>
                  <a:srgbClr val="3366FF"/>
                </a:solidFill>
              </a:rPr>
              <a:t>)</a:t>
            </a:r>
            <a:endParaRPr lang="fr-FR" sz="2400" i="1" dirty="0">
              <a:solidFill>
                <a:srgbClr val="3366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55508" y="1269997"/>
            <a:ext cx="5080000" cy="1680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2"/>
                </a:solidFill>
              </a:rPr>
              <a:t>…Mais c’est </a:t>
            </a:r>
            <a:r>
              <a:rPr lang="fr-FR" sz="2400" b="1" dirty="0">
                <a:solidFill>
                  <a:schemeClr val="tx2"/>
                </a:solidFill>
              </a:rPr>
              <a:t>dans le mystère de Pâques  </a:t>
            </a:r>
            <a:r>
              <a:rPr lang="fr-FR" sz="2400" dirty="0">
                <a:solidFill>
                  <a:schemeClr val="tx2"/>
                </a:solidFill>
              </a:rPr>
              <a:t>qu’il prend sa source et puise sa force, </a:t>
            </a:r>
          </a:p>
          <a:p>
            <a:pPr>
              <a:lnSpc>
                <a:spcPct val="130000"/>
              </a:lnSpc>
            </a:pPr>
            <a:r>
              <a:rPr lang="fr-FR" sz="2400" i="1" dirty="0">
                <a:solidFill>
                  <a:schemeClr val="tx2"/>
                </a:solidFill>
              </a:rPr>
              <a:t>à l'image du printemps où la nature, </a:t>
            </a:r>
          </a:p>
          <a:p>
            <a:r>
              <a:rPr lang="fr-FR" sz="2400" i="1" dirty="0">
                <a:solidFill>
                  <a:schemeClr val="tx2"/>
                </a:solidFill>
              </a:rPr>
              <a:t>elle aussi, reprend vie et se renouvelle. </a:t>
            </a:r>
          </a:p>
        </p:txBody>
      </p:sp>
      <p:pic>
        <p:nvPicPr>
          <p:cNvPr id="6" name="Image 5" descr="source de montagne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0" y="314970"/>
            <a:ext cx="2235200" cy="2933700"/>
          </a:xfrm>
          <a:prstGeom prst="rect">
            <a:avLst/>
          </a:prstGeom>
        </p:spPr>
      </p:pic>
      <p:pic>
        <p:nvPicPr>
          <p:cNvPr id="11" name="Image 10" descr="logo_canevas_16x16sansbord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76" y="6362700"/>
            <a:ext cx="4302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774E3E5-1616-C64A-A4A0-14BD1B442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265" y="6540500"/>
            <a:ext cx="27943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www.moniqueberger.fr</a:t>
            </a:r>
            <a:r>
              <a:rPr lang="fr-FR" sz="1000" dirty="0"/>
              <a:t>  - Diaporama pour Pâques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10128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esurrec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576" y="4487330"/>
            <a:ext cx="5498536" cy="19346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7064" y="205788"/>
            <a:ext cx="8683697" cy="417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i="1" dirty="0">
                <a:solidFill>
                  <a:schemeClr val="accent2"/>
                </a:solidFill>
              </a:rPr>
              <a:t>‘’Vivre pour Dieu…’’</a:t>
            </a:r>
          </a:p>
          <a:p>
            <a:pPr algn="ctr"/>
            <a:endParaRPr lang="fr-FR" sz="1400" dirty="0">
              <a:solidFill>
                <a:srgbClr val="008000"/>
              </a:solidFill>
            </a:endParaRPr>
          </a:p>
          <a:p>
            <a:pPr algn="ctr"/>
            <a:r>
              <a:rPr lang="fr-FR" sz="2400" i="1" dirty="0">
                <a:solidFill>
                  <a:srgbClr val="3366FF"/>
                </a:solidFill>
              </a:rPr>
              <a:t>Laissons là les œuvres de ténèbres </a:t>
            </a:r>
          </a:p>
          <a:p>
            <a:pPr algn="ctr"/>
            <a:r>
              <a:rPr lang="fr-FR" sz="2400" i="1" dirty="0">
                <a:solidFill>
                  <a:srgbClr val="3366FF"/>
                </a:solidFill>
              </a:rPr>
              <a:t>et </a:t>
            </a:r>
            <a:r>
              <a:rPr lang="fr-FR" sz="2400" b="1" i="1" dirty="0">
                <a:solidFill>
                  <a:srgbClr val="3366FF"/>
                </a:solidFill>
              </a:rPr>
              <a:t>revêtons les armes de lumière</a:t>
            </a:r>
            <a:r>
              <a:rPr lang="fr-FR" sz="2400" i="1" dirty="0">
                <a:solidFill>
                  <a:srgbClr val="3366FF"/>
                </a:solidFill>
              </a:rPr>
              <a:t>. (…) </a:t>
            </a:r>
          </a:p>
          <a:p>
            <a:pPr algn="ctr"/>
            <a:r>
              <a:rPr lang="fr-FR" sz="2400" i="1" dirty="0">
                <a:solidFill>
                  <a:srgbClr val="3366FF"/>
                </a:solidFill>
              </a:rPr>
              <a:t>Revêtez-vous du Christ Jésus…</a:t>
            </a:r>
          </a:p>
          <a:p>
            <a:pPr algn="ctr"/>
            <a:r>
              <a:rPr lang="fr-FR" sz="2400" i="1" dirty="0">
                <a:solidFill>
                  <a:srgbClr val="3366FF"/>
                </a:solidFill>
              </a:rPr>
              <a:t> </a:t>
            </a:r>
            <a:r>
              <a:rPr lang="fr-FR" sz="2000" dirty="0">
                <a:solidFill>
                  <a:srgbClr val="3366FF"/>
                </a:solidFill>
              </a:rPr>
              <a:t>(</a:t>
            </a:r>
            <a:r>
              <a:rPr lang="fr-FR" sz="2000" dirty="0" err="1">
                <a:solidFill>
                  <a:srgbClr val="3366FF"/>
                </a:solidFill>
              </a:rPr>
              <a:t>Rm</a:t>
            </a:r>
            <a:r>
              <a:rPr lang="fr-FR" sz="2000" dirty="0">
                <a:solidFill>
                  <a:srgbClr val="3366FF"/>
                </a:solidFill>
              </a:rPr>
              <a:t> 13, 12. 14)</a:t>
            </a:r>
            <a:endParaRPr lang="fr-FR" sz="2400" i="1" dirty="0">
              <a:solidFill>
                <a:srgbClr val="3366FF"/>
              </a:solidFill>
            </a:endParaRPr>
          </a:p>
          <a:p>
            <a:pPr algn="just"/>
            <a:endParaRPr lang="fr-FR" dirty="0"/>
          </a:p>
          <a:p>
            <a:pPr algn="ctr"/>
            <a:r>
              <a:rPr lang="fr-FR" sz="2400" dirty="0">
                <a:solidFill>
                  <a:schemeClr val="tx2"/>
                </a:solidFill>
              </a:rPr>
              <a:t>La Résurrection du Christ Jésus </a:t>
            </a:r>
            <a:r>
              <a:rPr lang="fr-FR" sz="2400" b="1" dirty="0">
                <a:solidFill>
                  <a:schemeClr val="tx2"/>
                </a:solidFill>
              </a:rPr>
              <a:t>agit</a:t>
            </a:r>
            <a:r>
              <a:rPr lang="fr-FR" sz="2400" dirty="0">
                <a:solidFill>
                  <a:schemeClr val="tx2"/>
                </a:solidFill>
              </a:rPr>
              <a:t> réellement en nous : </a:t>
            </a:r>
          </a:p>
          <a:p>
            <a:pPr algn="ctr">
              <a:lnSpc>
                <a:spcPct val="120000"/>
              </a:lnSpc>
            </a:pPr>
            <a:r>
              <a:rPr lang="fr-FR" sz="2400" dirty="0">
                <a:solidFill>
                  <a:schemeClr val="tx2"/>
                </a:solidFill>
              </a:rPr>
              <a:t>elle nous communique toutes les lumières et les forces nécessaires </a:t>
            </a:r>
          </a:p>
          <a:p>
            <a:pPr algn="ctr">
              <a:lnSpc>
                <a:spcPct val="120000"/>
              </a:lnSpc>
            </a:pPr>
            <a:r>
              <a:rPr lang="fr-FR" sz="2400" dirty="0">
                <a:solidFill>
                  <a:schemeClr val="tx2"/>
                </a:solidFill>
              </a:rPr>
              <a:t>pour persévérer dans la sainteté, la justice, </a:t>
            </a:r>
          </a:p>
          <a:p>
            <a:pPr algn="ctr">
              <a:lnSpc>
                <a:spcPct val="120000"/>
              </a:lnSpc>
            </a:pPr>
            <a:r>
              <a:rPr lang="fr-FR" sz="2400" dirty="0">
                <a:solidFill>
                  <a:schemeClr val="tx2"/>
                </a:solidFill>
              </a:rPr>
              <a:t>l'accomplissement de la volonté divine 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51DA-C3E4-8B45-80F3-8FF1F46499C6}" type="slidenum">
              <a:rPr lang="fr-FR" smtClean="0"/>
              <a:t>29</a:t>
            </a:fld>
            <a:endParaRPr lang="fr-FR"/>
          </a:p>
        </p:txBody>
      </p:sp>
      <p:pic>
        <p:nvPicPr>
          <p:cNvPr id="7" name="Image 6" descr="logo_canevas_16x16sansbord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76" y="6362700"/>
            <a:ext cx="4302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7C65155-F335-2C45-9952-D37E495B2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265" y="6540500"/>
            <a:ext cx="27943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www.moniqueberger.fr</a:t>
            </a:r>
            <a:r>
              <a:rPr lang="fr-FR" sz="1000" dirty="0"/>
              <a:t>  - Diaporama pour Pâques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26736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463Cyclesimplif_épisode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963" y="595177"/>
            <a:ext cx="3664370" cy="549784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01491" y="1067081"/>
            <a:ext cx="4034506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400" dirty="0">
                <a:solidFill>
                  <a:srgbClr val="660066"/>
                </a:solidFill>
              </a:rPr>
              <a:t>Temps de l’Avent</a:t>
            </a:r>
          </a:p>
          <a:p>
            <a:pPr>
              <a:lnSpc>
                <a:spcPct val="200000"/>
              </a:lnSpc>
            </a:pPr>
            <a:r>
              <a:rPr lang="fr-FR" sz="2400" dirty="0">
                <a:solidFill>
                  <a:srgbClr val="FF6600"/>
                </a:solidFill>
              </a:rPr>
              <a:t>Temps de Noël</a:t>
            </a:r>
          </a:p>
          <a:p>
            <a:pPr>
              <a:lnSpc>
                <a:spcPct val="200000"/>
              </a:lnSpc>
            </a:pPr>
            <a:r>
              <a:rPr lang="fr-FR" sz="2400" dirty="0">
                <a:solidFill>
                  <a:srgbClr val="008000"/>
                </a:solidFill>
              </a:rPr>
              <a:t>Temps ordinaire (1</a:t>
            </a:r>
            <a:r>
              <a:rPr lang="fr-FR" sz="2400" baseline="30000" dirty="0">
                <a:solidFill>
                  <a:srgbClr val="008000"/>
                </a:solidFill>
              </a:rPr>
              <a:t>ère</a:t>
            </a:r>
            <a:r>
              <a:rPr lang="fr-FR" sz="2400" dirty="0">
                <a:solidFill>
                  <a:srgbClr val="008000"/>
                </a:solidFill>
              </a:rPr>
              <a:t> partie)</a:t>
            </a:r>
          </a:p>
          <a:p>
            <a:pPr>
              <a:lnSpc>
                <a:spcPct val="200000"/>
              </a:lnSpc>
            </a:pPr>
            <a:r>
              <a:rPr lang="fr-FR" sz="2400" dirty="0">
                <a:solidFill>
                  <a:srgbClr val="660066"/>
                </a:solidFill>
              </a:rPr>
              <a:t>Temps du Carême</a:t>
            </a:r>
          </a:p>
          <a:p>
            <a:pPr>
              <a:lnSpc>
                <a:spcPct val="200000"/>
              </a:lnSpc>
            </a:pPr>
            <a:r>
              <a:rPr lang="fr-FR" sz="2400" b="1" dirty="0">
                <a:solidFill>
                  <a:srgbClr val="FF6600"/>
                </a:solidFill>
              </a:rPr>
              <a:t>Pâques</a:t>
            </a:r>
          </a:p>
          <a:p>
            <a:r>
              <a:rPr lang="fr-FR" sz="2400" dirty="0"/>
              <a:t>	</a:t>
            </a:r>
            <a:endParaRPr lang="fr-FR" sz="2400" dirty="0">
              <a:solidFill>
                <a:srgbClr val="FF66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4391" y="33866"/>
            <a:ext cx="8263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2"/>
                </a:solidFill>
              </a:rPr>
              <a:t>Situation de Pâques dans l’année liturgique </a:t>
            </a:r>
          </a:p>
        </p:txBody>
      </p:sp>
      <p:sp>
        <p:nvSpPr>
          <p:cNvPr id="2" name="Flèche courbée vers le haut 1"/>
          <p:cNvSpPr/>
          <p:nvPr/>
        </p:nvSpPr>
        <p:spPr>
          <a:xfrm>
            <a:off x="1456251" y="4893744"/>
            <a:ext cx="6400800" cy="1199280"/>
          </a:xfrm>
          <a:prstGeom prst="curvedUp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1" name="Image 10" descr="logo_canevas_16x16sansbord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76" y="6362700"/>
            <a:ext cx="4302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5274E53-870F-FF47-943C-A5768452F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265" y="6540500"/>
            <a:ext cx="27943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www.moniqueberger.fr</a:t>
            </a:r>
            <a:r>
              <a:rPr lang="fr-FR" sz="1000" dirty="0"/>
              <a:t>  - Diaporama pour Pâques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00721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8450" y="1015815"/>
            <a:ext cx="4900083" cy="276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sz="2400" b="1" dirty="0">
                <a:solidFill>
                  <a:schemeClr val="tx2"/>
                </a:solidFill>
              </a:rPr>
              <a:t>Goûter</a:t>
            </a:r>
            <a:r>
              <a:rPr lang="fr-FR" sz="2400" b="1" i="1" dirty="0"/>
              <a:t> </a:t>
            </a:r>
            <a:r>
              <a:rPr lang="fr-FR" sz="2400" i="1" dirty="0">
                <a:solidFill>
                  <a:srgbClr val="3366FF"/>
                </a:solidFill>
              </a:rPr>
              <a:t>« tout ce qui est vrai, </a:t>
            </a:r>
          </a:p>
          <a:p>
            <a:pPr lvl="1">
              <a:lnSpc>
                <a:spcPct val="11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tout ce qui est honnête, tout ce </a:t>
            </a:r>
          </a:p>
          <a:p>
            <a:pPr lvl="1">
              <a:lnSpc>
                <a:spcPct val="11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qui est </a:t>
            </a:r>
            <a:r>
              <a:rPr lang="fr-FR" sz="2400" i="1" spc="-20" dirty="0">
                <a:solidFill>
                  <a:srgbClr val="3366FF"/>
                </a:solidFill>
              </a:rPr>
              <a:t>juste, tout ce qui est saint </a:t>
            </a:r>
            <a:r>
              <a:rPr lang="fr-FR" sz="2000" i="1" spc="-20" dirty="0">
                <a:solidFill>
                  <a:srgbClr val="3366FF"/>
                </a:solidFill>
              </a:rPr>
              <a:t>» </a:t>
            </a:r>
          </a:p>
          <a:p>
            <a:pPr algn="ctr">
              <a:lnSpc>
                <a:spcPct val="110000"/>
              </a:lnSpc>
            </a:pPr>
            <a:r>
              <a:rPr lang="fr-FR" sz="2000" spc="-20" dirty="0">
                <a:solidFill>
                  <a:srgbClr val="3366FF"/>
                </a:solidFill>
              </a:rPr>
              <a:t>(Ph 4, 8</a:t>
            </a:r>
            <a:r>
              <a:rPr lang="fr-FR" sz="2400" spc="-20" dirty="0">
                <a:solidFill>
                  <a:srgbClr val="3366FF"/>
                </a:solidFill>
              </a:rPr>
              <a:t>),</a:t>
            </a:r>
            <a:r>
              <a:rPr lang="fr-FR" sz="2400" spc="-20" dirty="0"/>
              <a:t> </a:t>
            </a:r>
          </a:p>
          <a:p>
            <a:endParaRPr lang="fr-FR" sz="1100" dirty="0"/>
          </a:p>
          <a:p>
            <a:pPr>
              <a:lnSpc>
                <a:spcPct val="130000"/>
              </a:lnSpc>
            </a:pPr>
            <a:r>
              <a:rPr lang="fr-FR" sz="2400" dirty="0"/>
              <a:t> </a:t>
            </a:r>
            <a:r>
              <a:rPr lang="fr-FR" sz="2400" b="1" dirty="0">
                <a:solidFill>
                  <a:schemeClr val="tx2"/>
                </a:solidFill>
              </a:rPr>
              <a:t>éprouver</a:t>
            </a:r>
            <a:r>
              <a:rPr lang="fr-FR" sz="2400" dirty="0">
                <a:solidFill>
                  <a:schemeClr val="tx2"/>
                </a:solidFill>
              </a:rPr>
              <a:t> au-dedans de soi </a:t>
            </a:r>
          </a:p>
          <a:p>
            <a:pPr>
              <a:lnSpc>
                <a:spcPct val="110000"/>
              </a:lnSpc>
            </a:pPr>
            <a:r>
              <a:rPr lang="fr-FR" sz="2400" dirty="0">
                <a:solidFill>
                  <a:schemeClr val="tx2"/>
                </a:solidFill>
              </a:rPr>
              <a:t>	la douceur des choses du ciel,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51DA-C3E4-8B45-80F3-8FF1F46499C6}" type="slidenum">
              <a:rPr lang="fr-FR" smtClean="0"/>
              <a:t>30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23333" y="3797115"/>
            <a:ext cx="8263467" cy="2579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2400" b="1" dirty="0">
                <a:solidFill>
                  <a:schemeClr val="tx2"/>
                </a:solidFill>
              </a:rPr>
              <a:t>est le signe </a:t>
            </a:r>
            <a:r>
              <a:rPr lang="fr-FR" sz="2400" dirty="0">
                <a:solidFill>
                  <a:schemeClr val="tx2"/>
                </a:solidFill>
              </a:rPr>
              <a:t>que l’on vit de cette </a:t>
            </a:r>
            <a:r>
              <a:rPr lang="fr-FR" sz="2400" b="1" dirty="0">
                <a:solidFill>
                  <a:schemeClr val="tx2"/>
                </a:solidFill>
              </a:rPr>
              <a:t>vie nouvelle et spirituelle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fr-FR" sz="2400" dirty="0">
                <a:solidFill>
                  <a:schemeClr val="tx2"/>
                </a:solidFill>
              </a:rPr>
              <a:t>avec le Seigneur Jésus.</a:t>
            </a:r>
          </a:p>
          <a:p>
            <a:pPr algn="ctr"/>
            <a:endParaRPr lang="fr-FR" sz="2400" i="1" dirty="0">
              <a:solidFill>
                <a:srgbClr val="3366FF"/>
              </a:solidFill>
            </a:endParaRPr>
          </a:p>
          <a:p>
            <a:pPr algn="ctr"/>
            <a:r>
              <a:rPr lang="fr-FR" sz="2400" i="1" dirty="0">
                <a:solidFill>
                  <a:srgbClr val="3366FF"/>
                </a:solidFill>
              </a:rPr>
              <a:t>L'amour de Dieu consiste à garder ses commandements. </a:t>
            </a:r>
          </a:p>
          <a:p>
            <a:pPr algn="ctr">
              <a:lnSpc>
                <a:spcPct val="110000"/>
              </a:lnSpc>
            </a:pPr>
            <a:r>
              <a:rPr lang="fr-FR" sz="2400" i="1" dirty="0">
                <a:solidFill>
                  <a:srgbClr val="3366FF"/>
                </a:solidFill>
              </a:rPr>
              <a:t>Et ses commandements ne sont pas pesants</a:t>
            </a:r>
            <a:r>
              <a:rPr lang="fr-FR" sz="2000" i="1" dirty="0">
                <a:solidFill>
                  <a:srgbClr val="3366FF"/>
                </a:solidFill>
              </a:rPr>
              <a:t>… </a:t>
            </a:r>
          </a:p>
          <a:p>
            <a:pPr algn="ctr"/>
            <a:r>
              <a:rPr lang="fr-FR" sz="2000" dirty="0">
                <a:solidFill>
                  <a:srgbClr val="3366FF"/>
                </a:solidFill>
              </a:rPr>
              <a:t>(1 </a:t>
            </a:r>
            <a:r>
              <a:rPr lang="fr-FR" sz="2000" dirty="0" err="1">
                <a:solidFill>
                  <a:srgbClr val="3366FF"/>
                </a:solidFill>
              </a:rPr>
              <a:t>Jn</a:t>
            </a:r>
            <a:r>
              <a:rPr lang="fr-FR" sz="2000" dirty="0">
                <a:solidFill>
                  <a:srgbClr val="3366FF"/>
                </a:solidFill>
              </a:rPr>
              <a:t> 5, 3)</a:t>
            </a:r>
            <a:endParaRPr lang="fr-FR" sz="2000" i="1" dirty="0">
              <a:solidFill>
                <a:srgbClr val="3366FF"/>
              </a:solidFill>
            </a:endParaRPr>
          </a:p>
        </p:txBody>
      </p:sp>
      <p:pic>
        <p:nvPicPr>
          <p:cNvPr id="4" name="Image 3" descr="pousses de printemps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185313"/>
            <a:ext cx="3505200" cy="23241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998133" y="237067"/>
            <a:ext cx="5071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accent2"/>
                </a:solidFill>
              </a:rPr>
              <a:t>‘’… d'une vie nouvelle ‘’</a:t>
            </a:r>
            <a:endParaRPr lang="fr-FR" sz="2800" dirty="0">
              <a:solidFill>
                <a:schemeClr val="accent2"/>
              </a:solidFill>
            </a:endParaRPr>
          </a:p>
        </p:txBody>
      </p:sp>
      <p:pic>
        <p:nvPicPr>
          <p:cNvPr id="10" name="Image 9" descr="logo_canevas_16x16sansbord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76" y="6362700"/>
            <a:ext cx="4302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D078FB1-CE99-044A-BE36-B0CC5EB90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265" y="6540500"/>
            <a:ext cx="27943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www.moniqueberger.fr</a:t>
            </a:r>
            <a:r>
              <a:rPr lang="fr-FR" sz="1000" dirty="0"/>
              <a:t>  - Diaporama pour Pâques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67135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40444" y="266699"/>
            <a:ext cx="5112089" cy="5963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8000"/>
                </a:solidFill>
              </a:rPr>
              <a:t>Vivre Pâques dans la liturgie</a:t>
            </a:r>
          </a:p>
          <a:p>
            <a:endParaRPr lang="fr-FR" sz="2400" i="1" dirty="0"/>
          </a:p>
          <a:p>
            <a:r>
              <a:rPr lang="fr-FR" sz="2400" dirty="0"/>
              <a:t>La Veillée pascale, centrée autour du </a:t>
            </a:r>
            <a:r>
              <a:rPr lang="fr-FR" sz="2400" dirty="0">
                <a:solidFill>
                  <a:srgbClr val="FF0000"/>
                </a:solidFill>
              </a:rPr>
              <a:t>cierge pascal, </a:t>
            </a:r>
            <a:r>
              <a:rPr lang="fr-FR" sz="2400" dirty="0">
                <a:solidFill>
                  <a:srgbClr val="000000"/>
                </a:solidFill>
              </a:rPr>
              <a:t>est le </a:t>
            </a:r>
            <a:r>
              <a:rPr lang="fr-FR" sz="2400" dirty="0"/>
              <a:t>point culminant de l’année liturgique.</a:t>
            </a:r>
          </a:p>
          <a:p>
            <a:r>
              <a:rPr lang="fr-FR" sz="2400" dirty="0"/>
              <a:t> </a:t>
            </a:r>
          </a:p>
          <a:p>
            <a:pPr algn="ctr"/>
            <a:r>
              <a:rPr lang="fr-FR" sz="2400" dirty="0"/>
              <a:t>Cette cérémonie, unique dans l’année, est pleine d’enseignement : </a:t>
            </a:r>
          </a:p>
          <a:p>
            <a:pPr algn="ctr"/>
            <a:endParaRPr lang="fr-FR" sz="700" dirty="0"/>
          </a:p>
          <a:p>
            <a:pPr algn="ctr"/>
            <a:r>
              <a:rPr lang="fr-FR" sz="2400" dirty="0"/>
              <a:t>elle est d'une grande importance </a:t>
            </a:r>
          </a:p>
          <a:p>
            <a:pPr algn="ctr"/>
            <a:r>
              <a:rPr lang="fr-FR" sz="2400" dirty="0"/>
              <a:t>pour notre vie spirituelle, </a:t>
            </a:r>
          </a:p>
          <a:p>
            <a:pPr algn="ctr"/>
            <a:r>
              <a:rPr lang="fr-FR" sz="2400" dirty="0"/>
              <a:t>et fortifie notre volonté de </a:t>
            </a:r>
          </a:p>
          <a:p>
            <a:pPr algn="ctr"/>
            <a:r>
              <a:rPr lang="fr-FR" sz="2400" dirty="0"/>
              <a:t>vivre</a:t>
            </a:r>
            <a:r>
              <a:rPr lang="fr-FR" sz="2400" b="1" dirty="0"/>
              <a:t> </a:t>
            </a:r>
            <a:r>
              <a:rPr lang="fr-FR" sz="2400" dirty="0"/>
              <a:t>concrètement,</a:t>
            </a:r>
            <a:r>
              <a:rPr lang="fr-FR" sz="2400" b="1" dirty="0"/>
              <a:t> </a:t>
            </a:r>
          </a:p>
          <a:p>
            <a:pPr algn="ctr"/>
            <a:r>
              <a:rPr lang="fr-FR" sz="2400" dirty="0"/>
              <a:t>dans notre vie quotidienne, </a:t>
            </a:r>
          </a:p>
          <a:p>
            <a:pPr algn="ctr"/>
            <a:r>
              <a:rPr lang="fr-FR" sz="2400" dirty="0"/>
              <a:t>l’idéal du mystère pascal : </a:t>
            </a:r>
          </a:p>
          <a:p>
            <a:pPr algn="ctr"/>
            <a:endParaRPr lang="fr-FR" sz="1050" dirty="0"/>
          </a:p>
          <a:p>
            <a:pPr algn="ctr"/>
            <a:r>
              <a:rPr lang="fr-FR" sz="2400" dirty="0"/>
              <a:t>"</a:t>
            </a:r>
            <a:r>
              <a:rPr lang="fr-FR" sz="2400" b="1" i="1" dirty="0">
                <a:solidFill>
                  <a:srgbClr val="FF0000"/>
                </a:solidFill>
              </a:rPr>
              <a:t>vivre comme des ressuscités</a:t>
            </a:r>
            <a:r>
              <a:rPr lang="fr-FR" sz="2400" b="1" dirty="0">
                <a:solidFill>
                  <a:srgbClr val="FF0000"/>
                </a:solidFill>
              </a:rPr>
              <a:t> ».</a:t>
            </a:r>
            <a:endParaRPr lang="fr-FR" sz="2400" dirty="0">
              <a:solidFill>
                <a:srgbClr val="800000"/>
              </a:solidFill>
            </a:endParaRPr>
          </a:p>
        </p:txBody>
      </p:sp>
      <p:pic>
        <p:nvPicPr>
          <p:cNvPr id="2" name="Image 1" descr="feuveilléepasca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526" y="229333"/>
            <a:ext cx="2707640" cy="2032000"/>
          </a:xfrm>
          <a:prstGeom prst="rect">
            <a:avLst/>
          </a:prstGeom>
        </p:spPr>
      </p:pic>
      <p:pic>
        <p:nvPicPr>
          <p:cNvPr id="4" name="Image 3" descr="cierge_pasca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370" y="2517309"/>
            <a:ext cx="2806700" cy="359410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51DA-C3E4-8B45-80F3-8FF1F46499C6}" type="slidenum">
              <a:rPr lang="fr-FR" smtClean="0"/>
              <a:t>31</a:t>
            </a:fld>
            <a:endParaRPr lang="fr-FR"/>
          </a:p>
        </p:txBody>
      </p:sp>
      <p:pic>
        <p:nvPicPr>
          <p:cNvPr id="8" name="Image 7" descr="logo_canevas_16x16sansbordu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76" y="6362700"/>
            <a:ext cx="4302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A36E993-47F4-964A-A4E1-065A46DBB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265" y="6540500"/>
            <a:ext cx="27943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5"/>
              </a:rPr>
              <a:t>www.moniqueberger.fr</a:t>
            </a:r>
            <a:r>
              <a:rPr lang="fr-FR" sz="1000" dirty="0"/>
              <a:t>  - Diaporama pour Pâques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2183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8667" y="1557610"/>
            <a:ext cx="523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Cette joie pascale doit transparaître dans notre vie et se concrétiser, le jour de Pâques, à travers les détails matériels propres à cette fête : un repas soigné, des fleurs, les œufs décorés de Pâques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51DA-C3E4-8B45-80F3-8FF1F46499C6}" type="slidenum">
              <a:rPr lang="fr-FR" smtClean="0"/>
              <a:t>32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38667" y="172615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 </a:t>
            </a:r>
            <a:r>
              <a:rPr lang="fr-FR" sz="2800" b="1" i="1" dirty="0">
                <a:solidFill>
                  <a:srgbClr val="008000"/>
                </a:solidFill>
              </a:rPr>
              <a:t>Vie pratique</a:t>
            </a:r>
            <a:endParaRPr lang="fr-FR" sz="2800" i="1" dirty="0">
              <a:solidFill>
                <a:srgbClr val="008000"/>
              </a:solidFill>
            </a:endParaRPr>
          </a:p>
          <a:p>
            <a:endParaRPr lang="fr-FR" sz="800" dirty="0"/>
          </a:p>
          <a:p>
            <a:pPr algn="ctr"/>
            <a:r>
              <a:rPr lang="fr-FR" sz="2400" dirty="0"/>
              <a:t>Nous ne sommes pas "désincarnés" : le christianisme, </a:t>
            </a:r>
          </a:p>
          <a:p>
            <a:pPr algn="ctr"/>
            <a:r>
              <a:rPr lang="fr-FR" sz="2400" dirty="0"/>
              <a:t>c'est la religion de l'Incarnation !  </a:t>
            </a:r>
          </a:p>
        </p:txBody>
      </p:sp>
      <p:pic>
        <p:nvPicPr>
          <p:cNvPr id="9" name="Image 8" descr="oeufsPâqu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8" y="3602778"/>
            <a:ext cx="2676923" cy="214153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00398" y="3332645"/>
            <a:ext cx="5672669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ou les poules en chocolat…et autres friandises cachées dans le jardin... </a:t>
            </a:r>
          </a:p>
          <a:p>
            <a:endParaRPr lang="fr-FR" sz="900" dirty="0"/>
          </a:p>
          <a:p>
            <a:r>
              <a:rPr lang="fr-FR" sz="2400" dirty="0"/>
              <a:t>Tout cela, bien sûr, reste subordonné à l'Essentiel ! </a:t>
            </a:r>
          </a:p>
          <a:p>
            <a:endParaRPr lang="fr-FR" sz="1050" dirty="0"/>
          </a:p>
          <a:p>
            <a:r>
              <a:rPr lang="fr-FR" sz="2200" dirty="0"/>
              <a:t>Les détails matériels ne sont qu'un petit support pour permettre aux enfants de comprendre la grandeur de la fête de la Résurrection.</a:t>
            </a:r>
          </a:p>
        </p:txBody>
      </p:sp>
      <p:pic>
        <p:nvPicPr>
          <p:cNvPr id="12" name="Image 11" descr="Oeufs-de-Pâqu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04" y="1681434"/>
            <a:ext cx="2421997" cy="1614665"/>
          </a:xfrm>
          <a:prstGeom prst="rect">
            <a:avLst/>
          </a:prstGeom>
        </p:spPr>
      </p:pic>
      <p:pic>
        <p:nvPicPr>
          <p:cNvPr id="11" name="Image 10" descr="logo_canevas_16x16sansbordu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76" y="6362700"/>
            <a:ext cx="4302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92980AF-ED17-2543-8C67-6B6901010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265" y="6540500"/>
            <a:ext cx="27943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5"/>
              </a:rPr>
              <a:t>www.moniqueberger.fr</a:t>
            </a:r>
            <a:r>
              <a:rPr lang="fr-FR" sz="1000" dirty="0"/>
              <a:t>  - Diaporama pour Pâques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72464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51DA-C3E4-8B45-80F3-8FF1F46499C6}" type="slidenum">
              <a:rPr lang="fr-FR" smtClean="0"/>
              <a:t>33</a:t>
            </a:fld>
            <a:endParaRPr lang="fr-FR"/>
          </a:p>
        </p:txBody>
      </p:sp>
      <p:pic>
        <p:nvPicPr>
          <p:cNvPr id="4" name="Image 3" descr="sunrise-sunlight-sky-wallpapers-2560x144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04"/>
          <a:stretch/>
        </p:blipFill>
        <p:spPr>
          <a:xfrm>
            <a:off x="0" y="-16933"/>
            <a:ext cx="9144000" cy="705599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272382" y="2142789"/>
            <a:ext cx="673576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spc="200" dirty="0">
                <a:solidFill>
                  <a:srgbClr val="FFFFFF"/>
                </a:solidFill>
              </a:rPr>
              <a:t>Le </a:t>
            </a:r>
            <a:r>
              <a:rPr lang="fr-FR" sz="6000" b="1" spc="400" dirty="0">
                <a:solidFill>
                  <a:srgbClr val="FFFFFF"/>
                </a:solidFill>
              </a:rPr>
              <a:t>temps</a:t>
            </a:r>
            <a:r>
              <a:rPr lang="fr-FR" sz="6000" b="1" spc="200" dirty="0">
                <a:solidFill>
                  <a:srgbClr val="FFFFFF"/>
                </a:solidFill>
              </a:rPr>
              <a:t> pascal</a:t>
            </a:r>
            <a:endParaRPr lang="fr-FR" sz="6000" b="1" i="1" dirty="0">
              <a:solidFill>
                <a:srgbClr val="FFFFFF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085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24933" y="410920"/>
            <a:ext cx="8161867" cy="530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2800" b="1" dirty="0">
                <a:solidFill>
                  <a:srgbClr val="C0504D"/>
                </a:solidFill>
              </a:rPr>
              <a:t>Qu’est-ce que le temps pascal ?</a:t>
            </a:r>
          </a:p>
          <a:p>
            <a:pPr algn="ctr">
              <a:lnSpc>
                <a:spcPct val="120000"/>
              </a:lnSpc>
            </a:pPr>
            <a:endParaRPr lang="fr-FR" sz="2300" dirty="0"/>
          </a:p>
          <a:p>
            <a:pPr algn="ctr">
              <a:lnSpc>
                <a:spcPct val="120000"/>
              </a:lnSpc>
            </a:pPr>
            <a:r>
              <a:rPr lang="fr-FR" sz="2400" dirty="0">
                <a:solidFill>
                  <a:schemeClr val="tx2"/>
                </a:solidFill>
              </a:rPr>
              <a:t>La fête de la Résurrection est une si grande joie </a:t>
            </a:r>
          </a:p>
          <a:p>
            <a:pPr algn="ctr">
              <a:lnSpc>
                <a:spcPct val="120000"/>
              </a:lnSpc>
            </a:pPr>
            <a:r>
              <a:rPr lang="fr-FR" sz="2400" dirty="0">
                <a:solidFill>
                  <a:schemeClr val="tx2"/>
                </a:solidFill>
              </a:rPr>
              <a:t>que l'Eglise la prolonge pendant </a:t>
            </a:r>
            <a:r>
              <a:rPr lang="fr-FR" sz="2400" b="1" dirty="0">
                <a:solidFill>
                  <a:srgbClr val="FF0000"/>
                </a:solidFill>
              </a:rPr>
              <a:t>sept semaines </a:t>
            </a:r>
            <a:r>
              <a:rPr lang="fr-FR" sz="2400" dirty="0">
                <a:solidFill>
                  <a:srgbClr val="1F497D"/>
                </a:solidFill>
              </a:rPr>
              <a:t>qu’elle vit comme </a:t>
            </a:r>
            <a:r>
              <a:rPr lang="fr-FR" sz="2400" b="1" i="1" dirty="0">
                <a:solidFill>
                  <a:srgbClr val="1F497D"/>
                </a:solidFill>
              </a:rPr>
              <a:t>un seul et grand jour de fête</a:t>
            </a:r>
            <a:r>
              <a:rPr lang="fr-FR" sz="2400" cap="small" dirty="0">
                <a:solidFill>
                  <a:srgbClr val="1F497D"/>
                </a:solidFill>
              </a:rPr>
              <a:t> </a:t>
            </a:r>
            <a:r>
              <a:rPr lang="fr-FR" sz="2400" dirty="0">
                <a:solidFill>
                  <a:srgbClr val="1F497D"/>
                </a:solidFill>
              </a:rPr>
              <a:t>: </a:t>
            </a:r>
            <a:endParaRPr lang="fr-FR" sz="600" dirty="0">
              <a:solidFill>
                <a:srgbClr val="1F497D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fr-FR" sz="2400" dirty="0">
                <a:solidFill>
                  <a:srgbClr val="1F497D"/>
                </a:solidFill>
              </a:rPr>
              <a:t>ce qui recouvre les mystères de la Résurrection, </a:t>
            </a:r>
          </a:p>
          <a:p>
            <a:pPr algn="ctr">
              <a:lnSpc>
                <a:spcPct val="120000"/>
              </a:lnSpc>
            </a:pPr>
            <a:r>
              <a:rPr lang="fr-FR" sz="2400" dirty="0">
                <a:solidFill>
                  <a:srgbClr val="1F497D"/>
                </a:solidFill>
              </a:rPr>
              <a:t>de l’Ascension et la descente du Saint Esprit sur l’Église.</a:t>
            </a:r>
          </a:p>
          <a:p>
            <a:pPr algn="ctr">
              <a:lnSpc>
                <a:spcPct val="120000"/>
              </a:lnSpc>
            </a:pPr>
            <a:r>
              <a:rPr lang="fr-FR" sz="2400" dirty="0">
                <a:solidFill>
                  <a:srgbClr val="1F497D"/>
                </a:solidFill>
              </a:rPr>
              <a:t>Il se termine au soir de la Pentecôte. </a:t>
            </a:r>
          </a:p>
          <a:p>
            <a:pPr>
              <a:lnSpc>
                <a:spcPct val="120000"/>
              </a:lnSpc>
            </a:pPr>
            <a:endParaRPr lang="fr-FR" sz="2400" dirty="0">
              <a:solidFill>
                <a:srgbClr val="1F497D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fr-FR" sz="2400" dirty="0">
                <a:solidFill>
                  <a:srgbClr val="1F497D"/>
                </a:solidFill>
              </a:rPr>
              <a:t>Contemplant le Christ ressuscité qui nous remplit de sa lumière, l’Église chante la louange du Seigneur qui nous a rendu la vie.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51DA-C3E4-8B45-80F3-8FF1F46499C6}" type="slidenum">
              <a:rPr lang="fr-FR" smtClean="0"/>
              <a:t>34</a:t>
            </a:fld>
            <a:endParaRPr lang="fr-FR"/>
          </a:p>
        </p:txBody>
      </p:sp>
      <p:pic>
        <p:nvPicPr>
          <p:cNvPr id="9" name="Image 8" descr="logo_canevas_16x16sansbord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76" y="6362700"/>
            <a:ext cx="4302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272FA6A-4972-DF40-9244-570559895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265" y="6540500"/>
            <a:ext cx="27943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3"/>
              </a:rPr>
              <a:t>www.moniqueberger.fr</a:t>
            </a:r>
            <a:r>
              <a:rPr lang="fr-FR" sz="1000" dirty="0"/>
              <a:t>  - Diaporama pour Pâques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43556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463Cyclesimplif_épisode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963" y="612110"/>
            <a:ext cx="3664370" cy="549784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01491" y="1067081"/>
            <a:ext cx="4034506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400" dirty="0">
                <a:solidFill>
                  <a:srgbClr val="660066"/>
                </a:solidFill>
              </a:rPr>
              <a:t>Temps de l’Avent</a:t>
            </a:r>
          </a:p>
          <a:p>
            <a:pPr>
              <a:lnSpc>
                <a:spcPct val="200000"/>
              </a:lnSpc>
            </a:pPr>
            <a:r>
              <a:rPr lang="fr-FR" sz="2400" dirty="0">
                <a:solidFill>
                  <a:srgbClr val="FF6600"/>
                </a:solidFill>
              </a:rPr>
              <a:t>Temps de Noël</a:t>
            </a:r>
          </a:p>
          <a:p>
            <a:pPr>
              <a:lnSpc>
                <a:spcPct val="200000"/>
              </a:lnSpc>
            </a:pPr>
            <a:r>
              <a:rPr lang="fr-FR" sz="2400" dirty="0">
                <a:solidFill>
                  <a:srgbClr val="008000"/>
                </a:solidFill>
              </a:rPr>
              <a:t>Temps ordinaire (1</a:t>
            </a:r>
            <a:r>
              <a:rPr lang="fr-FR" sz="2400" baseline="30000" dirty="0">
                <a:solidFill>
                  <a:srgbClr val="008000"/>
                </a:solidFill>
              </a:rPr>
              <a:t>ère</a:t>
            </a:r>
            <a:r>
              <a:rPr lang="fr-FR" sz="2400" dirty="0">
                <a:solidFill>
                  <a:srgbClr val="008000"/>
                </a:solidFill>
              </a:rPr>
              <a:t> partie)</a:t>
            </a:r>
          </a:p>
          <a:p>
            <a:pPr>
              <a:lnSpc>
                <a:spcPct val="200000"/>
              </a:lnSpc>
            </a:pPr>
            <a:r>
              <a:rPr lang="fr-FR" sz="2400" dirty="0">
                <a:solidFill>
                  <a:srgbClr val="660066"/>
                </a:solidFill>
              </a:rPr>
              <a:t>Temps du Carême</a:t>
            </a:r>
          </a:p>
          <a:p>
            <a:pPr>
              <a:lnSpc>
                <a:spcPct val="200000"/>
              </a:lnSpc>
            </a:pPr>
            <a:r>
              <a:rPr lang="fr-FR" sz="2400" b="1" dirty="0">
                <a:solidFill>
                  <a:srgbClr val="FF6600"/>
                </a:solidFill>
              </a:rPr>
              <a:t>Temps pascal :</a:t>
            </a:r>
          </a:p>
          <a:p>
            <a:r>
              <a:rPr lang="fr-FR" sz="2400" dirty="0"/>
              <a:t>	 </a:t>
            </a:r>
            <a:r>
              <a:rPr lang="fr-FR" sz="2400" dirty="0">
                <a:solidFill>
                  <a:srgbClr val="FF6600"/>
                </a:solidFill>
              </a:rPr>
              <a:t>(</a:t>
            </a:r>
            <a:r>
              <a:rPr lang="fr-FR" sz="2400" i="1" dirty="0">
                <a:solidFill>
                  <a:srgbClr val="FF6600"/>
                </a:solidFill>
              </a:rPr>
              <a:t>de Pâques à la </a:t>
            </a:r>
            <a:r>
              <a:rPr lang="fr-FR" sz="2400" i="1" dirty="0">
                <a:solidFill>
                  <a:srgbClr val="FF0000"/>
                </a:solidFill>
              </a:rPr>
              <a:t>Pentecôte)</a:t>
            </a:r>
            <a:endParaRPr lang="fr-FR" sz="2400" dirty="0">
              <a:solidFill>
                <a:srgbClr val="FF66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4391" y="33866"/>
            <a:ext cx="8263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2"/>
                </a:solidFill>
              </a:rPr>
              <a:t>Situation du Temps pascal dans l’année </a:t>
            </a:r>
          </a:p>
        </p:txBody>
      </p:sp>
      <p:sp>
        <p:nvSpPr>
          <p:cNvPr id="2" name="Flèche courbée vers le haut 1"/>
          <p:cNvSpPr/>
          <p:nvPr/>
        </p:nvSpPr>
        <p:spPr>
          <a:xfrm rot="21307588">
            <a:off x="1484527" y="5095159"/>
            <a:ext cx="5220569" cy="1023263"/>
          </a:xfrm>
          <a:prstGeom prst="curvedUp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9" name="Image 8" descr="logo_canevas_16x16sansbord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76" y="6362700"/>
            <a:ext cx="4302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65A3814-7ECA-C047-B11F-5E4AB5751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265" y="6540500"/>
            <a:ext cx="27943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www.moniqueberger.fr</a:t>
            </a:r>
            <a:r>
              <a:rPr lang="fr-FR" sz="1000" dirty="0"/>
              <a:t>  - Diaporama pour Pâques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72229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51DA-C3E4-8B45-80F3-8FF1F46499C6}" type="slidenum">
              <a:rPr lang="fr-FR" smtClean="0"/>
              <a:t>36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30201" y="451500"/>
            <a:ext cx="5029200" cy="2794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6600"/>
                </a:solidFill>
              </a:rPr>
              <a:t>Le cierge pascal</a:t>
            </a:r>
            <a:r>
              <a:rPr lang="fr-FR" sz="2800" dirty="0">
                <a:solidFill>
                  <a:srgbClr val="FF6600"/>
                </a:solidFill>
              </a:rPr>
              <a:t> </a:t>
            </a:r>
          </a:p>
          <a:p>
            <a:endParaRPr lang="fr-FR" sz="2400" dirty="0"/>
          </a:p>
          <a:p>
            <a:pPr>
              <a:lnSpc>
                <a:spcPct val="130000"/>
              </a:lnSpc>
            </a:pPr>
            <a:r>
              <a:rPr lang="fr-FR" sz="2400" dirty="0">
                <a:solidFill>
                  <a:schemeClr val="tx2"/>
                </a:solidFill>
              </a:rPr>
              <a:t>Il est allumé à chaque célébration jusqu’à la Pentecôte.</a:t>
            </a:r>
          </a:p>
          <a:p>
            <a:pPr>
              <a:lnSpc>
                <a:spcPct val="130000"/>
              </a:lnSpc>
            </a:pPr>
            <a:r>
              <a:rPr lang="fr-FR" sz="2400" dirty="0">
                <a:solidFill>
                  <a:schemeClr val="tx2"/>
                </a:solidFill>
              </a:rPr>
              <a:t>Il est le symbole de la </a:t>
            </a:r>
            <a:r>
              <a:rPr lang="fr-FR" sz="2400" b="1" dirty="0">
                <a:solidFill>
                  <a:schemeClr val="tx2"/>
                </a:solidFill>
              </a:rPr>
              <a:t>présence de Jésus </a:t>
            </a:r>
            <a:r>
              <a:rPr lang="fr-FR" sz="2400" dirty="0">
                <a:solidFill>
                  <a:schemeClr val="tx2"/>
                </a:solidFill>
              </a:rPr>
              <a:t>sur la terre.</a:t>
            </a:r>
          </a:p>
        </p:txBody>
      </p:sp>
      <p:pic>
        <p:nvPicPr>
          <p:cNvPr id="4" name="Image 3" descr="cierge_pasca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1" y="1183217"/>
            <a:ext cx="3409949" cy="4366586"/>
          </a:xfrm>
          <a:prstGeom prst="rect">
            <a:avLst/>
          </a:prstGeom>
        </p:spPr>
      </p:pic>
      <p:pic>
        <p:nvPicPr>
          <p:cNvPr id="6" name="Image 5" descr="logo_canevas_16x16sansbord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76" y="6362700"/>
            <a:ext cx="4302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30201" y="3626307"/>
            <a:ext cx="5029200" cy="2296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2400" dirty="0">
                <a:solidFill>
                  <a:schemeClr val="tx2"/>
                </a:solidFill>
              </a:rPr>
              <a:t>Après le temps pascal, </a:t>
            </a:r>
          </a:p>
          <a:p>
            <a:pPr>
              <a:lnSpc>
                <a:spcPct val="120000"/>
              </a:lnSpc>
            </a:pPr>
            <a:r>
              <a:rPr lang="fr-FR" sz="2400" dirty="0">
                <a:solidFill>
                  <a:schemeClr val="tx2"/>
                </a:solidFill>
              </a:rPr>
              <a:t>on le garde au Baptistère, pour</a:t>
            </a:r>
          </a:p>
          <a:p>
            <a:pPr>
              <a:lnSpc>
                <a:spcPct val="120000"/>
              </a:lnSpc>
            </a:pPr>
            <a:r>
              <a:rPr lang="fr-FR" sz="2400" dirty="0">
                <a:solidFill>
                  <a:schemeClr val="tx2"/>
                </a:solidFill>
              </a:rPr>
              <a:t> le rallumer à chaque baptême : </a:t>
            </a:r>
          </a:p>
          <a:p>
            <a:pPr>
              <a:lnSpc>
                <a:spcPct val="120000"/>
              </a:lnSpc>
            </a:pPr>
            <a:r>
              <a:rPr lang="fr-FR" sz="2400" dirty="0">
                <a:solidFill>
                  <a:schemeClr val="tx2"/>
                </a:solidFill>
              </a:rPr>
              <a:t>c’est à sa flamme qu’on allume les cierges des nouveaux baptisés.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C184196-86B4-9C45-B75D-73DD6DFA2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265" y="6540500"/>
            <a:ext cx="27943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www.moniqueberger.fr</a:t>
            </a:r>
            <a:r>
              <a:rPr lang="fr-FR" sz="1000" dirty="0"/>
              <a:t>  - Diaporama pour Pâques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80721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049" y="2426924"/>
            <a:ext cx="6357218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1F497D"/>
                </a:solidFill>
              </a:rPr>
              <a:t>Cette joie, </a:t>
            </a:r>
            <a:r>
              <a:rPr lang="fr-FR" sz="2400" i="1" dirty="0">
                <a:solidFill>
                  <a:srgbClr val="1F497D"/>
                </a:solidFill>
              </a:rPr>
              <a:t>surnaturelle</a:t>
            </a:r>
            <a:r>
              <a:rPr lang="fr-FR" sz="2400" dirty="0">
                <a:solidFill>
                  <a:srgbClr val="1F497D"/>
                </a:solidFill>
              </a:rPr>
              <a:t>, vient de </a:t>
            </a:r>
          </a:p>
          <a:p>
            <a:pPr algn="ctr"/>
            <a:r>
              <a:rPr lang="fr-FR" sz="2400" b="1" dirty="0">
                <a:solidFill>
                  <a:srgbClr val="1F497D"/>
                </a:solidFill>
              </a:rPr>
              <a:t>l'union de notre volonté à la Volonté de Dieu</a:t>
            </a:r>
            <a:r>
              <a:rPr lang="fr-FR" sz="2400" cap="small" dirty="0">
                <a:solidFill>
                  <a:srgbClr val="1F497D"/>
                </a:solidFill>
              </a:rPr>
              <a:t>.</a:t>
            </a:r>
            <a:r>
              <a:rPr lang="fr-FR" sz="2300" cap="small" dirty="0">
                <a:solidFill>
                  <a:srgbClr val="1F497D"/>
                </a:solidFill>
              </a:rPr>
              <a:t>  </a:t>
            </a:r>
          </a:p>
          <a:p>
            <a:endParaRPr lang="fr-FR" sz="1400" dirty="0">
              <a:solidFill>
                <a:srgbClr val="1F497D"/>
              </a:solidFill>
            </a:endParaRPr>
          </a:p>
          <a:p>
            <a:pPr algn="ctr"/>
            <a:r>
              <a:rPr lang="fr-FR" sz="2300" dirty="0">
                <a:solidFill>
                  <a:srgbClr val="1F497D"/>
                </a:solidFill>
              </a:rPr>
              <a:t>Tant que nous restons unis au Christ Ressuscité, cette joie se</a:t>
            </a:r>
            <a:r>
              <a:rPr lang="fr-FR" sz="2300" cap="small" dirty="0">
                <a:solidFill>
                  <a:srgbClr val="1F497D"/>
                </a:solidFill>
              </a:rPr>
              <a:t> </a:t>
            </a:r>
            <a:r>
              <a:rPr lang="fr-FR" sz="2300" dirty="0">
                <a:solidFill>
                  <a:srgbClr val="1F497D"/>
                </a:solidFill>
              </a:rPr>
              <a:t>goûte même à travers </a:t>
            </a:r>
          </a:p>
          <a:p>
            <a:pPr algn="ctr"/>
            <a:r>
              <a:rPr lang="fr-FR" sz="2300" dirty="0">
                <a:solidFill>
                  <a:srgbClr val="1F497D"/>
                </a:solidFill>
              </a:rPr>
              <a:t>les difficultés ou les souffrances, </a:t>
            </a:r>
          </a:p>
          <a:p>
            <a:endParaRPr lang="fr-FR" sz="600" dirty="0">
              <a:solidFill>
                <a:srgbClr val="1F497D"/>
              </a:solidFill>
            </a:endParaRPr>
          </a:p>
          <a:p>
            <a:pPr algn="ctr"/>
            <a:r>
              <a:rPr lang="fr-FR" sz="2300" dirty="0">
                <a:solidFill>
                  <a:srgbClr val="1F497D"/>
                </a:solidFill>
              </a:rPr>
              <a:t>Lui-même nous communique la force (la </a:t>
            </a:r>
            <a:r>
              <a:rPr lang="fr-FR" sz="2300" i="1" dirty="0">
                <a:solidFill>
                  <a:srgbClr val="1F497D"/>
                </a:solidFill>
              </a:rPr>
              <a:t>grâce</a:t>
            </a:r>
            <a:r>
              <a:rPr lang="fr-FR" sz="2300" dirty="0">
                <a:solidFill>
                  <a:srgbClr val="1F497D"/>
                </a:solidFill>
              </a:rPr>
              <a:t>) d'accepter et de surmonter ce qui dépasse</a:t>
            </a:r>
          </a:p>
          <a:p>
            <a:pPr algn="ctr"/>
            <a:r>
              <a:rPr lang="fr-FR" sz="2300" dirty="0">
                <a:solidFill>
                  <a:srgbClr val="1F497D"/>
                </a:solidFill>
              </a:rPr>
              <a:t>nos forces humaines.</a:t>
            </a:r>
            <a:endParaRPr lang="fr-FR" sz="23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51DA-C3E4-8B45-80F3-8FF1F46499C6}" type="slidenum">
              <a:rPr lang="fr-FR" smtClean="0"/>
              <a:t>37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79049" y="203199"/>
            <a:ext cx="8694017" cy="214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8000"/>
                </a:solidFill>
              </a:rPr>
              <a:t>La joie pascale</a:t>
            </a:r>
          </a:p>
          <a:p>
            <a:endParaRPr lang="fr-FR" sz="1600" dirty="0"/>
          </a:p>
          <a:p>
            <a:pPr algn="ctr"/>
            <a:r>
              <a:rPr lang="fr-FR" sz="2400" dirty="0">
                <a:solidFill>
                  <a:schemeClr val="tx2"/>
                </a:solidFill>
              </a:rPr>
              <a:t>La grâce du temps pascal est la </a:t>
            </a:r>
            <a:r>
              <a:rPr lang="fr-FR" sz="2400" b="1" i="1" dirty="0">
                <a:solidFill>
                  <a:srgbClr val="FF6600"/>
                </a:solidFill>
              </a:rPr>
              <a:t>joie du renouvellement intérieur</a:t>
            </a:r>
            <a:r>
              <a:rPr lang="fr-FR" sz="2400" dirty="0">
                <a:solidFill>
                  <a:srgbClr val="FF6600"/>
                </a:solidFill>
              </a:rPr>
              <a:t> :</a:t>
            </a:r>
          </a:p>
          <a:p>
            <a:pPr algn="ctr">
              <a:lnSpc>
                <a:spcPct val="130000"/>
              </a:lnSpc>
            </a:pPr>
            <a:r>
              <a:rPr lang="fr-FR" sz="2400" dirty="0"/>
              <a:t> </a:t>
            </a:r>
            <a:r>
              <a:rPr lang="fr-FR" sz="2400" dirty="0">
                <a:solidFill>
                  <a:srgbClr val="3366FF"/>
                </a:solidFill>
              </a:rPr>
              <a:t>"</a:t>
            </a:r>
            <a:r>
              <a:rPr lang="fr-FR" sz="2400" i="1" dirty="0">
                <a:solidFill>
                  <a:srgbClr val="3366FF"/>
                </a:solidFill>
              </a:rPr>
              <a:t>goûter les choses d'En Haut" </a:t>
            </a:r>
            <a:r>
              <a:rPr lang="fr-FR" sz="2000" dirty="0">
                <a:solidFill>
                  <a:srgbClr val="3366FF"/>
                </a:solidFill>
              </a:rPr>
              <a:t>(Col 3, 1-3). </a:t>
            </a:r>
          </a:p>
          <a:p>
            <a:pPr algn="ctr"/>
            <a:endParaRPr lang="fr-FR" sz="1000" dirty="0"/>
          </a:p>
          <a:p>
            <a:pPr algn="ctr"/>
            <a:r>
              <a:rPr lang="fr-FR" sz="2400" dirty="0">
                <a:solidFill>
                  <a:srgbClr val="1F497D"/>
                </a:solidFill>
              </a:rPr>
              <a:t>Contemplons dans notre prière </a:t>
            </a:r>
            <a:r>
              <a:rPr lang="fr-FR" sz="2400" dirty="0">
                <a:solidFill>
                  <a:srgbClr val="800000"/>
                </a:solidFill>
              </a:rPr>
              <a:t>la joie de Jésus triomphant</a:t>
            </a:r>
            <a:endParaRPr lang="fr-FR" sz="2400" dirty="0"/>
          </a:p>
        </p:txBody>
      </p:sp>
      <p:pic>
        <p:nvPicPr>
          <p:cNvPr id="7" name="Image 6" descr="grainsrais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267" y="2906830"/>
            <a:ext cx="2489200" cy="24892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09117" y="5766300"/>
            <a:ext cx="8694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1F497D"/>
                </a:solidFill>
              </a:rPr>
              <a:t>(double aspect "</a:t>
            </a:r>
            <a:r>
              <a:rPr lang="fr-FR" sz="2400" b="1" i="1" dirty="0">
                <a:solidFill>
                  <a:srgbClr val="1F497D"/>
                </a:solidFill>
              </a:rPr>
              <a:t>mort</a:t>
            </a:r>
            <a:r>
              <a:rPr lang="fr-FR" sz="2400" b="1" dirty="0">
                <a:solidFill>
                  <a:srgbClr val="1F497D"/>
                </a:solidFill>
              </a:rPr>
              <a:t>" et</a:t>
            </a:r>
            <a:r>
              <a:rPr lang="fr-FR" sz="2400" b="1" i="1" dirty="0">
                <a:solidFill>
                  <a:srgbClr val="1F497D"/>
                </a:solidFill>
              </a:rPr>
              <a:t> "résurrection"</a:t>
            </a:r>
            <a:r>
              <a:rPr lang="fr-FR" sz="2400" b="1" dirty="0">
                <a:solidFill>
                  <a:srgbClr val="1F497D"/>
                </a:solidFill>
              </a:rPr>
              <a:t> du mystère pascal)</a:t>
            </a:r>
            <a:r>
              <a:rPr lang="fr-FR" sz="2400" b="1" dirty="0"/>
              <a:t>.</a:t>
            </a:r>
          </a:p>
        </p:txBody>
      </p:sp>
      <p:pic>
        <p:nvPicPr>
          <p:cNvPr id="10" name="Image 9" descr="logo_canevas_16x16sansbord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76" y="6362700"/>
            <a:ext cx="4302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ABFD5C2-47FE-D14D-8E60-51120C542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265" y="6540500"/>
            <a:ext cx="27943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www.moniqueberger.fr</a:t>
            </a:r>
            <a:r>
              <a:rPr lang="fr-FR" sz="1000" dirty="0"/>
              <a:t>  - Diaporama pour Pâques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0523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64817"/>
            <a:ext cx="2133600" cy="365125"/>
          </a:xfrm>
        </p:spPr>
        <p:txBody>
          <a:bodyPr/>
          <a:lstStyle/>
          <a:p>
            <a:fld id="{239751DA-C3E4-8B45-80F3-8FF1F46499C6}" type="slidenum">
              <a:rPr lang="fr-FR" smtClean="0"/>
              <a:t>38</a:t>
            </a:fld>
            <a:endParaRPr lang="fr-FR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791426"/>
              </p:ext>
            </p:extLst>
          </p:nvPr>
        </p:nvGraphicFramePr>
        <p:xfrm>
          <a:off x="982134" y="863608"/>
          <a:ext cx="6891866" cy="4978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9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2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1902"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Le</a:t>
                      </a:r>
                      <a:r>
                        <a:rPr lang="fr-FR" sz="2400" b="1" baseline="0" dirty="0"/>
                        <a:t> d</a:t>
                      </a:r>
                      <a:r>
                        <a:rPr lang="fr-FR" sz="2400" b="1" dirty="0"/>
                        <a:t>éroulement des</a:t>
                      </a:r>
                      <a:r>
                        <a:rPr lang="fr-FR" sz="2400" b="1" baseline="0" dirty="0"/>
                        <a:t> 50 jours du </a:t>
                      </a:r>
                      <a:r>
                        <a:rPr lang="fr-FR" sz="2400" b="1" dirty="0"/>
                        <a:t>temps pascal</a:t>
                      </a:r>
                    </a:p>
                  </a:txBody>
                  <a:tcPr marL="137160" marR="137160" marT="137160" marB="1371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277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6600"/>
                          </a:solidFill>
                        </a:rPr>
                        <a:t>Jour</a:t>
                      </a:r>
                      <a:r>
                        <a:rPr lang="fr-FR" b="1" baseline="0" dirty="0">
                          <a:solidFill>
                            <a:srgbClr val="FF6600"/>
                          </a:solidFill>
                        </a:rPr>
                        <a:t> J</a:t>
                      </a:r>
                      <a:endParaRPr lang="fr-FR" b="1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FF6600"/>
                          </a:solidFill>
                        </a:rPr>
                        <a:t>Dimanche de Pâques</a:t>
                      </a:r>
                    </a:p>
                  </a:txBody>
                  <a:tcPr marL="6840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27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6600"/>
                          </a:solidFill>
                        </a:rPr>
                        <a:t>J+8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6600"/>
                          </a:solidFill>
                        </a:rPr>
                        <a:t>2°</a:t>
                      </a:r>
                      <a:r>
                        <a:rPr lang="fr-FR" baseline="0" dirty="0">
                          <a:solidFill>
                            <a:srgbClr val="FF6600"/>
                          </a:solidFill>
                        </a:rPr>
                        <a:t> dimanche de Pâques</a:t>
                      </a:r>
                      <a:endParaRPr lang="fr-FR" dirty="0">
                        <a:solidFill>
                          <a:srgbClr val="FF6600"/>
                        </a:solidFill>
                      </a:endParaRPr>
                    </a:p>
                  </a:txBody>
                  <a:tcPr marL="6840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27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6600"/>
                          </a:solidFill>
                        </a:rPr>
                        <a:t>J+15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FF6600"/>
                          </a:solidFill>
                        </a:rPr>
                        <a:t>3°</a:t>
                      </a:r>
                      <a:r>
                        <a:rPr lang="fr-FR" baseline="0" dirty="0">
                          <a:solidFill>
                            <a:srgbClr val="FF6600"/>
                          </a:solidFill>
                        </a:rPr>
                        <a:t> dimanche de Pâques</a:t>
                      </a:r>
                      <a:endParaRPr lang="fr-FR" dirty="0">
                        <a:solidFill>
                          <a:srgbClr val="FF6600"/>
                        </a:solidFill>
                      </a:endParaRPr>
                    </a:p>
                  </a:txBody>
                  <a:tcPr marL="6840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27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6600"/>
                          </a:solidFill>
                        </a:rPr>
                        <a:t>J+22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FF6600"/>
                          </a:solidFill>
                        </a:rPr>
                        <a:t>4°</a:t>
                      </a:r>
                      <a:r>
                        <a:rPr lang="fr-FR" baseline="0" dirty="0">
                          <a:solidFill>
                            <a:srgbClr val="FF6600"/>
                          </a:solidFill>
                        </a:rPr>
                        <a:t> dimanche de Pâques</a:t>
                      </a:r>
                      <a:endParaRPr lang="fr-FR" dirty="0">
                        <a:solidFill>
                          <a:srgbClr val="FF6600"/>
                        </a:solidFill>
                      </a:endParaRPr>
                    </a:p>
                  </a:txBody>
                  <a:tcPr marL="6840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27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6600"/>
                          </a:solidFill>
                        </a:rPr>
                        <a:t>J+29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FF6600"/>
                          </a:solidFill>
                        </a:rPr>
                        <a:t>5°</a:t>
                      </a:r>
                      <a:r>
                        <a:rPr lang="fr-FR" baseline="0" dirty="0">
                          <a:solidFill>
                            <a:srgbClr val="FF6600"/>
                          </a:solidFill>
                        </a:rPr>
                        <a:t> dimanche de Pâques</a:t>
                      </a:r>
                      <a:endParaRPr lang="fr-FR" dirty="0">
                        <a:solidFill>
                          <a:srgbClr val="FF6600"/>
                        </a:solidFill>
                      </a:endParaRPr>
                    </a:p>
                  </a:txBody>
                  <a:tcPr marL="6840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27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6600"/>
                          </a:solidFill>
                        </a:rPr>
                        <a:t>J+36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FF6600"/>
                          </a:solidFill>
                        </a:rPr>
                        <a:t>6°</a:t>
                      </a:r>
                      <a:r>
                        <a:rPr lang="fr-FR" baseline="0" dirty="0">
                          <a:solidFill>
                            <a:srgbClr val="FF6600"/>
                          </a:solidFill>
                        </a:rPr>
                        <a:t> dimanche de Pâques</a:t>
                      </a:r>
                      <a:endParaRPr lang="fr-FR" dirty="0">
                        <a:solidFill>
                          <a:srgbClr val="FF6600"/>
                        </a:solidFill>
                      </a:endParaRPr>
                    </a:p>
                  </a:txBody>
                  <a:tcPr marL="6840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277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8000"/>
                          </a:solidFill>
                        </a:rPr>
                        <a:t>J+40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008000"/>
                          </a:solidFill>
                        </a:rPr>
                        <a:t>Jeudi</a:t>
                      </a:r>
                      <a:r>
                        <a:rPr lang="fr-FR" b="1" baseline="0" dirty="0">
                          <a:solidFill>
                            <a:srgbClr val="008000"/>
                          </a:solidFill>
                        </a:rPr>
                        <a:t> de l’Ascension</a:t>
                      </a:r>
                      <a:endParaRPr lang="fr-FR" b="1" dirty="0">
                        <a:solidFill>
                          <a:srgbClr val="008000"/>
                        </a:solidFill>
                      </a:endParaRPr>
                    </a:p>
                  </a:txBody>
                  <a:tcPr marL="6840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6277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6600"/>
                          </a:solidFill>
                        </a:rPr>
                        <a:t>J+43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FF6600"/>
                          </a:solidFill>
                        </a:rPr>
                        <a:t>7°</a:t>
                      </a:r>
                      <a:r>
                        <a:rPr lang="fr-FR" baseline="0" dirty="0">
                          <a:solidFill>
                            <a:srgbClr val="FF6600"/>
                          </a:solidFill>
                        </a:rPr>
                        <a:t> dimanche de Pâques</a:t>
                      </a:r>
                      <a:endParaRPr lang="fr-FR" dirty="0">
                        <a:solidFill>
                          <a:srgbClr val="FF6600"/>
                        </a:solidFill>
                      </a:endParaRPr>
                    </a:p>
                  </a:txBody>
                  <a:tcPr marL="6840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6277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J+50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Dimanche</a:t>
                      </a:r>
                      <a:r>
                        <a:rPr lang="fr-FR" b="1" baseline="0" dirty="0">
                          <a:solidFill>
                            <a:srgbClr val="FF0000"/>
                          </a:solidFill>
                        </a:rPr>
                        <a:t> de la Pentecôte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 marL="6840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6" name="Image 5" descr="logo_canevas_16x16sansbord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76" y="6362700"/>
            <a:ext cx="4302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E92231A-021D-FC46-8A23-9A6B2BEFE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265" y="6540500"/>
            <a:ext cx="27943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3"/>
              </a:rPr>
              <a:t>www.moniqueberger.fr</a:t>
            </a:r>
            <a:r>
              <a:rPr lang="fr-FR" sz="1000" dirty="0"/>
              <a:t>  - Diaporama pour Pâques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67441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82638" y="253995"/>
            <a:ext cx="7681584" cy="2990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dirty="0"/>
              <a:t>Passé le temps pascal, </a:t>
            </a:r>
          </a:p>
          <a:p>
            <a:pPr algn="ctr">
              <a:lnSpc>
                <a:spcPct val="150000"/>
              </a:lnSpc>
            </a:pPr>
            <a:r>
              <a:rPr lang="fr-FR" sz="2800" dirty="0"/>
              <a:t>c’est </a:t>
            </a:r>
            <a:r>
              <a:rPr lang="fr-FR" sz="2800" b="1" dirty="0"/>
              <a:t>toute notre vie </a:t>
            </a:r>
            <a:r>
              <a:rPr lang="fr-FR" sz="2800" dirty="0"/>
              <a:t>qui devra rester</a:t>
            </a:r>
          </a:p>
          <a:p>
            <a:pPr algn="ctr">
              <a:lnSpc>
                <a:spcPct val="150000"/>
              </a:lnSpc>
            </a:pPr>
            <a:r>
              <a:rPr lang="fr-FR" sz="2800" dirty="0"/>
              <a:t> </a:t>
            </a:r>
            <a:r>
              <a:rPr lang="fr-FR" sz="2800" b="1" dirty="0"/>
              <a:t>imprégnée de cette joie </a:t>
            </a:r>
            <a:r>
              <a:rPr lang="fr-FR" sz="2800" dirty="0"/>
              <a:t>et du désir de </a:t>
            </a:r>
          </a:p>
          <a:p>
            <a:pPr algn="ctr">
              <a:lnSpc>
                <a:spcPct val="150000"/>
              </a:lnSpc>
            </a:pPr>
            <a:r>
              <a:rPr lang="fr-FR" sz="3600" b="1" i="1" cap="small" dirty="0">
                <a:solidFill>
                  <a:srgbClr val="008000"/>
                </a:solidFill>
              </a:rPr>
              <a:t>"</a:t>
            </a:r>
            <a:r>
              <a:rPr lang="fr-FR" sz="3600" b="1" i="1" dirty="0">
                <a:solidFill>
                  <a:srgbClr val="008000"/>
                </a:solidFill>
              </a:rPr>
              <a:t>vivre comme des ressuscités"</a:t>
            </a:r>
            <a:r>
              <a:rPr lang="fr-FR" sz="4400" b="1" i="1" dirty="0">
                <a:solidFill>
                  <a:srgbClr val="008000"/>
                </a:solidFill>
              </a:rPr>
              <a:t>.</a:t>
            </a:r>
            <a:r>
              <a:rPr lang="fr-FR" sz="4400" b="1" dirty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51DA-C3E4-8B45-80F3-8FF1F46499C6}" type="slidenum">
              <a:rPr lang="fr-FR" smtClean="0"/>
              <a:t>39</a:t>
            </a:fld>
            <a:endParaRPr lang="fr-FR" dirty="0"/>
          </a:p>
        </p:txBody>
      </p:sp>
      <p:pic>
        <p:nvPicPr>
          <p:cNvPr id="6" name="Image 5" descr="ro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73" y="3761572"/>
            <a:ext cx="2565400" cy="2315382"/>
          </a:xfrm>
          <a:prstGeom prst="rect">
            <a:avLst/>
          </a:prstGeom>
        </p:spPr>
      </p:pic>
      <p:pic>
        <p:nvPicPr>
          <p:cNvPr id="8" name="Image 7" descr="logo_canevas_16x16sansbord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76" y="6362700"/>
            <a:ext cx="4302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49A23B4-C4A6-5A49-8EB7-ABCA43640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265" y="6540500"/>
            <a:ext cx="27943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www.moniqueberger.fr</a:t>
            </a:r>
            <a:r>
              <a:rPr lang="fr-FR" sz="1000" dirty="0"/>
              <a:t>  - Diaporama pour Pâques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1119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51DA-C3E4-8B45-80F3-8FF1F46499C6}" type="slidenum">
              <a:rPr lang="fr-FR" smtClean="0"/>
              <a:t>4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75733" y="2647491"/>
            <a:ext cx="8534400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>
                <a:solidFill>
                  <a:srgbClr val="008000"/>
                </a:solidFill>
              </a:rPr>
              <a:t>Avant de commencer, </a:t>
            </a:r>
          </a:p>
          <a:p>
            <a:endParaRPr lang="fr-FR" sz="2800" i="1" dirty="0">
              <a:solidFill>
                <a:srgbClr val="0080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fr-FR" sz="2800" b="1" dirty="0">
                <a:solidFill>
                  <a:srgbClr val="008000"/>
                </a:solidFill>
              </a:rPr>
              <a:t>quelques remarques préliminaires…</a:t>
            </a:r>
          </a:p>
        </p:txBody>
      </p:sp>
      <p:pic>
        <p:nvPicPr>
          <p:cNvPr id="7" name="Image 6" descr="logo_canevas_16x16sansbord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76" y="6362700"/>
            <a:ext cx="4302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16F6B93-47FD-7C47-B834-03BA812B0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265" y="6540500"/>
            <a:ext cx="27943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3"/>
              </a:rPr>
              <a:t>www.moniqueberger.fr</a:t>
            </a:r>
            <a:r>
              <a:rPr lang="fr-FR" sz="1000" dirty="0"/>
              <a:t>  - Diaporama pour Pâques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06800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68F629B-2C9F-F247-986B-55B0B7B19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51DA-C3E4-8B45-80F3-8FF1F46499C6}" type="slidenum">
              <a:rPr lang="fr-FR" smtClean="0"/>
              <a:t>40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6460164-CCB8-9645-8EC1-E32EFC7EE17D}"/>
              </a:ext>
            </a:extLst>
          </p:cNvPr>
          <p:cNvSpPr txBox="1"/>
          <p:nvPr/>
        </p:nvSpPr>
        <p:spPr>
          <a:xfrm>
            <a:off x="905933" y="362813"/>
            <a:ext cx="7298267" cy="4915192"/>
          </a:xfrm>
          <a:prstGeom prst="rect">
            <a:avLst/>
          </a:prstGeom>
          <a:noFill/>
          <a:ln w="1905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>
                <a:solidFill>
                  <a:srgbClr val="FF6600"/>
                </a:solidFill>
              </a:rPr>
              <a:t>Liens pour compléter</a:t>
            </a:r>
          </a:p>
          <a:p>
            <a:pPr algn="just"/>
            <a:endParaRPr lang="fr-FR" sz="1600" dirty="0"/>
          </a:p>
          <a:p>
            <a:pPr lvl="1" algn="just">
              <a:lnSpc>
                <a:spcPct val="120000"/>
              </a:lnSpc>
            </a:pPr>
            <a:endParaRPr lang="fr-FR" sz="2400" dirty="0"/>
          </a:p>
          <a:p>
            <a:pPr marL="800100" lvl="1" indent="-342900" algn="just">
              <a:lnSpc>
                <a:spcPct val="120000"/>
              </a:lnSpc>
              <a:buFont typeface="Wingdings" charset="2"/>
              <a:buChar char="ü"/>
            </a:pPr>
            <a:r>
              <a:rPr lang="fr-FR" sz="2400" i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Pâques</a:t>
            </a:r>
            <a:endParaRPr lang="fr-FR" sz="2400" i="1" dirty="0">
              <a:solidFill>
                <a:srgbClr val="FF0000"/>
              </a:solidFill>
            </a:endParaRPr>
          </a:p>
          <a:p>
            <a:pPr marL="800100" lvl="1" indent="-342900" algn="just">
              <a:lnSpc>
                <a:spcPct val="120000"/>
              </a:lnSpc>
              <a:buFont typeface="Wingdings" charset="2"/>
              <a:buChar char="ü"/>
            </a:pPr>
            <a:r>
              <a:rPr lang="fr-FR" sz="2400" i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Dimanche de la Miséricorde</a:t>
            </a:r>
            <a:endParaRPr lang="fr-FR" sz="2400" i="1" dirty="0">
              <a:solidFill>
                <a:srgbClr val="FF0000"/>
              </a:solidFill>
            </a:endParaRPr>
          </a:p>
          <a:p>
            <a:pPr marL="800100" lvl="1" indent="-342900" algn="just">
              <a:lnSpc>
                <a:spcPct val="120000"/>
              </a:lnSpc>
              <a:buFont typeface="Wingdings" charset="2"/>
              <a:buChar char="ü"/>
            </a:pPr>
            <a:r>
              <a:rPr lang="fr-FR" sz="2400" i="1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L’Ascension</a:t>
            </a:r>
            <a:endParaRPr lang="fr-FR" sz="2400" i="1" dirty="0">
              <a:solidFill>
                <a:srgbClr val="FF0000"/>
              </a:solidFill>
            </a:endParaRPr>
          </a:p>
          <a:p>
            <a:pPr marL="800100" lvl="1" indent="-342900" algn="just">
              <a:lnSpc>
                <a:spcPct val="120000"/>
              </a:lnSpc>
              <a:buFont typeface="Wingdings" charset="2"/>
              <a:buChar char="ü"/>
            </a:pPr>
            <a:r>
              <a:rPr lang="fr-FR" sz="2400" i="1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Pentecôte</a:t>
            </a:r>
            <a:endParaRPr lang="fr-FR" sz="2400" i="1" dirty="0">
              <a:solidFill>
                <a:srgbClr val="FF0000"/>
              </a:solidFill>
            </a:endParaRPr>
          </a:p>
          <a:p>
            <a:pPr lvl="1" algn="just">
              <a:lnSpc>
                <a:spcPct val="120000"/>
              </a:lnSpc>
            </a:pPr>
            <a:endParaRPr lang="fr-FR" sz="2000" i="1" dirty="0"/>
          </a:p>
          <a:p>
            <a:pPr marL="800100" lvl="1" indent="-342900" algn="just">
              <a:lnSpc>
                <a:spcPct val="120000"/>
              </a:lnSpc>
              <a:buFont typeface="Wingdings" charset="2"/>
              <a:buChar char="ü"/>
            </a:pPr>
            <a:endParaRPr lang="fr-FR" sz="1050" dirty="0"/>
          </a:p>
          <a:p>
            <a:pPr marL="3557588" lvl="6">
              <a:defRPr/>
            </a:pPr>
            <a:r>
              <a:rPr lang="fr-FR" sz="2000" dirty="0">
                <a:solidFill>
                  <a:srgbClr val="00B05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Tous les diaporamas</a:t>
            </a:r>
            <a:endParaRPr lang="fr-FR" sz="2000" dirty="0">
              <a:solidFill>
                <a:srgbClr val="00B050"/>
              </a:solidFill>
            </a:endParaRPr>
          </a:p>
          <a:p>
            <a:pPr lvl="7">
              <a:lnSpc>
                <a:spcPct val="70000"/>
              </a:lnSpc>
              <a:defRPr/>
            </a:pPr>
            <a:endParaRPr lang="fr-FR" sz="2400" dirty="0"/>
          </a:p>
          <a:p>
            <a:pPr marL="3521075" lvl="8">
              <a:lnSpc>
                <a:spcPct val="70000"/>
              </a:lnSpc>
              <a:defRPr/>
            </a:pPr>
            <a:r>
              <a:rPr lang="fr-FR" sz="2000" dirty="0">
                <a:solidFill>
                  <a:srgbClr val="00B05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 d’accueil du site</a:t>
            </a:r>
            <a:endParaRPr lang="fr-FR" sz="2000" dirty="0">
              <a:solidFill>
                <a:srgbClr val="00B050"/>
              </a:solidFill>
            </a:endParaRPr>
          </a:p>
          <a:p>
            <a:pPr lvl="8">
              <a:lnSpc>
                <a:spcPct val="70000"/>
              </a:lnSpc>
              <a:defRPr/>
            </a:pPr>
            <a:endParaRPr lang="fr-FR" sz="2000" dirty="0"/>
          </a:p>
          <a:p>
            <a:pPr algn="just"/>
            <a:endParaRPr lang="fr-FR" sz="20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79DB794-BCEF-564D-8629-492EB22AE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265" y="6540500"/>
            <a:ext cx="27943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8"/>
              </a:rPr>
              <a:t>www.moniqueberger.fr</a:t>
            </a:r>
            <a:r>
              <a:rPr lang="fr-FR" sz="1000" dirty="0"/>
              <a:t>  - Diaporama pour Pâques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99110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51DA-C3E4-8B45-80F3-8FF1F46499C6}" type="slidenum">
              <a:rPr lang="fr-FR" smtClean="0"/>
              <a:t>41</a:t>
            </a:fld>
            <a:endParaRPr lang="fr-FR"/>
          </a:p>
        </p:txBody>
      </p:sp>
      <p:pic>
        <p:nvPicPr>
          <p:cNvPr id="4" name="Image 3" descr="logo_canevas_16x16sansbord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76" y="6362700"/>
            <a:ext cx="4302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8BDE78B-72B2-A94A-8CC9-05A4C54FF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265" y="6540500"/>
            <a:ext cx="27943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3"/>
              </a:rPr>
              <a:t>www.moniqueberger.fr</a:t>
            </a:r>
            <a:r>
              <a:rPr lang="fr-FR" sz="1000" dirty="0"/>
              <a:t>  - Diaporama pour Pâques</a:t>
            </a:r>
            <a:endParaRPr lang="fr-FR" sz="11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55C2857-701B-1A4C-8FDA-822EED91C9CD}"/>
              </a:ext>
            </a:extLst>
          </p:cNvPr>
          <p:cNvSpPr txBox="1"/>
          <p:nvPr/>
        </p:nvSpPr>
        <p:spPr>
          <a:xfrm>
            <a:off x="982136" y="472784"/>
            <a:ext cx="7196667" cy="4308872"/>
          </a:xfrm>
          <a:prstGeom prst="rect">
            <a:avLst/>
          </a:prstGeom>
          <a:solidFill>
            <a:srgbClr val="F2F0FF"/>
          </a:solidFill>
          <a:ln w="1905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fr-FR" sz="2400" b="1" i="1" dirty="0">
                <a:solidFill>
                  <a:srgbClr val="FF6600"/>
                </a:solidFill>
              </a:rPr>
              <a:t>DOCUMENTATION</a:t>
            </a:r>
            <a:br>
              <a:rPr lang="fr-FR" sz="2400" b="1" i="1" dirty="0">
                <a:solidFill>
                  <a:srgbClr val="FF6600"/>
                </a:solidFill>
              </a:rPr>
            </a:br>
            <a:endParaRPr lang="fr-FR" sz="1600" b="1" i="1" dirty="0">
              <a:solidFill>
                <a:srgbClr val="FF6600"/>
              </a:solidFill>
            </a:endParaRPr>
          </a:p>
          <a:p>
            <a:endParaRPr lang="fr-FR" sz="2400" dirty="0"/>
          </a:p>
          <a:p>
            <a:pPr marL="342900" indent="-342900">
              <a:buFont typeface="Wingdings" charset="2"/>
              <a:buChar char="ü"/>
            </a:pPr>
            <a:r>
              <a:rPr lang="fr-FR" sz="2400" b="1" dirty="0"/>
              <a:t>Parents et éducateurs</a:t>
            </a:r>
          </a:p>
          <a:p>
            <a:pPr marL="342900" indent="-342900">
              <a:buFont typeface="Wingdings" charset="2"/>
              <a:buChar char="ü"/>
            </a:pPr>
            <a:endParaRPr lang="fr-FR" sz="2400" b="1" dirty="0"/>
          </a:p>
          <a:p>
            <a:endParaRPr lang="fr-FR" sz="2400" b="1" dirty="0"/>
          </a:p>
          <a:p>
            <a:endParaRPr lang="fr-FR" sz="1200" dirty="0"/>
          </a:p>
          <a:p>
            <a:pPr lvl="2"/>
            <a:r>
              <a:rPr lang="fr-FR" sz="2400" dirty="0">
                <a:hlinkClick r:id="rId4"/>
              </a:rPr>
              <a:t>Vivre l’année liturgique avec les enfants</a:t>
            </a:r>
            <a:endParaRPr lang="fr-FR" sz="2400" dirty="0"/>
          </a:p>
          <a:p>
            <a:pPr lvl="2"/>
            <a:endParaRPr lang="fr-FR" sz="2400" dirty="0"/>
          </a:p>
          <a:p>
            <a:pPr lvl="2"/>
            <a:r>
              <a:rPr lang="fr-FR" sz="2400" dirty="0">
                <a:hlinkClick r:id="rId5"/>
              </a:rPr>
              <a:t>Éduquer pour le bonheur</a:t>
            </a:r>
            <a:endParaRPr lang="fr-FR" sz="2400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494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51DA-C3E4-8B45-80F3-8FF1F46499C6}" type="slidenum">
              <a:rPr lang="fr-FR" smtClean="0"/>
              <a:t>5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931341" y="1582961"/>
            <a:ext cx="76369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8000"/>
                </a:solidFill>
              </a:rPr>
              <a:t>1</a:t>
            </a:r>
            <a:r>
              <a:rPr lang="fr-FR" sz="2000" dirty="0">
                <a:solidFill>
                  <a:srgbClr val="008000"/>
                </a:solidFill>
              </a:rPr>
              <a:t> </a:t>
            </a:r>
            <a:r>
              <a:rPr lang="fr-FR" sz="2400" dirty="0">
                <a:solidFill>
                  <a:srgbClr val="008000"/>
                </a:solidFill>
              </a:rPr>
              <a:t>-  Accepter le « mystère » de la Résurrection</a:t>
            </a:r>
          </a:p>
          <a:p>
            <a:endParaRPr lang="fr-FR" sz="2400" dirty="0">
              <a:solidFill>
                <a:srgbClr val="008000"/>
              </a:solidFill>
            </a:endParaRPr>
          </a:p>
          <a:p>
            <a:r>
              <a:rPr lang="fr-FR" sz="2400" dirty="0">
                <a:solidFill>
                  <a:srgbClr val="008000"/>
                </a:solidFill>
              </a:rPr>
              <a:t>2 - Comment le présenter aux plus petits </a:t>
            </a:r>
            <a:r>
              <a:rPr lang="fr-FR" sz="2400" i="1" dirty="0">
                <a:solidFill>
                  <a:srgbClr val="008000"/>
                </a:solidFill>
              </a:rPr>
              <a:t>(pédagogie)</a:t>
            </a:r>
          </a:p>
          <a:p>
            <a:endParaRPr lang="fr-FR" sz="2400" dirty="0">
              <a:solidFill>
                <a:srgbClr val="008000"/>
              </a:solidFill>
            </a:endParaRPr>
          </a:p>
          <a:p>
            <a:r>
              <a:rPr lang="fr-FR" sz="2400" dirty="0">
                <a:solidFill>
                  <a:srgbClr val="008000"/>
                </a:solidFill>
              </a:rPr>
              <a:t>3 - L'événement le plus important de toute l'histoire</a:t>
            </a:r>
          </a:p>
          <a:p>
            <a:endParaRPr lang="fr-FR" sz="2400" dirty="0">
              <a:solidFill>
                <a:srgbClr val="008000"/>
              </a:solidFill>
            </a:endParaRPr>
          </a:p>
          <a:p>
            <a:r>
              <a:rPr lang="fr-FR" sz="2400" dirty="0">
                <a:solidFill>
                  <a:srgbClr val="008000"/>
                </a:solidFill>
              </a:rPr>
              <a:t>4 - Ne jamais dissocier Passion et Résurrection</a:t>
            </a:r>
          </a:p>
          <a:p>
            <a:endParaRPr lang="fr-FR" sz="2400" dirty="0">
              <a:solidFill>
                <a:srgbClr val="008000"/>
              </a:solidFill>
            </a:endParaRPr>
          </a:p>
          <a:p>
            <a:r>
              <a:rPr lang="fr-FR" sz="2400" dirty="0">
                <a:solidFill>
                  <a:srgbClr val="008000"/>
                </a:solidFill>
              </a:rPr>
              <a:t>5 – La victoire définitive de la Vie sur la mort</a:t>
            </a:r>
          </a:p>
        </p:txBody>
      </p:sp>
      <p:pic>
        <p:nvPicPr>
          <p:cNvPr id="7" name="Image 6" descr="logo_canevas_16x16sansbord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76" y="6362700"/>
            <a:ext cx="4302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934CB29-AE13-A842-BACC-E11739673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265" y="6540500"/>
            <a:ext cx="27943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3"/>
              </a:rPr>
              <a:t>www.moniqueberger.fr</a:t>
            </a:r>
            <a:r>
              <a:rPr lang="fr-FR" sz="1000" dirty="0"/>
              <a:t>  - Diaporama pour Pâques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75744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2638" y="5386986"/>
            <a:ext cx="77893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1F497D"/>
                </a:solidFill>
              </a:rPr>
              <a:t>Seule une </a:t>
            </a:r>
            <a:r>
              <a:rPr lang="fr-FR" sz="2400" b="1" dirty="0">
                <a:solidFill>
                  <a:srgbClr val="1F497D"/>
                </a:solidFill>
              </a:rPr>
              <a:t>attitude de foi</a:t>
            </a:r>
            <a:r>
              <a:rPr lang="fr-FR" sz="2400" dirty="0">
                <a:solidFill>
                  <a:srgbClr val="1F497D"/>
                </a:solidFill>
              </a:rPr>
              <a:t> permet d’</a:t>
            </a:r>
            <a:r>
              <a:rPr lang="fr-FR" sz="2400" b="1" dirty="0">
                <a:solidFill>
                  <a:srgbClr val="1F497D"/>
                </a:solidFill>
              </a:rPr>
              <a:t>entrer dans le mystère</a:t>
            </a:r>
            <a:r>
              <a:rPr lang="fr-FR" sz="2400" dirty="0">
                <a:solidFill>
                  <a:srgbClr val="1F497D"/>
                </a:solidFill>
              </a:rPr>
              <a:t>, </a:t>
            </a:r>
          </a:p>
          <a:p>
            <a:pPr algn="ctr">
              <a:lnSpc>
                <a:spcPct val="130000"/>
              </a:lnSpc>
            </a:pPr>
            <a:r>
              <a:rPr lang="fr-FR" sz="2400" dirty="0">
                <a:solidFill>
                  <a:srgbClr val="1F497D"/>
                </a:solidFill>
              </a:rPr>
              <a:t>dans la contemplation et l’adoration.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51DA-C3E4-8B45-80F3-8FF1F46499C6}" type="slidenum">
              <a:rPr lang="fr-FR" smtClean="0"/>
              <a:t>6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91572" y="152406"/>
            <a:ext cx="86462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8000"/>
                </a:solidFill>
              </a:rPr>
              <a:t>Accepter le « mystère »</a:t>
            </a:r>
          </a:p>
          <a:p>
            <a:pPr algn="just"/>
            <a:endParaRPr lang="fr-FR" dirty="0"/>
          </a:p>
          <a:p>
            <a:pPr algn="ctr"/>
            <a:r>
              <a:rPr lang="fr-FR" sz="2400" dirty="0">
                <a:solidFill>
                  <a:schemeClr val="tx2"/>
                </a:solidFill>
              </a:rPr>
              <a:t>Devant "</a:t>
            </a:r>
            <a:r>
              <a:rPr lang="fr-FR" sz="2400" b="1" i="1" dirty="0">
                <a:solidFill>
                  <a:schemeClr val="tx2"/>
                </a:solidFill>
              </a:rPr>
              <a:t>l'événement</a:t>
            </a:r>
            <a:r>
              <a:rPr lang="fr-FR" sz="2400" dirty="0">
                <a:solidFill>
                  <a:schemeClr val="tx2"/>
                </a:solidFill>
              </a:rPr>
              <a:t>" de la Résurrection, </a:t>
            </a:r>
          </a:p>
          <a:p>
            <a:pPr algn="ctr"/>
            <a:r>
              <a:rPr lang="fr-FR" sz="2400" dirty="0">
                <a:solidFill>
                  <a:schemeClr val="tx2"/>
                </a:solidFill>
              </a:rPr>
              <a:t>notre raison est totalement dépassée ! </a:t>
            </a:r>
          </a:p>
          <a:p>
            <a:pPr algn="just"/>
            <a:endParaRPr lang="fr-FR" sz="1400" dirty="0">
              <a:solidFill>
                <a:schemeClr val="tx2"/>
              </a:solidFill>
            </a:endParaRPr>
          </a:p>
          <a:p>
            <a:pPr algn="ctr"/>
            <a:r>
              <a:rPr lang="fr-FR" sz="2400" dirty="0">
                <a:solidFill>
                  <a:schemeClr val="tx2"/>
                </a:solidFill>
              </a:rPr>
              <a:t>Comme les Apôtres, nous ne pouvons que constater l'évidence </a:t>
            </a:r>
            <a:r>
              <a:rPr lang="fr-FR" sz="2800" dirty="0">
                <a:solidFill>
                  <a:schemeClr val="tx2"/>
                </a:solidFill>
              </a:rPr>
              <a:t>: </a:t>
            </a:r>
          </a:p>
        </p:txBody>
      </p:sp>
      <p:pic>
        <p:nvPicPr>
          <p:cNvPr id="2" name="Image 1" descr="PâquesCénaclepoiss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588" y="2348981"/>
            <a:ext cx="4398854" cy="309456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55604" y="2624665"/>
            <a:ext cx="4250267" cy="2517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2400" dirty="0">
                <a:solidFill>
                  <a:srgbClr val="1F497D"/>
                </a:solidFill>
              </a:rPr>
              <a:t>Jésus était mort, et le voilà devant eux, debout, vivant ! </a:t>
            </a:r>
          </a:p>
          <a:p>
            <a:pPr algn="ctr">
              <a:lnSpc>
                <a:spcPct val="120000"/>
              </a:lnSpc>
            </a:pPr>
            <a:endParaRPr lang="fr-FR" sz="1100" dirty="0">
              <a:solidFill>
                <a:srgbClr val="1F497D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fr-FR" sz="2400" dirty="0">
                <a:solidFill>
                  <a:srgbClr val="1F497D"/>
                </a:solidFill>
              </a:rPr>
              <a:t>Il mange avec eux, </a:t>
            </a:r>
          </a:p>
          <a:p>
            <a:pPr algn="ctr">
              <a:lnSpc>
                <a:spcPct val="120000"/>
              </a:lnSpc>
            </a:pPr>
            <a:r>
              <a:rPr lang="fr-FR" sz="2400" dirty="0">
                <a:solidFill>
                  <a:srgbClr val="1F497D"/>
                </a:solidFill>
              </a:rPr>
              <a:t>Il leur parle, les réconforte, </a:t>
            </a:r>
          </a:p>
          <a:p>
            <a:pPr algn="ctr">
              <a:lnSpc>
                <a:spcPct val="120000"/>
              </a:lnSpc>
            </a:pPr>
            <a:r>
              <a:rPr lang="fr-FR" sz="2400" dirty="0">
                <a:solidFill>
                  <a:srgbClr val="1F497D"/>
                </a:solidFill>
              </a:rPr>
              <a:t>les apaise... </a:t>
            </a:r>
          </a:p>
        </p:txBody>
      </p:sp>
      <p:pic>
        <p:nvPicPr>
          <p:cNvPr id="10" name="Image 9" descr="logo_canevas_16x16sansbord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76" y="6362700"/>
            <a:ext cx="4302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87AB9AC-F2C5-A44E-8E60-0FA6DB49C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265" y="6540500"/>
            <a:ext cx="27943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www.moniqueberger.fr</a:t>
            </a:r>
            <a:r>
              <a:rPr lang="fr-FR" sz="1000" dirty="0"/>
              <a:t>  - Diaporama pour Pâques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71354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51DA-C3E4-8B45-80F3-8FF1F46499C6}" type="slidenum">
              <a:rPr lang="fr-FR" smtClean="0"/>
              <a:t>7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04814" y="857075"/>
            <a:ext cx="4353453" cy="419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Mieux que nous, les enfants </a:t>
            </a:r>
          </a:p>
          <a:p>
            <a:pPr algn="ctr">
              <a:lnSpc>
                <a:spcPct val="130000"/>
              </a:lnSpc>
            </a:pPr>
            <a:r>
              <a:rPr lang="fr-FR" sz="2800" dirty="0"/>
              <a:t>savent contempler : </a:t>
            </a:r>
          </a:p>
          <a:p>
            <a:pPr algn="ctr">
              <a:lnSpc>
                <a:spcPct val="130000"/>
              </a:lnSpc>
            </a:pPr>
            <a:endParaRPr lang="fr-FR" sz="2800" dirty="0"/>
          </a:p>
          <a:p>
            <a:pPr algn="ctr">
              <a:lnSpc>
                <a:spcPct val="150000"/>
              </a:lnSpc>
            </a:pPr>
            <a:r>
              <a:rPr lang="fr-FR" sz="2800" dirty="0"/>
              <a:t>pour soutenir leur attention, mettons au coin-prière </a:t>
            </a:r>
          </a:p>
          <a:p>
            <a:pPr algn="ctr">
              <a:lnSpc>
                <a:spcPct val="150000"/>
              </a:lnSpc>
            </a:pPr>
            <a:r>
              <a:rPr lang="fr-FR" sz="2800" dirty="0"/>
              <a:t>une belle image du </a:t>
            </a:r>
          </a:p>
          <a:p>
            <a:pPr algn="ctr">
              <a:lnSpc>
                <a:spcPct val="150000"/>
              </a:lnSpc>
            </a:pPr>
            <a:r>
              <a:rPr lang="fr-FR" sz="2800" dirty="0"/>
              <a:t>Christ ressuscité. </a:t>
            </a:r>
          </a:p>
        </p:txBody>
      </p:sp>
      <p:pic>
        <p:nvPicPr>
          <p:cNvPr id="4" name="Image 3" descr="PrPost0175p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67" y="371616"/>
            <a:ext cx="4286077" cy="5965415"/>
          </a:xfrm>
          <a:prstGeom prst="rect">
            <a:avLst/>
          </a:prstGeom>
        </p:spPr>
      </p:pic>
      <p:pic>
        <p:nvPicPr>
          <p:cNvPr id="6" name="Image 5" descr="logo_canevas_16x16sansbord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76" y="6362700"/>
            <a:ext cx="4302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92770DB-55DB-8A43-A64E-C378EABF8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265" y="6540500"/>
            <a:ext cx="27943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www.moniqueberger.fr</a:t>
            </a:r>
            <a:r>
              <a:rPr lang="fr-FR" sz="1000" dirty="0"/>
              <a:t>  - Diaporama pour Pâques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60673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268" y="173312"/>
            <a:ext cx="882226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008000"/>
                </a:solidFill>
              </a:rPr>
              <a:t>Comment le présenter aux plus petits ?</a:t>
            </a:r>
            <a:endParaRPr lang="fr-FR" sz="2800" b="1" dirty="0">
              <a:solidFill>
                <a:srgbClr val="008000"/>
              </a:solidFill>
            </a:endParaRPr>
          </a:p>
          <a:p>
            <a:pPr algn="just"/>
            <a:endParaRPr lang="fr-FR" sz="1200" dirty="0">
              <a:solidFill>
                <a:srgbClr val="800000"/>
              </a:solidFill>
            </a:endParaRPr>
          </a:p>
          <a:p>
            <a:pPr algn="ctr"/>
            <a:r>
              <a:rPr lang="fr-FR" sz="2400" dirty="0">
                <a:solidFill>
                  <a:srgbClr val="800000"/>
                </a:solidFill>
              </a:rPr>
              <a:t>Dans le cas des petits avant 7 ans</a:t>
            </a:r>
            <a:r>
              <a:rPr lang="fr-FR" sz="2400" b="1" cap="small" dirty="0">
                <a:solidFill>
                  <a:srgbClr val="800000"/>
                </a:solidFill>
              </a:rPr>
              <a:t>,</a:t>
            </a:r>
          </a:p>
          <a:p>
            <a:pPr algn="ctr">
              <a:lnSpc>
                <a:spcPct val="120000"/>
              </a:lnSpc>
            </a:pPr>
            <a:r>
              <a:rPr lang="fr-FR" sz="2400" dirty="0"/>
              <a:t> </a:t>
            </a:r>
            <a:r>
              <a:rPr lang="fr-FR" sz="2400" b="1" dirty="0">
                <a:solidFill>
                  <a:srgbClr val="800000"/>
                </a:solidFill>
              </a:rPr>
              <a:t>de</a:t>
            </a:r>
            <a:r>
              <a:rPr lang="fr-FR" sz="2400" dirty="0">
                <a:solidFill>
                  <a:srgbClr val="800000"/>
                </a:solidFill>
              </a:rPr>
              <a:t> </a:t>
            </a:r>
            <a:r>
              <a:rPr lang="fr-FR" sz="2400" b="1" dirty="0">
                <a:solidFill>
                  <a:srgbClr val="800000"/>
                </a:solidFill>
              </a:rPr>
              <a:t>simples affirmations</a:t>
            </a:r>
            <a:r>
              <a:rPr lang="fr-FR" sz="2400" dirty="0">
                <a:solidFill>
                  <a:srgbClr val="800000"/>
                </a:solidFill>
              </a:rPr>
              <a:t> </a:t>
            </a:r>
            <a:r>
              <a:rPr lang="fr-FR" sz="2400" b="1" dirty="0">
                <a:solidFill>
                  <a:srgbClr val="800000"/>
                </a:solidFill>
              </a:rPr>
              <a:t>suffisent </a:t>
            </a:r>
            <a:r>
              <a:rPr lang="fr-FR" sz="2400" dirty="0"/>
              <a:t>p</a:t>
            </a:r>
            <a:r>
              <a:rPr lang="fr-FR" sz="2400" dirty="0">
                <a:solidFill>
                  <a:srgbClr val="800000"/>
                </a:solidFill>
              </a:rPr>
              <a:t>our ancrer la foi dans leur cœur.</a:t>
            </a:r>
            <a:endParaRPr lang="fr-FR" sz="24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51DA-C3E4-8B45-80F3-8FF1F46499C6}" type="slidenum">
              <a:rPr lang="fr-FR" smtClean="0"/>
              <a:t>8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862663" y="3928507"/>
            <a:ext cx="6824138" cy="225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rgbClr val="800000"/>
                </a:solidFill>
              </a:rPr>
              <a:t>    MAIS,</a:t>
            </a:r>
          </a:p>
          <a:p>
            <a:pPr algn="ctr"/>
            <a:r>
              <a:rPr lang="fr-FR" sz="2400" dirty="0">
                <a:solidFill>
                  <a:srgbClr val="800000"/>
                </a:solidFill>
              </a:rPr>
              <a:t> pour s’enraciner dans le cœur d’un enfant, </a:t>
            </a:r>
            <a:endParaRPr lang="fr-FR" sz="2400" b="1" dirty="0">
              <a:solidFill>
                <a:srgbClr val="800000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fr-FR" sz="2400" dirty="0">
                <a:solidFill>
                  <a:srgbClr val="800000"/>
                </a:solidFill>
              </a:rPr>
              <a:t>ces affirmations demandent </a:t>
            </a:r>
          </a:p>
          <a:p>
            <a:pPr algn="ctr">
              <a:lnSpc>
                <a:spcPct val="130000"/>
              </a:lnSpc>
            </a:pPr>
            <a:r>
              <a:rPr lang="fr-FR" sz="2400" b="1" dirty="0">
                <a:solidFill>
                  <a:srgbClr val="800000"/>
                </a:solidFill>
              </a:rPr>
              <a:t>la </a:t>
            </a:r>
            <a:r>
              <a:rPr lang="fr-FR" sz="2400" b="1" spc="-50" dirty="0">
                <a:solidFill>
                  <a:srgbClr val="800000"/>
                </a:solidFill>
              </a:rPr>
              <a:t>certitude de notre propre foi : </a:t>
            </a:r>
            <a:endParaRPr lang="fr-FR" sz="1100" b="1" dirty="0">
              <a:solidFill>
                <a:srgbClr val="800000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fr-FR" sz="2400" dirty="0">
                <a:solidFill>
                  <a:srgbClr val="800000"/>
                </a:solidFill>
              </a:rPr>
              <a:t>alors l'enfant y adhère sans hésitation.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86268" y="2022473"/>
            <a:ext cx="562186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pc="-70" dirty="0">
                <a:solidFill>
                  <a:srgbClr val="800000"/>
                </a:solidFill>
              </a:rPr>
              <a:t>Pour la Résurrection, nous dirons simplement : </a:t>
            </a:r>
          </a:p>
          <a:p>
            <a:endParaRPr lang="fr-FR" sz="900" dirty="0"/>
          </a:p>
          <a:p>
            <a:pPr algn="ctr"/>
            <a:r>
              <a:rPr lang="fr-FR" sz="2400" b="1" dirty="0">
                <a:solidFill>
                  <a:srgbClr val="800000"/>
                </a:solidFill>
              </a:rPr>
              <a:t>«</a:t>
            </a:r>
            <a:r>
              <a:rPr lang="fr-FR" sz="2400" b="1" dirty="0"/>
              <a:t> </a:t>
            </a:r>
            <a:r>
              <a:rPr lang="fr-FR" sz="2400" b="1" dirty="0">
                <a:solidFill>
                  <a:srgbClr val="800000"/>
                </a:solidFill>
              </a:rPr>
              <a:t>Jésus n'est pas resté mort, </a:t>
            </a:r>
          </a:p>
          <a:p>
            <a:pPr algn="ctr">
              <a:lnSpc>
                <a:spcPct val="130000"/>
              </a:lnSpc>
            </a:pPr>
            <a:r>
              <a:rPr lang="fr-FR" sz="2400" b="1" dirty="0">
                <a:solidFill>
                  <a:srgbClr val="800000"/>
                </a:solidFill>
              </a:rPr>
              <a:t>Il est revenu à la vie : Il est ressuscité ».</a:t>
            </a:r>
            <a:endParaRPr lang="fr-FR" sz="2400" dirty="0">
              <a:solidFill>
                <a:srgbClr val="800000"/>
              </a:solidFill>
            </a:endParaRPr>
          </a:p>
        </p:txBody>
      </p:sp>
      <p:pic>
        <p:nvPicPr>
          <p:cNvPr id="12" name="Image 11" descr="racines 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38"/>
          <a:stretch/>
        </p:blipFill>
        <p:spPr>
          <a:xfrm>
            <a:off x="186269" y="3573974"/>
            <a:ext cx="1507064" cy="2963333"/>
          </a:xfrm>
          <a:prstGeom prst="rect">
            <a:avLst/>
          </a:prstGeom>
        </p:spPr>
      </p:pic>
      <p:pic>
        <p:nvPicPr>
          <p:cNvPr id="13" name="Image 12" descr="fleursetsolei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332" y="2022473"/>
            <a:ext cx="3200204" cy="2129590"/>
          </a:xfrm>
          <a:prstGeom prst="rect">
            <a:avLst/>
          </a:prstGeom>
        </p:spPr>
      </p:pic>
      <p:pic>
        <p:nvPicPr>
          <p:cNvPr id="10" name="Image 9" descr="logo_canevas_16x16sansbordu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76" y="6362700"/>
            <a:ext cx="4302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2A214EA3-0B49-6946-878E-5090F7F77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265" y="6540500"/>
            <a:ext cx="27943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5"/>
              </a:rPr>
              <a:t>www.moniqueberger.fr</a:t>
            </a:r>
            <a:r>
              <a:rPr lang="fr-FR" sz="1000" dirty="0"/>
              <a:t>  - Diaporama pour Pâques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99838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3200" y="639329"/>
            <a:ext cx="8890000" cy="5400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fr-FR" sz="3200" b="1" dirty="0">
                <a:solidFill>
                  <a:srgbClr val="008000"/>
                </a:solidFill>
              </a:rPr>
              <a:t>L'événement le plus important de toute l'histoire </a:t>
            </a:r>
          </a:p>
          <a:p>
            <a:endParaRPr lang="fr-FR" sz="700" dirty="0"/>
          </a:p>
          <a:p>
            <a:pPr algn="ctr"/>
            <a:endParaRPr lang="fr-FR" sz="1400" spc="-80" dirty="0"/>
          </a:p>
          <a:p>
            <a:pPr algn="ctr"/>
            <a:r>
              <a:rPr lang="fr-FR" sz="2400" i="1" spc="-80" dirty="0">
                <a:solidFill>
                  <a:schemeClr val="tx2"/>
                </a:solidFill>
              </a:rPr>
              <a:t>Bien souvent, dans l'esprit des enfants, la grande fête de l'année, c'est Noël. </a:t>
            </a:r>
          </a:p>
          <a:p>
            <a:pPr algn="ctr">
              <a:lnSpc>
                <a:spcPct val="120000"/>
              </a:lnSpc>
            </a:pPr>
            <a:r>
              <a:rPr lang="fr-FR" sz="2400" i="1" dirty="0">
                <a:solidFill>
                  <a:schemeClr val="tx2"/>
                </a:solidFill>
              </a:rPr>
              <a:t>Nous leur montrerons que la fête de Pâques est plus grande encore </a:t>
            </a:r>
            <a:r>
              <a:rPr lang="fr-FR" sz="2000" dirty="0">
                <a:solidFill>
                  <a:schemeClr val="tx2"/>
                </a:solidFill>
              </a:rPr>
              <a:t>:</a:t>
            </a:r>
          </a:p>
          <a:p>
            <a:pPr algn="ctr"/>
            <a:endParaRPr lang="fr-FR" sz="2000" dirty="0">
              <a:solidFill>
                <a:schemeClr val="tx2"/>
              </a:solidFill>
            </a:endParaRPr>
          </a:p>
          <a:p>
            <a:r>
              <a:rPr lang="fr-FR" sz="2800" dirty="0">
                <a:solidFill>
                  <a:schemeClr val="tx2"/>
                </a:solidFill>
              </a:rPr>
              <a:t>•  </a:t>
            </a:r>
            <a:r>
              <a:rPr lang="fr-FR" sz="2400" dirty="0">
                <a:solidFill>
                  <a:schemeClr val="tx2"/>
                </a:solidFill>
              </a:rPr>
              <a:t>à Noël, Jésus vient pour nous sauver </a:t>
            </a:r>
            <a:r>
              <a:rPr lang="fr-FR" sz="2400" dirty="0"/>
              <a:t>: </a:t>
            </a:r>
            <a:r>
              <a:rPr lang="fr-FR" sz="2400" b="1" dirty="0">
                <a:solidFill>
                  <a:srgbClr val="FF6600"/>
                </a:solidFill>
              </a:rPr>
              <a:t>Il EST </a:t>
            </a:r>
            <a:r>
              <a:rPr lang="fr-FR" sz="2400" b="1" dirty="0">
                <a:solidFill>
                  <a:srgbClr val="1F497D"/>
                </a:solidFill>
              </a:rPr>
              <a:t>le Sauveur</a:t>
            </a:r>
            <a:r>
              <a:rPr lang="fr-FR" sz="2800" dirty="0">
                <a:solidFill>
                  <a:srgbClr val="1F497D"/>
                </a:solidFill>
              </a:rPr>
              <a:t>. </a:t>
            </a:r>
          </a:p>
          <a:p>
            <a:r>
              <a:rPr lang="fr-FR" sz="2800" dirty="0">
                <a:solidFill>
                  <a:srgbClr val="1F497D"/>
                </a:solidFill>
              </a:rPr>
              <a:t>	</a:t>
            </a:r>
            <a:r>
              <a:rPr lang="fr-FR" sz="2400" dirty="0">
                <a:solidFill>
                  <a:srgbClr val="1F497D"/>
                </a:solidFill>
              </a:rPr>
              <a:t>Noël nous apporte la </a:t>
            </a:r>
            <a:r>
              <a:rPr lang="fr-FR" sz="2400" i="1" dirty="0">
                <a:solidFill>
                  <a:srgbClr val="1F497D"/>
                </a:solidFill>
              </a:rPr>
              <a:t>promesse</a:t>
            </a:r>
            <a:r>
              <a:rPr lang="fr-FR" sz="2400" dirty="0">
                <a:solidFill>
                  <a:srgbClr val="1F497D"/>
                </a:solidFill>
              </a:rPr>
              <a:t> de la Rédemption, mais elle n'est 	pas encore réalisée. </a:t>
            </a:r>
          </a:p>
          <a:p>
            <a:endParaRPr lang="fr-FR" sz="3200" dirty="0">
              <a:solidFill>
                <a:srgbClr val="1F497D"/>
              </a:solidFill>
            </a:endParaRPr>
          </a:p>
          <a:p>
            <a:pPr marL="355600" indent="-355600"/>
            <a:r>
              <a:rPr lang="fr-FR" sz="2400" dirty="0">
                <a:solidFill>
                  <a:srgbClr val="1F497D"/>
                </a:solidFill>
              </a:rPr>
              <a:t>•  à Pâques</a:t>
            </a:r>
            <a:r>
              <a:rPr lang="fr-FR" sz="2400" dirty="0"/>
              <a:t>, </a:t>
            </a:r>
            <a:r>
              <a:rPr lang="fr-FR" sz="2400" b="1" dirty="0">
                <a:solidFill>
                  <a:srgbClr val="FF6600"/>
                </a:solidFill>
              </a:rPr>
              <a:t>l'ACTE de la Rédemption </a:t>
            </a:r>
            <a:r>
              <a:rPr lang="fr-FR" sz="2400" dirty="0">
                <a:solidFill>
                  <a:srgbClr val="1F497D"/>
                </a:solidFill>
              </a:rPr>
              <a:t>est accompli : </a:t>
            </a:r>
          </a:p>
          <a:p>
            <a:pPr marL="355600" indent="-355600"/>
            <a:r>
              <a:rPr lang="fr-FR" sz="2400" b="1" i="1" dirty="0">
                <a:solidFill>
                  <a:srgbClr val="1F497D"/>
                </a:solidFill>
              </a:rPr>
              <a:t>	</a:t>
            </a:r>
            <a:r>
              <a:rPr lang="fr-FR" sz="2400" b="1" dirty="0">
                <a:solidFill>
                  <a:srgbClr val="1F497D"/>
                </a:solidFill>
              </a:rPr>
              <a:t>nous</a:t>
            </a:r>
            <a:r>
              <a:rPr lang="fr-FR" sz="2400" dirty="0">
                <a:solidFill>
                  <a:srgbClr val="1F497D"/>
                </a:solidFill>
              </a:rPr>
              <a:t> </a:t>
            </a:r>
            <a:r>
              <a:rPr lang="fr-FR" sz="2400" b="1" i="1" dirty="0">
                <a:solidFill>
                  <a:srgbClr val="1F497D"/>
                </a:solidFill>
              </a:rPr>
              <a:t>sommes</a:t>
            </a:r>
            <a:r>
              <a:rPr lang="fr-FR" sz="2400" dirty="0">
                <a:solidFill>
                  <a:srgbClr val="1F497D"/>
                </a:solidFill>
              </a:rPr>
              <a:t> </a:t>
            </a:r>
            <a:r>
              <a:rPr lang="fr-FR" sz="2400" b="1" dirty="0">
                <a:solidFill>
                  <a:srgbClr val="1F497D"/>
                </a:solidFill>
              </a:rPr>
              <a:t>sauvés</a:t>
            </a:r>
            <a:r>
              <a:rPr lang="fr-FR" sz="2400" b="1" i="1" dirty="0">
                <a:solidFill>
                  <a:srgbClr val="1F497D"/>
                </a:solidFill>
              </a:rPr>
              <a:t>.</a:t>
            </a:r>
            <a:r>
              <a:rPr lang="fr-FR" sz="2400" dirty="0">
                <a:solidFill>
                  <a:srgbClr val="1F497D"/>
                </a:solidFill>
              </a:rPr>
              <a:t> </a:t>
            </a:r>
          </a:p>
          <a:p>
            <a:pPr>
              <a:spcBef>
                <a:spcPts val="500"/>
              </a:spcBef>
            </a:pPr>
            <a:endParaRPr lang="fr-FR" sz="600" dirty="0"/>
          </a:p>
          <a:p>
            <a:pPr algn="ctr">
              <a:lnSpc>
                <a:spcPct val="140000"/>
              </a:lnSpc>
              <a:spcBef>
                <a:spcPts val="500"/>
              </a:spcBef>
            </a:pPr>
            <a:r>
              <a:rPr lang="fr-FR" sz="2400" b="1" spc="200" dirty="0">
                <a:solidFill>
                  <a:srgbClr val="FF6600"/>
                </a:solidFill>
              </a:rPr>
              <a:t>D'où cette joie immense qui jaillit de la liturgie pascale</a:t>
            </a:r>
            <a:r>
              <a:rPr lang="fr-FR" sz="2000" spc="200" dirty="0">
                <a:solidFill>
                  <a:srgbClr val="FF6600"/>
                </a:solidFill>
              </a:rPr>
              <a:t>.</a:t>
            </a:r>
            <a:endParaRPr lang="fr-FR" sz="2400" b="1" spc="200" dirty="0">
              <a:solidFill>
                <a:srgbClr val="FF66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751DA-C3E4-8B45-80F3-8FF1F46499C6}" type="slidenum">
              <a:rPr lang="fr-FR" smtClean="0"/>
              <a:t>9</a:t>
            </a:fld>
            <a:endParaRPr lang="fr-FR"/>
          </a:p>
        </p:txBody>
      </p:sp>
      <p:pic>
        <p:nvPicPr>
          <p:cNvPr id="6" name="Image 5" descr="logo_canevas_16x16sansbord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76" y="6362700"/>
            <a:ext cx="4302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352D7EB-842C-2241-AEC1-43AF2E588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265" y="6540500"/>
            <a:ext cx="27943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3"/>
              </a:rPr>
              <a:t>www.moniqueberger.fr</a:t>
            </a:r>
            <a:r>
              <a:rPr lang="fr-FR" sz="1000" dirty="0"/>
              <a:t>  - Diaporama pour Pâques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93013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3349</TotalTime>
  <Words>3008</Words>
  <Application>Microsoft Macintosh PowerPoint</Application>
  <PresentationFormat>Affichage à l'écran (4:3)</PresentationFormat>
  <Paragraphs>516</Paragraphs>
  <Slides>41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5" baseType="lpstr">
      <vt:lpstr>Arial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CLARIFIER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Association CLARIFIER</dc:creator>
  <cp:lastModifiedBy>Microsoft Office User</cp:lastModifiedBy>
  <cp:revision>393</cp:revision>
  <cp:lastPrinted>2015-03-29T13:00:45Z</cp:lastPrinted>
  <dcterms:created xsi:type="dcterms:W3CDTF">2015-03-27T10:23:48Z</dcterms:created>
  <dcterms:modified xsi:type="dcterms:W3CDTF">2022-04-01T20:22:57Z</dcterms:modified>
</cp:coreProperties>
</file>