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01" r:id="rId2"/>
    <p:sldId id="299" r:id="rId3"/>
    <p:sldId id="30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03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04" r:id="rId40"/>
    <p:sldId id="293" r:id="rId41"/>
    <p:sldId id="292" r:id="rId42"/>
    <p:sldId id="294" r:id="rId43"/>
    <p:sldId id="296" r:id="rId44"/>
    <p:sldId id="302" r:id="rId45"/>
    <p:sldId id="297" r:id="rId46"/>
    <p:sldId id="305" r:id="rId47"/>
    <p:sldId id="307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1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E"/>
    <a:srgbClr val="FFD287"/>
    <a:srgbClr val="FFF7C8"/>
    <a:srgbClr val="D8E4FF"/>
    <a:srgbClr val="EBE2FF"/>
    <a:srgbClr val="E9F0FF"/>
    <a:srgbClr val="F9F9FF"/>
    <a:srgbClr val="FFEAA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51"/>
  </p:normalViewPr>
  <p:slideViewPr>
    <p:cSldViewPr snapToGrid="0" snapToObjects="1" showGuides="1">
      <p:cViewPr varScale="1">
        <p:scale>
          <a:sx n="106" d="100"/>
          <a:sy n="106" d="100"/>
        </p:scale>
        <p:origin x="496" y="168"/>
      </p:cViewPr>
      <p:guideLst>
        <p:guide orient="horz" pos="3641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84F9E-4CF2-BB48-9302-FD5669150EB1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4A713-C24A-CD4D-9665-CE1BC62E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169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C1153-21C2-584A-AA9F-7C1BEBC8C781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62EDC-E17A-5942-817D-B255008496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986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CA1E0-053B-7546-BC57-468AB12F046A}" type="datetime1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8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54434-D5CC-5341-8B52-90FC620336FA}" type="datetime1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8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6C7B-7424-5D42-BAB8-D996D0DFEB9A}" type="datetime1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65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6AB0-28F3-F64B-8D99-9080516A356B}" type="datetime1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15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6327-CA9A-0049-892B-58EC1BABFC56}" type="datetime1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51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F820-2FBB-D844-AA34-2797E2916D1C}" type="datetime1">
              <a:rPr lang="fr-FR" smtClean="0"/>
              <a:t>30/03/2022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1E87-D845-7B4E-87BD-B84AB66D792F}" type="datetime1">
              <a:rPr lang="fr-FR" smtClean="0"/>
              <a:t>30/03/2022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86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23A2-3612-794B-97D6-D328F435D07D}" type="datetime1">
              <a:rPr lang="fr-FR" smtClean="0"/>
              <a:t>30/03/2022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30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DA94-6CB9-6147-B9F7-BA5070E2BD50}" type="datetime1">
              <a:rPr lang="fr-FR" smtClean="0"/>
              <a:t>30/03/2022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29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1C13-BD37-A640-ACC1-6392893DDEBC}" type="datetime1">
              <a:rPr lang="fr-FR" smtClean="0"/>
              <a:t>30/03/2022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60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D5D0-11C1-4F47-8BAA-4E4E23F2C8AA}" type="datetime1">
              <a:rPr lang="fr-FR" smtClean="0"/>
              <a:t>30/03/2022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92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38558-70E9-AC4E-8487-28CBCE00FE98}" type="datetime1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CA987-14BA-6B4A-A7E6-ADD5CAF85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52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moniqueberger.fr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" TargetMode="External"/><Relationship Id="rId3" Type="http://schemas.openxmlformats.org/officeDocument/2006/relationships/hyperlink" Target="https://moniqueberger.fr/le-jeudi-saint/" TargetMode="External"/><Relationship Id="rId7" Type="http://schemas.openxmlformats.org/officeDocument/2006/relationships/hyperlink" Target="https://moniqueberger.fr/diaporamas/" TargetMode="External"/><Relationship Id="rId2" Type="http://schemas.openxmlformats.org/officeDocument/2006/relationships/hyperlink" Target="https://moniqueberger.fr/le-dimanche-des-rameaux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le-saint-jour-de-paques/" TargetMode="External"/><Relationship Id="rId5" Type="http://schemas.openxmlformats.org/officeDocument/2006/relationships/hyperlink" Target="https://moniqueberger.fr/samedi-saint-et-veillee-pascale/" TargetMode="External"/><Relationship Id="rId4" Type="http://schemas.openxmlformats.org/officeDocument/2006/relationships/hyperlink" Target="https://moniqueberger.fr/le-vendredi-saint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" TargetMode="External"/><Relationship Id="rId3" Type="http://schemas.openxmlformats.org/officeDocument/2006/relationships/hyperlink" Target="https://moniqueberger.fr/wp-content/uploads/2020/12/ECRITS_se%CC%81rie2-4-Carnet-confession.pdf" TargetMode="External"/><Relationship Id="rId7" Type="http://schemas.openxmlformats.org/officeDocument/2006/relationships/image" Target="../media/image2.jpg"/><Relationship Id="rId2" Type="http://schemas.openxmlformats.org/officeDocument/2006/relationships/hyperlink" Target="http://www.prierenfamille.com/index.php?option=com_content&amp;view=article&amp;id=1180:mon-carnet-de-confession&amp;catid=99:utilitaires&amp;Itemid=43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ses-ecrits/eduquer-pour-le-bonheur/" TargetMode="External"/><Relationship Id="rId5" Type="http://schemas.openxmlformats.org/officeDocument/2006/relationships/hyperlink" Target="https://moniqueberger.fr/ses-ecrits/vivre-lannee-liturgique-avec-les-enfants/" TargetMode="External"/><Relationship Id="rId4" Type="http://schemas.openxmlformats.org/officeDocument/2006/relationships/hyperlink" Target="https://moniqueberger.fr/wp-content/uploads/2020/12/ECRITS_se%CC%81rie2-2-Paquespre%CC%81pa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</a:t>
            </a:fld>
            <a:endParaRPr lang="fr-FR"/>
          </a:p>
        </p:txBody>
      </p:sp>
      <p:pic>
        <p:nvPicPr>
          <p:cNvPr id="3" name="Image 2" descr="agonie de jés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4" y="-82476"/>
            <a:ext cx="9183162" cy="50968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168181" y="5037424"/>
            <a:ext cx="9504000" cy="1801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spc="400" dirty="0">
                <a:solidFill>
                  <a:srgbClr val="660066"/>
                </a:solidFill>
              </a:rPr>
              <a:t>LA SEMAINE SAINTE</a:t>
            </a:r>
            <a:endParaRPr lang="fr-FR" sz="1400" dirty="0"/>
          </a:p>
          <a:p>
            <a:pPr algn="ctr"/>
            <a:r>
              <a:rPr lang="fr-FR" sz="2800" b="1" i="1" dirty="0">
                <a:solidFill>
                  <a:srgbClr val="660066"/>
                </a:solidFill>
              </a:rPr>
              <a:t>accompagner Jésus pendant sa Passion</a:t>
            </a:r>
          </a:p>
        </p:txBody>
      </p:sp>
    </p:spTree>
    <p:extLst>
      <p:ext uri="{BB962C8B-B14F-4D97-AF65-F5344CB8AC3E}">
        <p14:creationId xmlns:p14="http://schemas.microsoft.com/office/powerpoint/2010/main" val="37514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5285" y="140468"/>
            <a:ext cx="4261248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Les soldats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tombent à la renverse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660066"/>
                </a:solidFill>
              </a:rPr>
              <a:t>Aux gardes venus l’arrêter, Jésus demande :</a:t>
            </a:r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Qui </a:t>
            </a:r>
            <a:r>
              <a:rPr lang="fr-FR" sz="2400" i="1" dirty="0" err="1">
                <a:solidFill>
                  <a:srgbClr val="3366FF"/>
                </a:solidFill>
              </a:rPr>
              <a:t>cherchez-vous</a:t>
            </a:r>
            <a:r>
              <a:rPr lang="fr-FR" sz="2400" i="1" dirty="0">
                <a:solidFill>
                  <a:srgbClr val="3366FF"/>
                </a:solidFill>
              </a:rPr>
              <a:t> ? </a:t>
            </a:r>
            <a:endParaRPr lang="fr-FR" sz="900" dirty="0">
              <a:solidFill>
                <a:srgbClr val="3366FF"/>
              </a:solidFill>
            </a:endParaRPr>
          </a:p>
          <a:p>
            <a:pPr algn="ctr"/>
            <a:r>
              <a:rPr lang="fr-FR" sz="2400" dirty="0"/>
              <a:t> </a:t>
            </a:r>
          </a:p>
          <a:p>
            <a:r>
              <a:rPr lang="fr-FR" sz="2400" dirty="0">
                <a:solidFill>
                  <a:srgbClr val="660066"/>
                </a:solidFill>
              </a:rPr>
              <a:t>Ils répondent </a:t>
            </a:r>
            <a:r>
              <a:rPr lang="fr-FR" sz="2400" dirty="0"/>
              <a:t>:</a:t>
            </a:r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Jésus de Nazareth</a:t>
            </a:r>
            <a:r>
              <a:rPr lang="fr-FR" sz="2400" dirty="0">
                <a:solidFill>
                  <a:srgbClr val="3366FF"/>
                </a:solidFill>
              </a:rPr>
              <a:t>.</a:t>
            </a:r>
            <a:r>
              <a:rPr lang="fr-FR" sz="2400" dirty="0"/>
              <a:t> </a:t>
            </a:r>
          </a:p>
          <a:p>
            <a:pPr algn="just"/>
            <a:endParaRPr lang="fr-FR" sz="1100" dirty="0"/>
          </a:p>
          <a:p>
            <a:r>
              <a:rPr lang="fr-FR" sz="2400" dirty="0">
                <a:solidFill>
                  <a:srgbClr val="660066"/>
                </a:solidFill>
              </a:rPr>
              <a:t>Jésus leur dit : </a:t>
            </a:r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C’est moi</a:t>
            </a:r>
            <a:r>
              <a:rPr lang="fr-FR" sz="2400" i="1" dirty="0"/>
              <a:t>.</a:t>
            </a:r>
            <a:endParaRPr lang="en-GB" sz="2400" dirty="0"/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18, 4-9</a:t>
            </a:r>
            <a:endParaRPr lang="en-GB" sz="2000" dirty="0">
              <a:solidFill>
                <a:srgbClr val="3366FF"/>
              </a:solidFill>
            </a:endParaRPr>
          </a:p>
          <a:p>
            <a:pPr algn="ctr"/>
            <a:endParaRPr lang="fr-FR" sz="1600" dirty="0"/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Au lieu de le saisir…</a:t>
            </a:r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 les gardes basculent en arrière</a:t>
            </a:r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et tombent à terre !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10</a:t>
            </a:fld>
            <a:endParaRPr lang="fr-FR"/>
          </a:p>
        </p:txBody>
      </p:sp>
      <p:pic>
        <p:nvPicPr>
          <p:cNvPr id="4" name="Image 3" descr="747PASS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29" y="208883"/>
            <a:ext cx="4323227" cy="6051706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86C4D7-0C7E-F34A-A5D7-78822974A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4228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9473" y="226067"/>
            <a:ext cx="4142961" cy="490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arrêté</a:t>
            </a:r>
          </a:p>
          <a:p>
            <a:endParaRPr lang="fr-FR" sz="2400" dirty="0"/>
          </a:p>
          <a:p>
            <a:pPr algn="ctr">
              <a:spcBef>
                <a:spcPts val="700"/>
              </a:spcBef>
            </a:pPr>
            <a:endParaRPr lang="fr-FR" sz="2400" dirty="0"/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Alors la troupe, </a:t>
            </a: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le commandant et les gardes </a:t>
            </a: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se saisirent de Jésus, </a:t>
            </a: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le ligotent et</a:t>
            </a:r>
            <a:r>
              <a:rPr lang="en-GB" sz="2400" dirty="0">
                <a:solidFill>
                  <a:srgbClr val="660066"/>
                </a:solidFill>
              </a:rPr>
              <a:t> </a:t>
            </a:r>
            <a:r>
              <a:rPr lang="fr-FR" sz="2400" dirty="0">
                <a:solidFill>
                  <a:srgbClr val="660066"/>
                </a:solidFill>
              </a:rPr>
              <a:t>l’emmènent </a:t>
            </a: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chez le grand prêtre</a:t>
            </a:r>
            <a:r>
              <a:rPr lang="fr-FR" sz="2400" dirty="0"/>
              <a:t>.</a:t>
            </a:r>
            <a:endParaRPr lang="en-GB" sz="2400" dirty="0"/>
          </a:p>
          <a:p>
            <a:pPr algn="ctr">
              <a:spcBef>
                <a:spcPts val="700"/>
              </a:spcBef>
            </a:pPr>
            <a:endParaRPr lang="fr-FR" sz="36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26, 57.  Mc 14, 53. 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22, 54.  </a:t>
            </a: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18, 12.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 descr="748PASS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8" y="203196"/>
            <a:ext cx="4319996" cy="6075632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60430" y="6506849"/>
            <a:ext cx="223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-</a:t>
            </a:r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3C6BD4C-1761-5249-8AD3-52033E48D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75580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0758" y="154582"/>
            <a:ext cx="4049510" cy="598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giflé chez Caïphe</a:t>
            </a:r>
          </a:p>
          <a:p>
            <a:endParaRPr lang="fr-FR" sz="1200" dirty="0"/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Jésus répond aux questions du grand-prêtre. </a:t>
            </a: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Un des gardes lui donne une gifle en disant : </a:t>
            </a:r>
          </a:p>
          <a:p>
            <a:pPr algn="just"/>
            <a:endParaRPr lang="fr-FR" sz="900" dirty="0"/>
          </a:p>
          <a:p>
            <a:pPr algn="just"/>
            <a:r>
              <a:rPr lang="fr-FR" sz="2400" i="1" dirty="0">
                <a:solidFill>
                  <a:srgbClr val="3366FF"/>
                </a:solidFill>
              </a:rPr>
              <a:t>C’est ainsi que tu réponds au grand prêtre </a:t>
            </a:r>
            <a:r>
              <a:rPr lang="fr-FR" sz="2400" dirty="0">
                <a:solidFill>
                  <a:srgbClr val="3366FF"/>
                </a:solidFill>
              </a:rPr>
              <a:t>?</a:t>
            </a:r>
          </a:p>
          <a:p>
            <a:pPr algn="just"/>
            <a:endParaRPr lang="en-GB" sz="105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Jésus lui demande : </a:t>
            </a:r>
          </a:p>
          <a:p>
            <a:pPr algn="ctr"/>
            <a:endParaRPr lang="fr-FR" sz="900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Si j’ai mal parlé, montre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ce que j’ai dit de mal ;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mais si j’ai bien parlé,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pourquoi me frappes- tu ? </a:t>
            </a:r>
            <a:endParaRPr lang="fr-FR" sz="2400" dirty="0">
              <a:solidFill>
                <a:srgbClr val="3366FF"/>
              </a:solidFill>
            </a:endParaRPr>
          </a:p>
          <a:p>
            <a:pPr algn="just"/>
            <a:endParaRPr lang="fr-FR" sz="100" dirty="0">
              <a:solidFill>
                <a:srgbClr val="3366FF"/>
              </a:solidFill>
            </a:endParaRPr>
          </a:p>
          <a:p>
            <a:pPr algn="ctr"/>
            <a:endParaRPr lang="en-GB" sz="1050" dirty="0"/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18, 19-23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12</a:t>
            </a:fld>
            <a:endParaRPr lang="fr-FR"/>
          </a:p>
        </p:txBody>
      </p:sp>
      <p:pic>
        <p:nvPicPr>
          <p:cNvPr id="4" name="Image 3" descr="749PASS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02" y="220131"/>
            <a:ext cx="4319996" cy="6087821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B9E0B35-7107-7C47-898F-2C970018E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6161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7045" y="161586"/>
            <a:ext cx="4052240" cy="662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Saint Pierre renie Jésus</a:t>
            </a:r>
          </a:p>
          <a:p>
            <a:endParaRPr lang="fr-FR" sz="240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Pendant que le grand-prêtre interrogeait Jésus, Pierre attendait dans la cour. Une servante passe : </a:t>
            </a:r>
          </a:p>
          <a:p>
            <a:pPr algn="just">
              <a:lnSpc>
                <a:spcPct val="130000"/>
              </a:lnSpc>
            </a:pPr>
            <a:r>
              <a:rPr lang="fr-FR" sz="2400" dirty="0"/>
              <a:t>‘</a:t>
            </a:r>
            <a:r>
              <a:rPr lang="fr-FR" sz="2400" dirty="0">
                <a:solidFill>
                  <a:srgbClr val="3366FF"/>
                </a:solidFill>
              </a:rPr>
              <a:t>’</a:t>
            </a:r>
            <a:r>
              <a:rPr lang="fr-FR" sz="2400" i="1" dirty="0">
                <a:solidFill>
                  <a:srgbClr val="3366FF"/>
                </a:solidFill>
              </a:rPr>
              <a:t>Toi aussi tu étais avec Jésus !’’</a:t>
            </a:r>
            <a:r>
              <a:rPr lang="fr-FR" sz="2400" dirty="0">
                <a:solidFill>
                  <a:srgbClr val="3366FF"/>
                </a:solidFill>
              </a:rPr>
              <a:t> </a:t>
            </a:r>
          </a:p>
          <a:p>
            <a:pPr algn="just"/>
            <a:endParaRPr lang="fr-FR" sz="140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Mais il nia devant tout le monde : </a:t>
            </a:r>
            <a:r>
              <a:rPr lang="fr-FR" sz="2400" dirty="0"/>
              <a:t>‘</a:t>
            </a:r>
            <a:r>
              <a:rPr lang="fr-FR" sz="2400" dirty="0">
                <a:solidFill>
                  <a:srgbClr val="3366FF"/>
                </a:solidFill>
              </a:rPr>
              <a:t>’</a:t>
            </a:r>
            <a:r>
              <a:rPr lang="fr-FR" sz="2400" i="1" dirty="0">
                <a:solidFill>
                  <a:srgbClr val="3366FF"/>
                </a:solidFill>
              </a:rPr>
              <a:t>je ne le connais pas</a:t>
            </a:r>
            <a:r>
              <a:rPr lang="fr-FR" sz="2400" dirty="0">
                <a:solidFill>
                  <a:srgbClr val="3366FF"/>
                </a:solidFill>
              </a:rPr>
              <a:t>.’’ </a:t>
            </a:r>
          </a:p>
          <a:p>
            <a:pPr algn="just"/>
            <a:endParaRPr lang="fr-FR" sz="110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Trois fois... Et le coq chanta. </a:t>
            </a:r>
          </a:p>
          <a:p>
            <a:pPr algn="just"/>
            <a:endParaRPr lang="fr-FR" sz="1400" dirty="0">
              <a:solidFill>
                <a:srgbClr val="660066"/>
              </a:solidFill>
            </a:endParaRP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Pierre sortit en pleurant amèrement.</a:t>
            </a:r>
          </a:p>
          <a:p>
            <a:endParaRPr lang="en-GB" sz="1050" dirty="0"/>
          </a:p>
          <a:p>
            <a:pPr algn="ctr"/>
            <a:r>
              <a:rPr lang="fr-FR" sz="1400" dirty="0">
                <a:solidFill>
                  <a:srgbClr val="3366FF"/>
                </a:solidFill>
              </a:rPr>
              <a:t> </a:t>
            </a:r>
            <a:r>
              <a:rPr lang="fr-FR" sz="2000" dirty="0">
                <a:solidFill>
                  <a:srgbClr val="3366FF"/>
                </a:solidFill>
              </a:rPr>
              <a:t>Mt 26, 69-75 -  Mc 14, 54-72 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22, 54-62 -  </a:t>
            </a: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18, 15-18. 25-27.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</a:p>
          <a:p>
            <a:endParaRPr lang="en-GB" dirty="0"/>
          </a:p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13</a:t>
            </a:fld>
            <a:endParaRPr lang="fr-FR"/>
          </a:p>
        </p:txBody>
      </p:sp>
      <p:pic>
        <p:nvPicPr>
          <p:cNvPr id="4" name="Image 3" descr="750PAS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77" y="216601"/>
            <a:ext cx="4320000" cy="6026867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70072" y="6540722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  </a:t>
            </a:r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9B68925-75A8-A342-A794-54E8BC2E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77876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617" y="199099"/>
            <a:ext cx="4066316" cy="5712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battu, giflé, moqué dans son cachot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endParaRPr lang="fr-FR" sz="2400" dirty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Dans le cachot où on avait mis Jésus, les gardes se moquaient de lui, le battaient et </a:t>
            </a:r>
            <a:r>
              <a:rPr lang="fr-FR" sz="2400" dirty="0" err="1">
                <a:solidFill>
                  <a:srgbClr val="660066"/>
                </a:solidFill>
              </a:rPr>
              <a:t>cra-chaient</a:t>
            </a:r>
            <a:r>
              <a:rPr lang="fr-FR" sz="2400" dirty="0">
                <a:solidFill>
                  <a:srgbClr val="660066"/>
                </a:solidFill>
              </a:rPr>
              <a:t> sur lui en disant : </a:t>
            </a:r>
          </a:p>
          <a:p>
            <a:pPr algn="ctr"/>
            <a:endParaRPr lang="fr-FR" sz="2400" i="1" dirty="0">
              <a:solidFill>
                <a:srgbClr val="000000"/>
              </a:solidFill>
            </a:endParaRP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Fais le prophète, ô Christ !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Qui t’a frappé ?</a:t>
            </a:r>
            <a:r>
              <a:rPr lang="fr-FR" sz="2400" i="1" dirty="0">
                <a:solidFill>
                  <a:srgbClr val="000000"/>
                </a:solidFill>
              </a:rPr>
              <a:t> </a:t>
            </a:r>
            <a:endParaRPr lang="en-GB" sz="2400" dirty="0">
              <a:solidFill>
                <a:srgbClr val="000000"/>
              </a:solidFill>
            </a:endParaRPr>
          </a:p>
          <a:p>
            <a:pPr algn="ctr"/>
            <a:endParaRPr lang="fr-FR" sz="1400" dirty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3366FF"/>
              </a:solidFill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 Mt 26, 67-68 - Mc 14, 65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22, 63-65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 descr="751PAS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26" y="203202"/>
            <a:ext cx="4319996" cy="6026958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E62D304-4B5F-1E44-838D-448ABBCF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0805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6267" y="206169"/>
            <a:ext cx="4182533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interrogé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et condamné</a:t>
            </a:r>
          </a:p>
          <a:p>
            <a:endParaRPr lang="fr-FR" sz="2400" dirty="0"/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À la question du grand prêtre : </a:t>
            </a:r>
          </a:p>
          <a:p>
            <a:pPr algn="ctr">
              <a:lnSpc>
                <a:spcPct val="130000"/>
              </a:lnSpc>
            </a:pPr>
            <a:r>
              <a:rPr lang="fr-FR" sz="2400" i="1" spc="-70" dirty="0">
                <a:solidFill>
                  <a:srgbClr val="3366FF"/>
                </a:solidFill>
              </a:rPr>
              <a:t>es-tu le Christ, le Fils de Dieu</a:t>
            </a:r>
            <a:r>
              <a:rPr lang="fr-FR" sz="2400" spc="-70" dirty="0">
                <a:solidFill>
                  <a:srgbClr val="3366FF"/>
                </a:solidFill>
              </a:rPr>
              <a:t> ?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660066"/>
                </a:solidFill>
              </a:rPr>
              <a:t>Jésus répond :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Je le suis.</a:t>
            </a:r>
            <a:endParaRPr lang="en-GB" sz="2400" dirty="0">
              <a:solidFill>
                <a:srgbClr val="3366FF"/>
              </a:solidFill>
            </a:endParaRPr>
          </a:p>
          <a:p>
            <a:pPr algn="just"/>
            <a:endParaRPr lang="fr-FR" sz="120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Alors le grand prêtre déchire ses vêtements, en disant :</a:t>
            </a:r>
          </a:p>
          <a:p>
            <a:pPr algn="just"/>
            <a:endParaRPr lang="fr-FR" sz="1200" dirty="0"/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Il a blasphémé !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Il mérite la mort</a:t>
            </a:r>
            <a:r>
              <a:rPr lang="fr-FR" sz="2400" dirty="0">
                <a:solidFill>
                  <a:srgbClr val="3366FF"/>
                </a:solidFill>
              </a:rPr>
              <a:t>. </a:t>
            </a:r>
          </a:p>
          <a:p>
            <a:pPr algn="ctr"/>
            <a:endParaRPr lang="fr-FR" sz="2000" dirty="0">
              <a:solidFill>
                <a:srgbClr val="660066"/>
              </a:solidFill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62-66.  Mc 15, 61-63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22, 66-71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endParaRPr lang="en-GB" sz="14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 descr="752PAS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59" y="220132"/>
            <a:ext cx="4319995" cy="6030923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B4F0A39-8648-064F-872F-045AD14C3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477741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68976" y="215222"/>
            <a:ext cx="4145537" cy="614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Désespoir de Judas</a:t>
            </a:r>
          </a:p>
          <a:p>
            <a:endParaRPr lang="fr-FR" dirty="0"/>
          </a:p>
          <a:p>
            <a:endParaRPr lang="fr-FR" dirty="0"/>
          </a:p>
          <a:p>
            <a:pPr algn="just"/>
            <a:r>
              <a:rPr lang="fr-FR" sz="2400" spc="-100" dirty="0"/>
              <a:t>Voyant que Jésus est condamné</a:t>
            </a:r>
            <a:r>
              <a:rPr lang="fr-FR" sz="2400" dirty="0"/>
              <a:t>, Judas, qui l’avait livré, fut pris de remords : </a:t>
            </a:r>
          </a:p>
          <a:p>
            <a:pPr algn="just"/>
            <a:r>
              <a:rPr lang="fr-FR" sz="2400" dirty="0"/>
              <a:t>il retourne voir les grands-prêtres et les anciens et leur dit : 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660066"/>
                </a:solidFill>
              </a:rPr>
              <a:t> </a:t>
            </a:r>
            <a:r>
              <a:rPr lang="fr-FR" sz="2400" i="1" dirty="0">
                <a:solidFill>
                  <a:srgbClr val="3366FF"/>
                </a:solidFill>
              </a:rPr>
              <a:t>J’ai péché en livrant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à la mort un innocent</a:t>
            </a:r>
            <a:r>
              <a:rPr lang="fr-FR" sz="2400" dirty="0">
                <a:solidFill>
                  <a:srgbClr val="3366FF"/>
                </a:solidFill>
              </a:rPr>
              <a:t>. </a:t>
            </a:r>
          </a:p>
          <a:p>
            <a:pPr algn="ctr"/>
            <a:endParaRPr lang="en-GB" sz="2000" dirty="0"/>
          </a:p>
          <a:p>
            <a:pPr algn="just"/>
            <a:r>
              <a:rPr lang="fr-FR" sz="2400" dirty="0"/>
              <a:t>Jetant alors les pièces d’argent dans le Temple, il se retira et alla se pendre.</a:t>
            </a:r>
          </a:p>
          <a:p>
            <a:pPr algn="just"/>
            <a:endParaRPr lang="fr-FR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3-5</a:t>
            </a:r>
            <a:r>
              <a:rPr lang="fr-FR" sz="2000" b="1" i="1" dirty="0">
                <a:solidFill>
                  <a:srgbClr val="3366FF"/>
                </a:solidFill>
              </a:rPr>
              <a:t> 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16</a:t>
            </a:fld>
            <a:endParaRPr lang="fr-FR" dirty="0"/>
          </a:p>
        </p:txBody>
      </p:sp>
      <p:pic>
        <p:nvPicPr>
          <p:cNvPr id="4" name="Image 3" descr="753PAS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48" y="186263"/>
            <a:ext cx="4319996" cy="6014673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0EBEA40-C149-3940-9B08-14F85DFDC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61684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49475" y="365232"/>
            <a:ext cx="3985457" cy="546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Pilate interroge Jésus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660066"/>
                </a:solidFill>
              </a:rPr>
              <a:t>À la question de Pilate</a:t>
            </a:r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Tu es roi </a:t>
            </a:r>
            <a:r>
              <a:rPr lang="fr-FR" sz="2400" dirty="0">
                <a:solidFill>
                  <a:srgbClr val="3366FF"/>
                </a:solidFill>
              </a:rPr>
              <a:t>?  </a:t>
            </a:r>
          </a:p>
          <a:p>
            <a:pPr algn="ctr"/>
            <a:endParaRPr lang="fr-FR" sz="1100" dirty="0"/>
          </a:p>
          <a:p>
            <a:r>
              <a:rPr lang="fr-FR" sz="2400" dirty="0">
                <a:solidFill>
                  <a:srgbClr val="660066"/>
                </a:solidFill>
              </a:rPr>
              <a:t>Jésus répond : </a:t>
            </a:r>
          </a:p>
          <a:p>
            <a:pPr algn="ctr"/>
            <a:endParaRPr lang="fr-FR" sz="700" i="1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Tu le dis, je suis roi, 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je suis venu dans le monde pour rendre témoignage 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à la vérité. </a:t>
            </a:r>
          </a:p>
          <a:p>
            <a:pPr algn="ctr"/>
            <a:endParaRPr lang="fr-FR" sz="2400" dirty="0"/>
          </a:p>
          <a:p>
            <a:r>
              <a:rPr lang="fr-FR" sz="2400" dirty="0">
                <a:solidFill>
                  <a:srgbClr val="660066"/>
                </a:solidFill>
              </a:rPr>
              <a:t>Pilate s’interroge : </a:t>
            </a:r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Qu’est-ce que la vérité ? </a:t>
            </a:r>
            <a:endParaRPr lang="fr-FR" sz="3200" dirty="0">
              <a:solidFill>
                <a:srgbClr val="3366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18, 33-38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17</a:t>
            </a:fld>
            <a:endParaRPr lang="fr-FR"/>
          </a:p>
        </p:txBody>
      </p:sp>
      <p:pic>
        <p:nvPicPr>
          <p:cNvPr id="4" name="Image 3" descr="754PAS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8" y="203196"/>
            <a:ext cx="4319996" cy="6075632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18DE2F-DFAD-FC4A-B796-1B00875EB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0852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4267" y="271641"/>
            <a:ext cx="4451880" cy="564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devant Hérode</a:t>
            </a:r>
          </a:p>
          <a:p>
            <a:endParaRPr lang="fr-FR" sz="2400" dirty="0">
              <a:solidFill>
                <a:srgbClr val="660066"/>
              </a:solidFill>
            </a:endParaRPr>
          </a:p>
          <a:p>
            <a:endParaRPr lang="fr-FR" sz="2400" dirty="0">
              <a:solidFill>
                <a:srgbClr val="66006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Hérode est heureux de voir Jésus : </a:t>
            </a:r>
            <a:r>
              <a:rPr lang="fr-FR" sz="2400" spc="-30" dirty="0">
                <a:solidFill>
                  <a:srgbClr val="660066"/>
                </a:solidFill>
              </a:rPr>
              <a:t>il y a longtemps qu’il voulait le voir, </a:t>
            </a:r>
            <a:r>
              <a:rPr lang="fr-FR" sz="2400" dirty="0">
                <a:solidFill>
                  <a:srgbClr val="660066"/>
                </a:solidFill>
              </a:rPr>
              <a:t>espérant le voir faire un miracle. </a:t>
            </a:r>
          </a:p>
          <a:p>
            <a:pPr algn="just">
              <a:lnSpc>
                <a:spcPct val="120000"/>
              </a:lnSpc>
            </a:pPr>
            <a:endParaRPr lang="fr-FR" sz="2400" dirty="0">
              <a:solidFill>
                <a:srgbClr val="66006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Il lui posa beaucoup de questions,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mais… </a:t>
            </a:r>
            <a:r>
              <a:rPr lang="fr-FR" sz="2400" b="1" dirty="0">
                <a:solidFill>
                  <a:srgbClr val="660066"/>
                </a:solidFill>
              </a:rPr>
              <a:t>Jésus resta en silence.</a:t>
            </a:r>
          </a:p>
          <a:p>
            <a:pPr algn="ctr"/>
            <a:endParaRPr lang="fr-FR" sz="2400" b="1" dirty="0">
              <a:solidFill>
                <a:srgbClr val="660066"/>
              </a:solidFill>
            </a:endParaRPr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Vexé, Hérode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le renvoya à Pilate.</a:t>
            </a:r>
          </a:p>
          <a:p>
            <a:pPr algn="ctr"/>
            <a:endParaRPr lang="en-GB" sz="2000" dirty="0">
              <a:solidFill>
                <a:srgbClr val="660066"/>
              </a:solidFill>
            </a:endParaRP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7-12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18</a:t>
            </a:fld>
            <a:endParaRPr lang="fr-FR"/>
          </a:p>
        </p:txBody>
      </p:sp>
      <p:pic>
        <p:nvPicPr>
          <p:cNvPr id="4" name="Image 3" descr="755PAS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88" y="203201"/>
            <a:ext cx="4319996" cy="6120332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009A5AC-30C4-2A4A-B870-F1AB8990A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11733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2400" y="174125"/>
            <a:ext cx="4384675" cy="570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Barabbas préféré à Jésus</a:t>
            </a:r>
          </a:p>
          <a:p>
            <a:endParaRPr lang="fr-FR" sz="1400" dirty="0"/>
          </a:p>
          <a:p>
            <a:pPr algn="just">
              <a:lnSpc>
                <a:spcPct val="110000"/>
              </a:lnSpc>
            </a:pPr>
            <a:r>
              <a:rPr lang="fr-FR" sz="2400" spc="-100" dirty="0">
                <a:solidFill>
                  <a:srgbClr val="660066"/>
                </a:solidFill>
              </a:rPr>
              <a:t>Pilate comprend que c’est par </a:t>
            </a:r>
            <a:r>
              <a:rPr lang="fr-FR" sz="2400" dirty="0">
                <a:solidFill>
                  <a:srgbClr val="660066"/>
                </a:solidFill>
              </a:rPr>
              <a:t>jalousie que les Juifs veulent condamner Jésus, mais qu’il n’est pas coupable : il veut donc le relâcher.</a:t>
            </a:r>
          </a:p>
          <a:p>
            <a:pPr algn="just">
              <a:lnSpc>
                <a:spcPct val="110000"/>
              </a:lnSpc>
            </a:pPr>
            <a:endParaRPr lang="fr-FR" sz="1200" dirty="0">
              <a:solidFill>
                <a:srgbClr val="660066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Il propose de le libérer et de condamner Barrabas, un brigand. </a:t>
            </a:r>
          </a:p>
          <a:p>
            <a:pPr algn="just">
              <a:lnSpc>
                <a:spcPct val="110000"/>
              </a:lnSpc>
            </a:pPr>
            <a:endParaRPr lang="fr-FR" sz="1200" dirty="0">
              <a:solidFill>
                <a:srgbClr val="660066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Mais la foule, excitée par les chefs, réclame la mort de Jésus, innocent. </a:t>
            </a:r>
          </a:p>
          <a:p>
            <a:pPr algn="ctr"/>
            <a:endParaRPr lang="fr-FR" sz="1200" dirty="0">
              <a:solidFill>
                <a:srgbClr val="660066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fr-FR" sz="2000" spc="-50" dirty="0">
                <a:solidFill>
                  <a:srgbClr val="3366FF"/>
                </a:solidFill>
              </a:rPr>
              <a:t>Mt 27, 15-21 -  Mc 15, 6-11 - </a:t>
            </a:r>
            <a:r>
              <a:rPr lang="fr-FR" sz="2000" spc="-50" dirty="0" err="1">
                <a:solidFill>
                  <a:srgbClr val="3366FF"/>
                </a:solidFill>
              </a:rPr>
              <a:t>Lc</a:t>
            </a:r>
            <a:r>
              <a:rPr lang="fr-FR" sz="2000" spc="-50" dirty="0">
                <a:solidFill>
                  <a:srgbClr val="3366FF"/>
                </a:solidFill>
              </a:rPr>
              <a:t> 23, 17-19</a:t>
            </a:r>
            <a:endParaRPr lang="fr-FR" sz="3600" spc="-5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19</a:t>
            </a:fld>
            <a:endParaRPr lang="fr-FR"/>
          </a:p>
        </p:txBody>
      </p:sp>
      <p:pic>
        <p:nvPicPr>
          <p:cNvPr id="4" name="Image 3" descr="756PAS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3" y="191058"/>
            <a:ext cx="4317043" cy="6006504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6AC2A7-209D-B440-B0C6-BF9BD2086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15059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</a:t>
            </a:fld>
            <a:endParaRPr lang="fr-FR" dirty="0"/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675" y="1117600"/>
            <a:ext cx="8432800" cy="44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660066"/>
                </a:solidFill>
              </a:rPr>
              <a:t>Ce diaporama se présente comme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660066"/>
                </a:solidFill>
              </a:rPr>
              <a:t>une contemplation des principales souffrances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660066"/>
                </a:solidFill>
              </a:rPr>
              <a:t>que le Christ Jésus a endurées au cours de sa Passion.</a:t>
            </a:r>
          </a:p>
          <a:p>
            <a:pPr algn="ctr">
              <a:lnSpc>
                <a:spcPct val="150000"/>
              </a:lnSpc>
            </a:pPr>
            <a:endParaRPr lang="fr-FR" sz="2800" dirty="0">
              <a:solidFill>
                <a:srgbClr val="66006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660066"/>
                </a:solidFill>
              </a:rPr>
              <a:t>Il nous invite à nous y associer dans le recueillement,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660066"/>
                </a:solidFill>
              </a:rPr>
              <a:t>par une attitude de prière et de compassion :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solidFill>
                  <a:srgbClr val="660066"/>
                </a:solidFill>
              </a:rPr>
              <a:t>c’est à cause de </a:t>
            </a:r>
            <a:r>
              <a:rPr lang="fr-FR" sz="3200" b="1" i="1" dirty="0">
                <a:solidFill>
                  <a:srgbClr val="660066"/>
                </a:solidFill>
              </a:rPr>
              <a:t>nos</a:t>
            </a:r>
            <a:r>
              <a:rPr lang="fr-FR" sz="3200" dirty="0">
                <a:solidFill>
                  <a:srgbClr val="660066"/>
                </a:solidFill>
              </a:rPr>
              <a:t> </a:t>
            </a:r>
            <a:r>
              <a:rPr lang="fr-FR" sz="2800" dirty="0">
                <a:solidFill>
                  <a:srgbClr val="660066"/>
                </a:solidFill>
              </a:rPr>
              <a:t>péchés que Jésus a tant souffert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5B30E0-5BD4-3E41-991C-B3D593270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72599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8334" y="237235"/>
            <a:ext cx="4102117" cy="606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flagellé</a:t>
            </a:r>
          </a:p>
          <a:p>
            <a:endParaRPr lang="fr-FR" sz="2000" dirty="0"/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La flagellation était un supplice très dur : les fouets étaient faits de lanières au bout desquelles étaient fixés de petits morceaux de plomb, qui arrachaient la peau : le condamné perdait beaucoup de sang. </a:t>
            </a:r>
          </a:p>
          <a:p>
            <a:pPr algn="just">
              <a:lnSpc>
                <a:spcPct val="110000"/>
              </a:lnSpc>
            </a:pPr>
            <a:endParaRPr lang="fr-FR" sz="1000" dirty="0">
              <a:solidFill>
                <a:srgbClr val="660066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Après avoir fait flageller Jésus, Pilate le livra aux Juifs pour qu’il soit crucifié.</a:t>
            </a:r>
          </a:p>
          <a:p>
            <a:pPr algn="just"/>
            <a:endParaRPr lang="fr-FR" sz="1200" dirty="0"/>
          </a:p>
          <a:p>
            <a:pPr algn="ctr"/>
            <a:endParaRPr lang="en-GB" sz="700" dirty="0">
              <a:solidFill>
                <a:srgbClr val="FF0000"/>
              </a:solidFill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26 - Mc 15, 15 - </a:t>
            </a: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19, 1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20</a:t>
            </a:fld>
            <a:endParaRPr lang="fr-FR"/>
          </a:p>
        </p:txBody>
      </p:sp>
      <p:pic>
        <p:nvPicPr>
          <p:cNvPr id="4" name="Image 3" descr="757PASS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9" y="205228"/>
            <a:ext cx="4319996" cy="6067495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79690" y="6540722"/>
            <a:ext cx="223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-</a:t>
            </a:r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7E87070-E700-5542-A628-5A2644D0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93432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8533" y="106732"/>
            <a:ext cx="4213755" cy="645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couronné d’épines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et méprisé</a:t>
            </a:r>
          </a:p>
          <a:p>
            <a:endParaRPr lang="fr-FR" sz="1100" dirty="0"/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Les soldats couvrent Jésus d’un manteau rouge. </a:t>
            </a: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Avec des épines, ils tressent une couronne, la lui enfoncent sur la tête et lui mettent un roseau dans la main droite.</a:t>
            </a: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Pour se moquer de lui, ils s’agenouillent devant lui en disant :</a:t>
            </a:r>
          </a:p>
          <a:p>
            <a:pPr algn="ctr">
              <a:lnSpc>
                <a:spcPct val="80000"/>
              </a:lnSpc>
            </a:pPr>
            <a:r>
              <a:rPr lang="fr-FR" sz="2400" dirty="0">
                <a:solidFill>
                  <a:srgbClr val="3366FF"/>
                </a:solidFill>
              </a:rPr>
              <a:t> </a:t>
            </a:r>
            <a:r>
              <a:rPr lang="fr-FR" sz="2400" i="1" dirty="0">
                <a:solidFill>
                  <a:srgbClr val="3366FF"/>
                </a:solidFill>
              </a:rPr>
              <a:t>Salut, roi des Juifs </a:t>
            </a:r>
            <a:r>
              <a:rPr lang="fr-FR" sz="2400" dirty="0">
                <a:solidFill>
                  <a:srgbClr val="3366FF"/>
                </a:solidFill>
              </a:rPr>
              <a:t>! </a:t>
            </a:r>
          </a:p>
          <a:p>
            <a:pPr algn="ctr"/>
            <a:endParaRPr lang="fr-FR" sz="1000" dirty="0"/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Et ils crachent sur lui. </a:t>
            </a:r>
          </a:p>
          <a:p>
            <a:endParaRPr lang="fr-FR" sz="11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27-30 -  Mc 15, 16-19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2-3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endParaRPr lang="fr-FR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21</a:t>
            </a:fld>
            <a:endParaRPr lang="fr-FR"/>
          </a:p>
        </p:txBody>
      </p:sp>
      <p:pic>
        <p:nvPicPr>
          <p:cNvPr id="3" name="Image 2" descr="758PASS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9" y="209021"/>
            <a:ext cx="4319996" cy="6067495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E56E9A1-0AF3-264D-BBB7-2E1AE31ED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7856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3190" y="238765"/>
            <a:ext cx="3737161" cy="606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spc="150" dirty="0">
                <a:solidFill>
                  <a:srgbClr val="660066"/>
                </a:solidFill>
              </a:rPr>
              <a:t>Voici l’homme !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‘’ Ecce homo ‘’</a:t>
            </a:r>
          </a:p>
          <a:p>
            <a:endParaRPr lang="fr-FR" sz="2400" dirty="0"/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Pilate sort du tribunal et présente Jésus portant la couronne d’épines et le manteau de pourpre :</a:t>
            </a:r>
          </a:p>
          <a:p>
            <a:pPr algn="just">
              <a:lnSpc>
                <a:spcPct val="110000"/>
              </a:lnSpc>
            </a:pPr>
            <a:endParaRPr lang="fr-FR" sz="1000" dirty="0">
              <a:solidFill>
                <a:srgbClr val="660066"/>
              </a:solidFill>
            </a:endParaRPr>
          </a:p>
          <a:p>
            <a:pPr algn="ctr"/>
            <a:r>
              <a:rPr lang="fr-FR" sz="2400" dirty="0">
                <a:solidFill>
                  <a:srgbClr val="0000FF"/>
                </a:solidFill>
              </a:rPr>
              <a:t> </a:t>
            </a:r>
            <a:r>
              <a:rPr lang="fr-FR" sz="2400" i="1" dirty="0">
                <a:solidFill>
                  <a:srgbClr val="3366FF"/>
                </a:solidFill>
              </a:rPr>
              <a:t>Voici l’homme</a:t>
            </a:r>
            <a:r>
              <a:rPr lang="fr-FR" sz="2400" dirty="0">
                <a:solidFill>
                  <a:srgbClr val="3366FF"/>
                </a:solidFill>
              </a:rPr>
              <a:t>. </a:t>
            </a:r>
          </a:p>
          <a:p>
            <a:pPr algn="just"/>
            <a:endParaRPr lang="fr-FR" dirty="0"/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Les grands prêtres et la foule  crièrent :</a:t>
            </a:r>
          </a:p>
          <a:p>
            <a:pPr algn="just"/>
            <a:endParaRPr lang="fr-FR" sz="1050" dirty="0"/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« </a:t>
            </a:r>
            <a:r>
              <a:rPr lang="fr-FR" sz="2400" i="1" dirty="0">
                <a:solidFill>
                  <a:srgbClr val="3366FF"/>
                </a:solidFill>
              </a:rPr>
              <a:t>À mort ! À mort !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 Crucifie-le !</a:t>
            </a:r>
            <a:r>
              <a:rPr lang="fr-FR" sz="2400" dirty="0">
                <a:solidFill>
                  <a:srgbClr val="3366FF"/>
                </a:solidFill>
              </a:rPr>
              <a:t> »</a:t>
            </a:r>
          </a:p>
          <a:p>
            <a:pPr algn="just"/>
            <a:endParaRPr lang="en-GB" sz="900" dirty="0">
              <a:solidFill>
                <a:srgbClr val="660066"/>
              </a:solidFill>
            </a:endParaRP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4-6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endParaRPr lang="fr-FR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22</a:t>
            </a:fld>
            <a:endParaRPr lang="fr-FR"/>
          </a:p>
        </p:txBody>
      </p:sp>
      <p:pic>
        <p:nvPicPr>
          <p:cNvPr id="4" name="Image 3" descr="759PASS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9" y="192088"/>
            <a:ext cx="4319996" cy="5986224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517AEE-28C4-9C49-8E96-A774596D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98556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4625" y="212916"/>
            <a:ext cx="3945635" cy="5912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Pilate abandonne Jésus</a:t>
            </a:r>
          </a:p>
          <a:p>
            <a:endParaRPr lang="fr-FR" sz="2400" dirty="0"/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Pilate a compris que c’est par jalousie qu’on avait livré Jésus ; il aurait préféré le relâcher, mais il cède à la pression de la foule.</a:t>
            </a:r>
          </a:p>
          <a:p>
            <a:pPr algn="just">
              <a:lnSpc>
                <a:spcPct val="120000"/>
              </a:lnSpc>
            </a:pPr>
            <a:endParaRPr lang="fr-FR" sz="7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Il se lave les mains en disant : </a:t>
            </a:r>
          </a:p>
          <a:p>
            <a:pPr algn="ctr"/>
            <a:endParaRPr lang="fr-FR" sz="500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je suis innocent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du sang de ce juste,</a:t>
            </a:r>
            <a:r>
              <a:rPr lang="fr-FR" sz="2400" dirty="0">
                <a:solidFill>
                  <a:srgbClr val="3366FF"/>
                </a:solidFill>
              </a:rPr>
              <a:t> </a:t>
            </a:r>
          </a:p>
          <a:p>
            <a:pPr algn="just"/>
            <a:endParaRPr lang="fr-FR" sz="800" dirty="0">
              <a:solidFill>
                <a:srgbClr val="3366FF"/>
              </a:solidFill>
            </a:endParaRPr>
          </a:p>
          <a:p>
            <a:r>
              <a:rPr lang="fr-FR" sz="2400" dirty="0">
                <a:solidFill>
                  <a:srgbClr val="660066"/>
                </a:solidFill>
              </a:rPr>
              <a:t>et il leur livre Jésus pour qu’il soit crucifié.</a:t>
            </a:r>
          </a:p>
          <a:p>
            <a:pPr algn="just"/>
            <a:endParaRPr lang="en-GB" sz="10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24-25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23</a:t>
            </a:fld>
            <a:endParaRPr lang="fr-FR"/>
          </a:p>
        </p:txBody>
      </p:sp>
      <p:pic>
        <p:nvPicPr>
          <p:cNvPr id="4" name="Image 3" descr="760PASS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5983"/>
            <a:ext cx="4320000" cy="6055315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91A75A4-5B54-EB49-B941-B7CBB5C9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64157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3200" y="258258"/>
            <a:ext cx="3996265" cy="584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officiellement condamné</a:t>
            </a:r>
          </a:p>
          <a:p>
            <a:endParaRPr lang="fr-FR" sz="2400" dirty="0"/>
          </a:p>
          <a:p>
            <a:endParaRPr lang="fr-FR" sz="1050" dirty="0"/>
          </a:p>
          <a:p>
            <a:pPr algn="just">
              <a:lnSpc>
                <a:spcPct val="120000"/>
              </a:lnSpc>
            </a:pPr>
            <a:r>
              <a:rPr lang="fr-FR" sz="2400" dirty="0"/>
              <a:t> </a:t>
            </a:r>
            <a:r>
              <a:rPr lang="fr-FR" sz="2400" dirty="0">
                <a:solidFill>
                  <a:srgbClr val="660066"/>
                </a:solidFill>
              </a:rPr>
              <a:t>Pilate écrit l’acte de condamnation sur un écriteau qui sera fixé en haut de la croix, au-dessus de Jésus :</a:t>
            </a:r>
          </a:p>
          <a:p>
            <a:pPr algn="just"/>
            <a:endParaRPr lang="fr-FR" sz="2400" dirty="0"/>
          </a:p>
          <a:p>
            <a:pPr algn="ctr"/>
            <a:r>
              <a:rPr lang="fr-FR" sz="2400" dirty="0"/>
              <a:t> </a:t>
            </a:r>
            <a:r>
              <a:rPr lang="fr-FR" sz="2800" i="1" dirty="0">
                <a:solidFill>
                  <a:srgbClr val="3366FF"/>
                </a:solidFill>
              </a:rPr>
              <a:t>Jésus de Nazareth,</a:t>
            </a:r>
          </a:p>
          <a:p>
            <a:pPr algn="ctr"/>
            <a:r>
              <a:rPr lang="fr-FR" sz="2800" i="1" dirty="0">
                <a:solidFill>
                  <a:srgbClr val="3366FF"/>
                </a:solidFill>
              </a:rPr>
              <a:t>roi des Juifs.</a:t>
            </a:r>
          </a:p>
          <a:p>
            <a:pPr algn="ctr"/>
            <a:endParaRPr lang="fr-FR" sz="4400" dirty="0">
              <a:solidFill>
                <a:srgbClr val="660066"/>
              </a:solidFill>
            </a:endParaRP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13-16 ; 19-20</a:t>
            </a:r>
            <a:endParaRPr lang="en-GB" sz="2000" dirty="0">
              <a:solidFill>
                <a:srgbClr val="3366FF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fr-FR" b="1" dirty="0">
                <a:solidFill>
                  <a:srgbClr val="660066"/>
                </a:solidFill>
              </a:rPr>
              <a:t>Chemin de croix : première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24</a:t>
            </a:fld>
            <a:endParaRPr lang="fr-FR"/>
          </a:p>
        </p:txBody>
      </p:sp>
      <p:pic>
        <p:nvPicPr>
          <p:cNvPr id="3" name="Image 2" descr="761PASS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207459"/>
            <a:ext cx="4320000" cy="6075635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9ED42C-03C1-5F40-8468-C7F85DF3F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16193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282" y="259459"/>
            <a:ext cx="4220586" cy="5793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chargé de sa croix</a:t>
            </a:r>
          </a:p>
          <a:p>
            <a:endParaRPr lang="fr-FR" sz="2400" dirty="0"/>
          </a:p>
          <a:p>
            <a:endParaRPr lang="fr-FR" sz="2400" dirty="0"/>
          </a:p>
          <a:p>
            <a:pPr algn="just"/>
            <a:r>
              <a:rPr lang="fr-FR" sz="2400" i="1" dirty="0">
                <a:solidFill>
                  <a:srgbClr val="3366FF"/>
                </a:solidFill>
              </a:rPr>
              <a:t>Portant lui-même sa croix, Jésus se dirige vers le lieu dit le ‘Crâne’, en hébreu : ‘Golgotha’</a:t>
            </a:r>
            <a:r>
              <a:rPr lang="fr-FR" sz="2400" dirty="0">
                <a:solidFill>
                  <a:srgbClr val="660066"/>
                </a:solidFill>
              </a:rPr>
              <a:t>.</a:t>
            </a:r>
          </a:p>
          <a:p>
            <a:pPr algn="just"/>
            <a:endParaRPr lang="en-GB" sz="2400" dirty="0">
              <a:solidFill>
                <a:srgbClr val="660066"/>
              </a:solidFill>
            </a:endParaRP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Cette croix est très lourde : </a:t>
            </a: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c’est le poids de tous les péchés du monde, </a:t>
            </a:r>
          </a:p>
          <a:p>
            <a:pPr algn="ctr"/>
            <a:endParaRPr lang="fr-FR" sz="1050" dirty="0">
              <a:solidFill>
                <a:srgbClr val="660066"/>
              </a:solidFill>
            </a:endParaRPr>
          </a:p>
          <a:p>
            <a:pPr algn="ctr"/>
            <a:r>
              <a:rPr lang="fr-FR" sz="2400" b="1" dirty="0">
                <a:solidFill>
                  <a:srgbClr val="660066"/>
                </a:solidFill>
              </a:rPr>
              <a:t>de NOS péchés…</a:t>
            </a:r>
            <a:endParaRPr lang="fr-FR" sz="1050" b="1" dirty="0">
              <a:solidFill>
                <a:srgbClr val="660066"/>
              </a:solidFill>
            </a:endParaRPr>
          </a:p>
          <a:p>
            <a:endParaRPr lang="fr-FR" sz="600" b="1" dirty="0"/>
          </a:p>
          <a:p>
            <a:endParaRPr lang="fr-FR" dirty="0"/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19, 17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</a:p>
          <a:p>
            <a:pPr algn="ctr"/>
            <a:endParaRPr lang="fr-FR" sz="1400" b="1" dirty="0">
              <a:solidFill>
                <a:srgbClr val="660066"/>
              </a:solidFill>
            </a:endParaRPr>
          </a:p>
          <a:p>
            <a:pPr algn="ctr"/>
            <a:r>
              <a:rPr lang="fr-FR" sz="2000" b="1" dirty="0">
                <a:solidFill>
                  <a:srgbClr val="660066"/>
                </a:solidFill>
              </a:rPr>
              <a:t>Chemin de croix : deuxième station</a:t>
            </a:r>
          </a:p>
          <a:p>
            <a:pPr algn="ctr"/>
            <a:endParaRPr lang="en-GB" sz="1400" b="1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 descr="762PASS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202417"/>
            <a:ext cx="4320000" cy="6160978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D00558B-FE06-4248-B04E-1CDFF5AD5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7471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37949" y="226133"/>
            <a:ext cx="3981651" cy="592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Première chute de Jésus</a:t>
            </a:r>
            <a:r>
              <a:rPr lang="fr-FR" sz="2800" b="1" i="1" dirty="0">
                <a:solidFill>
                  <a:srgbClr val="660066"/>
                </a:solidFill>
              </a:rPr>
              <a:t> </a:t>
            </a:r>
          </a:p>
          <a:p>
            <a:endParaRPr lang="fr-FR" sz="2400" dirty="0"/>
          </a:p>
          <a:p>
            <a:endParaRPr lang="fr-FR" sz="2400" dirty="0"/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La croix est très lourde,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Jésus est très fatigué :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il tombe.</a:t>
            </a:r>
          </a:p>
          <a:p>
            <a:pPr algn="just">
              <a:lnSpc>
                <a:spcPct val="120000"/>
              </a:lnSpc>
            </a:pPr>
            <a:endParaRPr lang="fr-FR" sz="24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Mais il pense à nous et il se relève : pour nous sauver, il veut aller jusqu’au bout de son chemin de douleur.</a:t>
            </a:r>
            <a:endParaRPr lang="en-GB" sz="2400" dirty="0">
              <a:solidFill>
                <a:srgbClr val="660066"/>
              </a:solidFill>
            </a:endParaRPr>
          </a:p>
          <a:p>
            <a:pPr>
              <a:lnSpc>
                <a:spcPct val="120000"/>
              </a:lnSpc>
            </a:pPr>
            <a:endParaRPr lang="fr-FR" sz="2400" dirty="0">
              <a:solidFill>
                <a:srgbClr val="660066"/>
              </a:solidFill>
            </a:endParaRPr>
          </a:p>
          <a:p>
            <a:endParaRPr lang="fr-FR" sz="2400" b="1" dirty="0">
              <a:solidFill>
                <a:srgbClr val="660066"/>
              </a:solidFill>
            </a:endParaRPr>
          </a:p>
          <a:p>
            <a:pPr algn="ctr"/>
            <a:r>
              <a:rPr lang="fr-FR" sz="2000" b="1" dirty="0">
                <a:solidFill>
                  <a:srgbClr val="660066"/>
                </a:solidFill>
              </a:rPr>
              <a:t>Chemin de croix : troisième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26</a:t>
            </a:fld>
            <a:endParaRPr lang="fr-FR"/>
          </a:p>
        </p:txBody>
      </p:sp>
      <p:pic>
        <p:nvPicPr>
          <p:cNvPr id="4" name="Image 3" descr="763PASS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209200"/>
            <a:ext cx="4320000" cy="6030932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70072" y="6540722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  </a:t>
            </a:r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66CFDA1-48E8-D347-8480-5EE61AF8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923" y="6540722"/>
            <a:ext cx="36086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f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207471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0855" y="250043"/>
            <a:ext cx="4098035" cy="6161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953735"/>
                </a:solidFill>
              </a:rPr>
              <a:t>Marie rencontre Jésus</a:t>
            </a:r>
          </a:p>
          <a:p>
            <a:endParaRPr lang="fr-FR" sz="3600" dirty="0"/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Qu’elle est triste de voir son Fils si maltraité !</a:t>
            </a:r>
          </a:p>
          <a:p>
            <a:pPr algn="just">
              <a:lnSpc>
                <a:spcPct val="120000"/>
              </a:lnSpc>
            </a:pPr>
            <a:endParaRPr lang="fr-FR" sz="2400" dirty="0">
              <a:solidFill>
                <a:srgbClr val="80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 Elle ne peut pas lui parler, seuls ses yeux lui disent combien elle partage sa souffrance pour sauver tous les hommes</a:t>
            </a:r>
            <a:r>
              <a:rPr lang="en-GB" sz="2400" dirty="0">
                <a:solidFill>
                  <a:srgbClr val="800000"/>
                </a:solidFill>
              </a:rPr>
              <a:t>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b="1" dirty="0">
              <a:solidFill>
                <a:srgbClr val="660066"/>
              </a:solidFill>
            </a:endParaRPr>
          </a:p>
          <a:p>
            <a:pPr algn="ctr"/>
            <a:r>
              <a:rPr lang="fr-FR" sz="2000" b="1" dirty="0">
                <a:solidFill>
                  <a:srgbClr val="660066"/>
                </a:solidFill>
              </a:rPr>
              <a:t>Chemin de croix : quatrième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 descr="764PASS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91891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236FBD2-27A0-4A4F-AB2B-2C75027FC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39019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28</a:t>
            </a:fld>
            <a:endParaRPr lang="fr-FR"/>
          </a:p>
        </p:txBody>
      </p:sp>
      <p:pic>
        <p:nvPicPr>
          <p:cNvPr id="3" name="Image 2" descr="765PASS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85224"/>
            <a:ext cx="4320000" cy="59740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36133" y="1371600"/>
            <a:ext cx="104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18975" y="215069"/>
            <a:ext cx="4318100" cy="594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953735"/>
                </a:solidFill>
              </a:rPr>
              <a:t>Simon de Cyrène réquisitionné </a:t>
            </a:r>
          </a:p>
          <a:p>
            <a:pPr algn="ctr"/>
            <a:r>
              <a:rPr lang="fr-FR" sz="2800" b="1" dirty="0">
                <a:solidFill>
                  <a:srgbClr val="953735"/>
                </a:solidFill>
              </a:rPr>
              <a:t>pour aider Jésus</a:t>
            </a:r>
          </a:p>
          <a:p>
            <a:endParaRPr lang="fr-FR" sz="2400" dirty="0"/>
          </a:p>
          <a:p>
            <a:pPr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Les soldats voient que Jésus, très fatigué, n’arrivera pas au bout du chemin.</a:t>
            </a:r>
          </a:p>
          <a:p>
            <a:pPr>
              <a:lnSpc>
                <a:spcPct val="120000"/>
              </a:lnSpc>
            </a:pPr>
            <a:endParaRPr lang="fr-FR" sz="1200" dirty="0">
              <a:solidFill>
                <a:srgbClr val="8000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Ils obligent un passant, Simon de Cyrène, à porter la Croix avec Jésus.</a:t>
            </a:r>
            <a:endParaRPr lang="en-GB" sz="4000" dirty="0">
              <a:solidFill>
                <a:srgbClr val="800000"/>
              </a:solidFill>
            </a:endParaRPr>
          </a:p>
          <a:p>
            <a:endParaRPr lang="en-GB" sz="24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32 - Mc 15, 20 - 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18, 26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660066"/>
                </a:solidFill>
              </a:rPr>
              <a:t>Chemin de croix : cinquième station</a:t>
            </a:r>
          </a:p>
        </p:txBody>
      </p:sp>
      <p:pic>
        <p:nvPicPr>
          <p:cNvPr id="7" name="Image 6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800290-2ACA-F44A-9A38-2699CBF31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01854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3201" y="13869"/>
            <a:ext cx="3945466" cy="649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Véronique essuie</a:t>
            </a:r>
          </a:p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le visage de Jésus</a:t>
            </a:r>
          </a:p>
          <a:p>
            <a:endParaRPr lang="fr-FR" sz="2400" dirty="0"/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800000"/>
                </a:solidFill>
              </a:rPr>
              <a:t>Très émue de voir Jésus si maltraité, une femme prend un linge mouillé pour lui rafraîchir le visage.</a:t>
            </a:r>
          </a:p>
          <a:p>
            <a:pPr algn="just">
              <a:lnSpc>
                <a:spcPct val="110000"/>
              </a:lnSpc>
            </a:pPr>
            <a:endParaRPr lang="fr-FR" sz="900" dirty="0">
              <a:solidFill>
                <a:srgbClr val="80000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800000"/>
                </a:solidFill>
              </a:rPr>
              <a:t> Elle n’a pas peur de forcer le barrage des soldats pour arriver jusqu’à Jésus. </a:t>
            </a:r>
          </a:p>
          <a:p>
            <a:pPr algn="just">
              <a:lnSpc>
                <a:spcPct val="110000"/>
              </a:lnSpc>
            </a:pPr>
            <a:endParaRPr lang="en-GB" sz="900" dirty="0">
              <a:solidFill>
                <a:srgbClr val="800000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800000"/>
                </a:solidFill>
              </a:rPr>
              <a:t>Pour la remercier, Jésus permet que son visage reste imprimé sur le voile.</a:t>
            </a:r>
          </a:p>
          <a:p>
            <a:pPr algn="just"/>
            <a:endParaRPr lang="en-GB" sz="1200" dirty="0"/>
          </a:p>
          <a:p>
            <a:pPr algn="just"/>
            <a:endParaRPr lang="en-GB" sz="1100" dirty="0"/>
          </a:p>
          <a:p>
            <a:pPr algn="ctr"/>
            <a:r>
              <a:rPr lang="fr-FR" sz="2000" b="1" dirty="0">
                <a:solidFill>
                  <a:srgbClr val="660066"/>
                </a:solidFill>
              </a:rPr>
              <a:t>Chemin de croix : sixième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29</a:t>
            </a:fld>
            <a:endParaRPr lang="fr-FR"/>
          </a:p>
        </p:txBody>
      </p:sp>
      <p:pic>
        <p:nvPicPr>
          <p:cNvPr id="4" name="Image 3" descr="766PASS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51251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B746AE9-271A-2F42-A1F2-F1298A68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1716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1598" y="1340601"/>
            <a:ext cx="8853797" cy="4623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400" b="1" dirty="0">
                <a:solidFill>
                  <a:schemeClr val="accent2"/>
                </a:solidFill>
              </a:rPr>
              <a:t>Dimanche des Rameaux et de la Passion :</a:t>
            </a:r>
          </a:p>
          <a:p>
            <a:pPr lvl="3">
              <a:lnSpc>
                <a:spcPct val="120000"/>
              </a:lnSpc>
            </a:pPr>
            <a:r>
              <a:rPr lang="fr-FR" sz="2400" dirty="0"/>
              <a:t>entrée de Jésus à Jérusalem</a:t>
            </a:r>
            <a:endParaRPr lang="fr-FR" sz="2400" i="1" dirty="0"/>
          </a:p>
          <a:p>
            <a:pPr lvl="1">
              <a:lnSpc>
                <a:spcPct val="200000"/>
              </a:lnSpc>
            </a:pPr>
            <a:r>
              <a:rPr lang="fr-FR" sz="2400" b="1" dirty="0">
                <a:solidFill>
                  <a:srgbClr val="FF6600"/>
                </a:solidFill>
              </a:rPr>
              <a:t>Jeudi saint </a:t>
            </a:r>
            <a:r>
              <a:rPr lang="fr-FR" sz="2400" dirty="0"/>
              <a:t>: institution de l’Eucharistie</a:t>
            </a:r>
          </a:p>
          <a:p>
            <a:pPr lvl="1">
              <a:lnSpc>
                <a:spcPct val="20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Vendredi Saint </a:t>
            </a:r>
            <a:r>
              <a:rPr lang="fr-FR" sz="2400" dirty="0"/>
              <a:t>: condamnation, chemin de croix et mort de Jésus</a:t>
            </a:r>
          </a:p>
          <a:p>
            <a:pPr lvl="1">
              <a:lnSpc>
                <a:spcPct val="20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Samedi Saint </a:t>
            </a:r>
            <a:r>
              <a:rPr lang="fr-FR" sz="2400" dirty="0"/>
              <a:t>: Jésus au tombeau</a:t>
            </a:r>
          </a:p>
          <a:p>
            <a:pPr lvl="5"/>
            <a:r>
              <a:rPr lang="fr-FR" sz="2400" dirty="0"/>
              <a:t>Marie, seule à ne pas perdre la foi</a:t>
            </a:r>
          </a:p>
          <a:p>
            <a:pPr lvl="1">
              <a:lnSpc>
                <a:spcPct val="200000"/>
              </a:lnSpc>
            </a:pPr>
            <a:r>
              <a:rPr lang="fr-FR" sz="2400" b="1" dirty="0">
                <a:solidFill>
                  <a:srgbClr val="FF6600"/>
                </a:solidFill>
              </a:rPr>
              <a:t>Veillée pascale : </a:t>
            </a:r>
            <a:r>
              <a:rPr lang="fr-FR" sz="2400" i="1" dirty="0"/>
              <a:t>passage de la mort à la Vie </a:t>
            </a:r>
            <a:r>
              <a:rPr lang="fr-FR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				Jésus, vainqueur de la mort</a:t>
            </a:r>
            <a:r>
              <a:rPr lang="fr-FR" sz="2800" dirty="0"/>
              <a:t>, </a:t>
            </a:r>
            <a:r>
              <a:rPr lang="fr-FR" sz="2400" dirty="0"/>
              <a:t>ressuscite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200" y="254000"/>
            <a:ext cx="865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50" dirty="0">
                <a:solidFill>
                  <a:srgbClr val="800000"/>
                </a:solidFill>
              </a:rPr>
              <a:t>Les grands événements de la Semaine Sainte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818191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2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  <p:pic>
        <p:nvPicPr>
          <p:cNvPr id="6" name="Image 5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7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3202" y="170568"/>
            <a:ext cx="4131733" cy="609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Deuxième chute de Jésus</a:t>
            </a:r>
          </a:p>
          <a:p>
            <a:pPr algn="just"/>
            <a:endParaRPr lang="fr-FR" sz="2400" dirty="0"/>
          </a:p>
          <a:p>
            <a:pPr algn="just"/>
            <a:endParaRPr lang="fr-FR" sz="2400" dirty="0"/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Sous le poids de la croix, Jésus tombe une seconde fois. </a:t>
            </a:r>
          </a:p>
          <a:p>
            <a:pPr algn="just">
              <a:lnSpc>
                <a:spcPct val="120000"/>
              </a:lnSpc>
            </a:pPr>
            <a:endParaRPr lang="fr-FR" sz="9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Et encore une fois, il se relève dans de grandes souffrances :</a:t>
            </a:r>
          </a:p>
          <a:p>
            <a:pPr algn="just">
              <a:lnSpc>
                <a:spcPct val="120000"/>
              </a:lnSpc>
            </a:pPr>
            <a:endParaRPr lang="fr-FR" sz="24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c’est pour aider les pécheurs à se relever chaque fois qu’ils refont les mêmes fautes. </a:t>
            </a:r>
            <a:endParaRPr lang="en-GB" sz="24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endParaRPr lang="fr-FR" sz="2400" dirty="0"/>
          </a:p>
          <a:p>
            <a:pPr algn="just">
              <a:lnSpc>
                <a:spcPct val="120000"/>
              </a:lnSpc>
            </a:pPr>
            <a:endParaRPr lang="fr-FR" sz="1600" dirty="0"/>
          </a:p>
          <a:p>
            <a:pPr algn="ctr"/>
            <a:r>
              <a:rPr lang="fr-FR" sz="2000" b="1" dirty="0">
                <a:solidFill>
                  <a:srgbClr val="660066"/>
                </a:solidFill>
              </a:rPr>
              <a:t>Chemin de croix : septième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 descr="767PASS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5941524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70072" y="6540722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  </a:t>
            </a:r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67327AE-D7A2-E54C-956C-677F3DBD7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586866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2400" y="223696"/>
            <a:ext cx="4418013" cy="575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rencontre 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des femmes de Jérusalem</a:t>
            </a:r>
          </a:p>
          <a:p>
            <a:endParaRPr lang="fr-FR" sz="2400" dirty="0"/>
          </a:p>
          <a:p>
            <a:pPr algn="just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Ne pleurez pas sur moi, mais plutôt sur vous et sur vos enfants.</a:t>
            </a:r>
            <a:r>
              <a:rPr lang="fr-FR" sz="2400" dirty="0"/>
              <a:t> </a:t>
            </a:r>
          </a:p>
          <a:p>
            <a:pPr algn="just"/>
            <a:endParaRPr lang="fr-FR" sz="1100" dirty="0"/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Le plus grave,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ce qu’il faut pleurer plus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que les souffrances de Jésus,</a:t>
            </a:r>
            <a:r>
              <a:rPr lang="en-GB" sz="2400" dirty="0">
                <a:solidFill>
                  <a:srgbClr val="660066"/>
                </a:solidFill>
              </a:rPr>
              <a:t> </a:t>
            </a:r>
            <a:endParaRPr lang="fr-FR" sz="1050" dirty="0">
              <a:solidFill>
                <a:srgbClr val="660066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660066"/>
                </a:solidFill>
              </a:rPr>
              <a:t>ce sont </a:t>
            </a:r>
            <a:r>
              <a:rPr lang="fr-FR" sz="2400" b="1" dirty="0">
                <a:solidFill>
                  <a:srgbClr val="660066"/>
                </a:solidFill>
              </a:rPr>
              <a:t>nos péchés,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ceux de tous les hommes.</a:t>
            </a:r>
            <a:endParaRPr lang="en-GB" sz="2400" dirty="0">
              <a:solidFill>
                <a:srgbClr val="660066"/>
              </a:solidFill>
            </a:endParaRPr>
          </a:p>
          <a:p>
            <a:pPr algn="just"/>
            <a:endParaRPr lang="en-GB" sz="3600" dirty="0"/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27-31</a:t>
            </a:r>
          </a:p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660066"/>
                </a:solidFill>
              </a:rPr>
              <a:t>Chemin de croix : huitième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31</a:t>
            </a:fld>
            <a:endParaRPr lang="fr-FR"/>
          </a:p>
        </p:txBody>
      </p:sp>
      <p:pic>
        <p:nvPicPr>
          <p:cNvPr id="4" name="Image 3" descr="768PASS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75635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7A73F4-DF6D-F94D-96B2-8CE5F0DEE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568811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8533" y="200130"/>
            <a:ext cx="4451879" cy="621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Troisième chute de Jésus</a:t>
            </a:r>
          </a:p>
          <a:p>
            <a:pPr algn="just"/>
            <a:endParaRPr lang="fr-FR" sz="2400" dirty="0"/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Jésus n’en peut plus :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il tombe par terre, le dos écrasé par cette croix si lourde... </a:t>
            </a:r>
          </a:p>
          <a:p>
            <a:pPr algn="just">
              <a:lnSpc>
                <a:spcPct val="120000"/>
              </a:lnSpc>
            </a:pPr>
            <a:endParaRPr lang="en-GB" sz="1050" dirty="0">
              <a:solidFill>
                <a:srgbClr val="66006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Ce qui lui donne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la force de se relever, c’est </a:t>
            </a:r>
          </a:p>
          <a:p>
            <a:pPr algn="ctr">
              <a:lnSpc>
                <a:spcPct val="120000"/>
              </a:lnSpc>
            </a:pPr>
            <a:r>
              <a:rPr lang="fr-FR" sz="2400" b="1" spc="-10" dirty="0">
                <a:solidFill>
                  <a:srgbClr val="660066"/>
                </a:solidFill>
              </a:rPr>
              <a:t>son amour pour tous les pécheurs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de tous les temps : </a:t>
            </a:r>
          </a:p>
          <a:p>
            <a:pPr algn="ctr">
              <a:lnSpc>
                <a:spcPct val="120000"/>
              </a:lnSpc>
            </a:pPr>
            <a:endParaRPr lang="fr-FR" sz="1100" dirty="0">
              <a:solidFill>
                <a:srgbClr val="66006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pour nous sauver,</a:t>
            </a:r>
          </a:p>
          <a:p>
            <a:pPr algn="ctr">
              <a:lnSpc>
                <a:spcPct val="12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 il offre toutes ses souffrances.</a:t>
            </a:r>
          </a:p>
          <a:p>
            <a:pPr algn="just">
              <a:lnSpc>
                <a:spcPct val="120000"/>
              </a:lnSpc>
            </a:pPr>
            <a:endParaRPr lang="en-GB" sz="800" dirty="0"/>
          </a:p>
          <a:p>
            <a:pPr algn="just"/>
            <a:endParaRPr lang="en-GB" sz="2400" dirty="0"/>
          </a:p>
          <a:p>
            <a:pPr algn="ctr"/>
            <a:r>
              <a:rPr lang="fr-FR" sz="2000" b="1" dirty="0">
                <a:solidFill>
                  <a:srgbClr val="660066"/>
                </a:solidFill>
              </a:rPr>
              <a:t>Chemin de croix : neuvième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32</a:t>
            </a:fld>
            <a:endParaRPr lang="fr-FR"/>
          </a:p>
        </p:txBody>
      </p:sp>
      <p:pic>
        <p:nvPicPr>
          <p:cNvPr id="4" name="Image 3" descr="769PASS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200130"/>
            <a:ext cx="4320000" cy="6051251"/>
          </a:xfrm>
          <a:prstGeom prst="rect">
            <a:avLst/>
          </a:prstGeom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4470072" y="6540722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  </a:t>
            </a:r>
            <a:endParaRPr lang="fr-FR" sz="1100" dirty="0"/>
          </a:p>
        </p:txBody>
      </p:sp>
      <p:pic>
        <p:nvPicPr>
          <p:cNvPr id="13" name="Image 12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EA335D-6095-054C-AB89-50F0F5EA2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486647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8534" y="152447"/>
            <a:ext cx="4453464" cy="629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dépouillé de ses vêtements</a:t>
            </a:r>
          </a:p>
          <a:p>
            <a:pPr algn="just"/>
            <a:endParaRPr lang="fr-FR" sz="2000" dirty="0"/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Avant de clouer Jésus sur le bois de la croix, les soldats lui arrachent son vêtement d’un coup sec : </a:t>
            </a:r>
            <a:endParaRPr lang="fr-FR" sz="10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spc="-20" dirty="0">
                <a:solidFill>
                  <a:srgbClr val="660066"/>
                </a:solidFill>
              </a:rPr>
              <a:t>cela  rouvre brutalement toutes les </a:t>
            </a:r>
            <a:r>
              <a:rPr lang="fr-FR" sz="2400" dirty="0">
                <a:solidFill>
                  <a:srgbClr val="660066"/>
                </a:solidFill>
              </a:rPr>
              <a:t>plaies de son corps, déchiré par la flagellation, qui avaient collé.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Jésus n’a pas eu une plainte : c’est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 </a:t>
            </a:r>
            <a:r>
              <a:rPr lang="fr-FR" sz="2400" b="1" dirty="0">
                <a:solidFill>
                  <a:srgbClr val="660066"/>
                </a:solidFill>
              </a:rPr>
              <a:t>pour nous </a:t>
            </a:r>
            <a:r>
              <a:rPr lang="fr-FR" sz="2400" dirty="0">
                <a:solidFill>
                  <a:srgbClr val="660066"/>
                </a:solidFill>
              </a:rPr>
              <a:t>qu’il a tout supporté.</a:t>
            </a:r>
            <a:endParaRPr lang="en-GB" sz="2400" dirty="0">
              <a:solidFill>
                <a:srgbClr val="660066"/>
              </a:solidFill>
            </a:endParaRPr>
          </a:p>
          <a:p>
            <a:pPr algn="just"/>
            <a:endParaRPr lang="fr-FR" sz="2000" dirty="0"/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23-24</a:t>
            </a:r>
            <a:endParaRPr lang="en-GB" sz="2000" dirty="0">
              <a:solidFill>
                <a:srgbClr val="3366FF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660066"/>
                </a:solidFill>
              </a:rPr>
              <a:t>Chemin de croix : dixième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33</a:t>
            </a:fld>
            <a:endParaRPr lang="fr-FR"/>
          </a:p>
        </p:txBody>
      </p:sp>
      <p:pic>
        <p:nvPicPr>
          <p:cNvPr id="4" name="Image 3" descr="770PASS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47187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3E198A7-9328-4949-B056-1D3E779B6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3954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1100" y="183196"/>
            <a:ext cx="4230511" cy="622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cloué à la Croix</a:t>
            </a:r>
          </a:p>
          <a:p>
            <a:pPr algn="just"/>
            <a:endParaRPr lang="fr-FR" sz="2400" dirty="0"/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Jésus s’est laissé clouer sur la croix </a:t>
            </a:r>
            <a:r>
              <a:rPr lang="fr-FR" sz="2400" b="1" dirty="0">
                <a:solidFill>
                  <a:srgbClr val="660066"/>
                </a:solidFill>
              </a:rPr>
              <a:t>parce</a:t>
            </a:r>
            <a:r>
              <a:rPr lang="fr-FR" sz="2400" dirty="0">
                <a:solidFill>
                  <a:srgbClr val="660066"/>
                </a:solidFill>
              </a:rPr>
              <a:t> </a:t>
            </a:r>
            <a:r>
              <a:rPr lang="fr-FR" sz="2400" b="1" dirty="0">
                <a:solidFill>
                  <a:srgbClr val="660066"/>
                </a:solidFill>
              </a:rPr>
              <a:t>qu’il l’a voulu, </a:t>
            </a:r>
          </a:p>
          <a:p>
            <a:pPr algn="ctr">
              <a:lnSpc>
                <a:spcPct val="11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pour réparer nos péchés,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pour demander pardon à Dieu</a:t>
            </a:r>
          </a:p>
          <a:p>
            <a:pPr algn="ctr">
              <a:lnSpc>
                <a:spcPct val="110000"/>
              </a:lnSpc>
            </a:pPr>
            <a:r>
              <a:rPr lang="fr-FR" sz="2400" b="1" i="1" dirty="0">
                <a:solidFill>
                  <a:srgbClr val="660066"/>
                </a:solidFill>
              </a:rPr>
              <a:t>à notre place</a:t>
            </a:r>
            <a:r>
              <a:rPr lang="fr-FR" sz="2400" dirty="0">
                <a:solidFill>
                  <a:srgbClr val="660066"/>
                </a:solidFill>
              </a:rPr>
              <a:t>, pour tout ce que nous faisons de mal. </a:t>
            </a:r>
          </a:p>
          <a:p>
            <a:pPr algn="just">
              <a:lnSpc>
                <a:spcPct val="110000"/>
              </a:lnSpc>
            </a:pPr>
            <a:endParaRPr lang="en-GB" sz="1100" dirty="0">
              <a:solidFill>
                <a:srgbClr val="660066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Lui, qui est Dieu tout-puissant,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il aurait pu empêcher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les bourreaux de le toucher. </a:t>
            </a:r>
            <a:endParaRPr lang="en-GB" sz="2400" dirty="0">
              <a:solidFill>
                <a:srgbClr val="660066"/>
              </a:solidFill>
            </a:endParaRPr>
          </a:p>
          <a:p>
            <a:pPr algn="ctr"/>
            <a:r>
              <a:rPr lang="fr-FR" sz="2400" dirty="0"/>
              <a:t> </a:t>
            </a:r>
            <a:endParaRPr lang="en-GB" sz="20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35 - Mc 15, 24-25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33 -  </a:t>
            </a: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19, 18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660066"/>
                </a:solidFill>
              </a:rPr>
              <a:t>Chemin de croix : onzième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34</a:t>
            </a:fld>
            <a:endParaRPr lang="fr-FR"/>
          </a:p>
        </p:txBody>
      </p:sp>
      <p:pic>
        <p:nvPicPr>
          <p:cNvPr id="4" name="Image 3" descr="771PASS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200129"/>
            <a:ext cx="4320000" cy="6071571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CAF86B3-94D1-C444-9728-B10159F2B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304113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1733" y="226585"/>
            <a:ext cx="4064000" cy="5894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Le bon larron</a:t>
            </a:r>
          </a:p>
          <a:p>
            <a:pPr algn="just"/>
            <a:endParaRPr lang="fr-FR" sz="2400" dirty="0"/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L’un des deux malfaiteurs crucifiés avec Jésus se tourne vers Lui : </a:t>
            </a:r>
          </a:p>
          <a:p>
            <a:pPr algn="just">
              <a:lnSpc>
                <a:spcPct val="120000"/>
              </a:lnSpc>
            </a:pPr>
            <a:endParaRPr lang="fr-FR" sz="900" dirty="0"/>
          </a:p>
          <a:p>
            <a:pPr algn="ctr">
              <a:lnSpc>
                <a:spcPct val="120000"/>
              </a:lnSpc>
            </a:pPr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Jésus, souviens-toi de moi quand tu viendras 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dans ton royaume</a:t>
            </a:r>
            <a:r>
              <a:rPr lang="fr-FR" sz="2400" dirty="0">
                <a:solidFill>
                  <a:srgbClr val="3366FF"/>
                </a:solidFill>
              </a:rPr>
              <a:t>. </a:t>
            </a:r>
          </a:p>
          <a:p>
            <a:pPr algn="just"/>
            <a:endParaRPr lang="en-GB" sz="2000" dirty="0"/>
          </a:p>
          <a:p>
            <a:r>
              <a:rPr lang="fr-FR" sz="2400" dirty="0">
                <a:solidFill>
                  <a:srgbClr val="800000"/>
                </a:solidFill>
              </a:rPr>
              <a:t>Jésus lui répond : </a:t>
            </a:r>
          </a:p>
          <a:p>
            <a:pPr algn="just"/>
            <a:endParaRPr lang="fr-FR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Aujourd’hui même, 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tu seras avec moi en paradis</a:t>
            </a:r>
            <a:r>
              <a:rPr lang="fr-FR" sz="2400" dirty="0">
                <a:solidFill>
                  <a:srgbClr val="3366FF"/>
                </a:solidFill>
              </a:rPr>
              <a:t>.</a:t>
            </a:r>
            <a:endParaRPr lang="fr-FR" sz="1400" dirty="0"/>
          </a:p>
          <a:p>
            <a:pPr algn="ctr">
              <a:lnSpc>
                <a:spcPct val="140000"/>
              </a:lnSpc>
            </a:pP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39-43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35</a:t>
            </a:fld>
            <a:endParaRPr lang="fr-FR"/>
          </a:p>
        </p:txBody>
      </p:sp>
      <p:pic>
        <p:nvPicPr>
          <p:cNvPr id="4" name="Image 3" descr="772PASS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79699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4586C1-751A-B940-B568-7210E3915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12001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3200" y="135464"/>
            <a:ext cx="4182533" cy="578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Jésus nous donne sa Mère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>
                <a:solidFill>
                  <a:srgbClr val="3366FF"/>
                </a:solidFill>
              </a:rPr>
              <a:t>Près de la croix de Jésus se tenait sa mère... </a:t>
            </a:r>
          </a:p>
          <a:p>
            <a:pPr algn="just"/>
            <a:endParaRPr lang="fr-FR" sz="1200" dirty="0">
              <a:solidFill>
                <a:srgbClr val="3366FF"/>
              </a:solidFill>
            </a:endParaRPr>
          </a:p>
          <a:p>
            <a:pPr algn="just"/>
            <a:r>
              <a:rPr lang="fr-FR" sz="2400" dirty="0">
                <a:solidFill>
                  <a:srgbClr val="3366FF"/>
                </a:solidFill>
              </a:rPr>
              <a:t>Jésus, la voyant, et près d’elle le disciple qu’il aimait, dit à sa mère : </a:t>
            </a:r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 </a:t>
            </a:r>
            <a:r>
              <a:rPr lang="fr-FR" sz="2400" i="1" dirty="0">
                <a:solidFill>
                  <a:srgbClr val="3366FF"/>
                </a:solidFill>
              </a:rPr>
              <a:t>Femme, voici ton fils.</a:t>
            </a:r>
            <a:r>
              <a:rPr lang="fr-FR" sz="2400" dirty="0">
                <a:solidFill>
                  <a:srgbClr val="3366FF"/>
                </a:solidFill>
              </a:rPr>
              <a:t> </a:t>
            </a:r>
          </a:p>
          <a:p>
            <a:pPr algn="ctr"/>
            <a:endParaRPr lang="fr-FR" sz="1600" dirty="0">
              <a:solidFill>
                <a:srgbClr val="3366FF"/>
              </a:solidFill>
            </a:endParaRPr>
          </a:p>
          <a:p>
            <a:r>
              <a:rPr lang="fr-FR" sz="2400" dirty="0">
                <a:solidFill>
                  <a:srgbClr val="3366FF"/>
                </a:solidFill>
              </a:rPr>
              <a:t>Puis il dit au disciple : 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Voici ta mère. </a:t>
            </a:r>
            <a:r>
              <a:rPr lang="fr-FR" sz="2400" dirty="0">
                <a:solidFill>
                  <a:srgbClr val="3366FF"/>
                </a:solidFill>
              </a:rPr>
              <a:t> </a:t>
            </a:r>
          </a:p>
          <a:p>
            <a:pPr algn="ctr"/>
            <a:endParaRPr lang="fr-FR" sz="500" dirty="0">
              <a:solidFill>
                <a:srgbClr val="3366FF"/>
              </a:solidFill>
            </a:endParaRPr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Et à partir de cette heure-là, </a:t>
            </a:r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le disciple la prit chez lui.</a:t>
            </a:r>
            <a:endParaRPr lang="en-GB" sz="1600" dirty="0">
              <a:solidFill>
                <a:srgbClr val="3366FF"/>
              </a:solidFill>
            </a:endParaRPr>
          </a:p>
          <a:p>
            <a:pPr algn="just"/>
            <a:endParaRPr lang="en-GB" sz="2000" dirty="0">
              <a:solidFill>
                <a:srgbClr val="3366FF"/>
              </a:solidFill>
            </a:endParaRP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25-27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36</a:t>
            </a:fld>
            <a:endParaRPr lang="fr-FR"/>
          </a:p>
        </p:txBody>
      </p:sp>
      <p:pic>
        <p:nvPicPr>
          <p:cNvPr id="5" name="Image 4" descr="773PASS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100019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A3F598A-682B-7144-BA96-B7A3FA943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408746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6267" y="203196"/>
            <a:ext cx="4350808" cy="611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meurt sur la Croix</a:t>
            </a:r>
          </a:p>
          <a:p>
            <a:pPr algn="just"/>
            <a:endParaRPr lang="fr-FR" sz="2400" dirty="0"/>
          </a:p>
          <a:p>
            <a:pPr algn="just"/>
            <a:endParaRPr lang="fr-FR" sz="2400" dirty="0"/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Poussant un grand cri,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3366FF"/>
                </a:solidFill>
              </a:rPr>
              <a:t>Jésus dit :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3366FF"/>
                </a:solidFill>
              </a:rPr>
              <a:t> « </a:t>
            </a:r>
            <a:r>
              <a:rPr lang="fr-FR" sz="2400" i="1" dirty="0">
                <a:solidFill>
                  <a:srgbClr val="3366FF"/>
                </a:solidFill>
              </a:rPr>
              <a:t>Père, entre tes mains je remets</a:t>
            </a:r>
          </a:p>
          <a:p>
            <a:pPr algn="ctr">
              <a:lnSpc>
                <a:spcPct val="13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 mon esprit </a:t>
            </a:r>
            <a:r>
              <a:rPr lang="fr-FR" sz="2400" dirty="0">
                <a:solidFill>
                  <a:srgbClr val="3366FF"/>
                </a:solidFill>
              </a:rPr>
              <a:t>».</a:t>
            </a:r>
          </a:p>
          <a:p>
            <a:pPr algn="ctr"/>
            <a:endParaRPr lang="en-GB" sz="2800" dirty="0">
              <a:solidFill>
                <a:srgbClr val="3366FF"/>
              </a:solidFill>
            </a:endParaRPr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Puis, ayant incliné la tête,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3366FF"/>
                </a:solidFill>
              </a:rPr>
              <a:t> il rendit l’esprit.</a:t>
            </a:r>
          </a:p>
          <a:p>
            <a:pPr algn="just"/>
            <a:endParaRPr lang="fr-FR" dirty="0"/>
          </a:p>
          <a:p>
            <a:pPr algn="just"/>
            <a:endParaRPr lang="fr-FR" sz="11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50   Mc 15, 37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46 -  </a:t>
            </a: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19, 30</a:t>
            </a:r>
            <a:endParaRPr lang="en-GB" sz="2000" dirty="0">
              <a:solidFill>
                <a:srgbClr val="3366FF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en-GB" sz="2000" b="1" dirty="0" err="1">
                <a:solidFill>
                  <a:srgbClr val="660066"/>
                </a:solidFill>
              </a:rPr>
              <a:t>Chemin</a:t>
            </a:r>
            <a:r>
              <a:rPr lang="en-GB" sz="2000" b="1" dirty="0">
                <a:solidFill>
                  <a:srgbClr val="660066"/>
                </a:solidFill>
              </a:rPr>
              <a:t> de </a:t>
            </a:r>
            <a:r>
              <a:rPr lang="en-GB" sz="2000" b="1" dirty="0" err="1">
                <a:solidFill>
                  <a:srgbClr val="660066"/>
                </a:solidFill>
              </a:rPr>
              <a:t>croix</a:t>
            </a:r>
            <a:r>
              <a:rPr lang="en-GB" sz="2000" b="1" dirty="0">
                <a:solidFill>
                  <a:srgbClr val="660066"/>
                </a:solidFill>
              </a:rPr>
              <a:t> : </a:t>
            </a:r>
            <a:r>
              <a:rPr lang="en-GB" sz="2000" b="1" dirty="0" err="1">
                <a:solidFill>
                  <a:srgbClr val="660066"/>
                </a:solidFill>
              </a:rPr>
              <a:t>douzième</a:t>
            </a:r>
            <a:r>
              <a:rPr lang="en-GB" sz="2000" b="1" dirty="0">
                <a:solidFill>
                  <a:srgbClr val="660066"/>
                </a:solidFill>
              </a:rPr>
              <a:t>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37</a:t>
            </a:fld>
            <a:endParaRPr lang="fr-FR"/>
          </a:p>
        </p:txBody>
      </p:sp>
      <p:pic>
        <p:nvPicPr>
          <p:cNvPr id="4" name="Image 3" descr="774PASS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71571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B73600D-8128-A949-A360-B6C05D3C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298176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0933" y="225373"/>
            <a:ext cx="4013200" cy="533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Le rideau du Temple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se déchire</a:t>
            </a:r>
          </a:p>
          <a:p>
            <a:pPr algn="just"/>
            <a:endParaRPr lang="fr-FR" sz="2400" dirty="0">
              <a:solidFill>
                <a:srgbClr val="660066"/>
              </a:solidFill>
            </a:endParaRPr>
          </a:p>
          <a:p>
            <a:pPr algn="just"/>
            <a:endParaRPr lang="fr-FR" sz="2400" dirty="0">
              <a:solidFill>
                <a:srgbClr val="660066"/>
              </a:solidFill>
            </a:endParaRP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Alors, le rideau du Temple </a:t>
            </a: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se déchira en deux, </a:t>
            </a: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du haut en bas. </a:t>
            </a:r>
          </a:p>
          <a:p>
            <a:pPr algn="just">
              <a:lnSpc>
                <a:spcPct val="120000"/>
              </a:lnSpc>
            </a:pPr>
            <a:endParaRPr lang="en-GB" sz="11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Et la terre trembla ; </a:t>
            </a: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et les pierres se fendirent... </a:t>
            </a:r>
          </a:p>
          <a:p>
            <a:pPr algn="just"/>
            <a:endParaRPr lang="en-GB" sz="2400" dirty="0"/>
          </a:p>
          <a:p>
            <a:pPr algn="just"/>
            <a:endParaRPr lang="fr-FR" sz="4000" dirty="0">
              <a:solidFill>
                <a:srgbClr val="3366FF"/>
              </a:solidFill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51 -   Mc 15, 38 -  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23, 45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38</a:t>
            </a:fld>
            <a:endParaRPr lang="fr-FR"/>
          </a:p>
        </p:txBody>
      </p:sp>
      <p:pic>
        <p:nvPicPr>
          <p:cNvPr id="4" name="Image 3" descr="775PASS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59379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1018FD-E768-964E-AC19-E85FADBD7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442750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39</a:t>
            </a:fld>
            <a:endParaRPr lang="fr-FR"/>
          </a:p>
        </p:txBody>
      </p:sp>
      <p:pic>
        <p:nvPicPr>
          <p:cNvPr id="3" name="Image 2" descr="776PASS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918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5602" y="0"/>
            <a:ext cx="4148666" cy="612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Le Cœur de Jésus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percé par la lance</a:t>
            </a:r>
          </a:p>
          <a:p>
            <a:endParaRPr lang="fr-FR" sz="1100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Un des soldats,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avec sa lance,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lui perça le côté ;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et aussitôt il en sortit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du sang et de l’eau</a:t>
            </a:r>
          </a:p>
          <a:p>
            <a:pPr algn="ctr">
              <a:lnSpc>
                <a:spcPct val="120000"/>
              </a:lnSpc>
            </a:pP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19, 34</a:t>
            </a:r>
          </a:p>
          <a:p>
            <a:pPr algn="ctr">
              <a:lnSpc>
                <a:spcPct val="120000"/>
              </a:lnSpc>
            </a:pPr>
            <a:endParaRPr lang="fr-FR" sz="1100" dirty="0">
              <a:solidFill>
                <a:srgbClr val="3366FF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Le sang et l’eau qui jaillissent du Cœur de Jésus sont la source des sacrements.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Ce Cœur ouvert est aussi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à l’origine de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la dévotion au Sacré</a:t>
            </a:r>
            <a:r>
              <a:rPr lang="fr-FR" sz="2400">
                <a:solidFill>
                  <a:schemeClr val="tx2">
                    <a:lumMod val="75000"/>
                  </a:schemeClr>
                </a:solidFill>
              </a:rPr>
              <a:t>-Cœur.</a:t>
            </a:r>
            <a:endParaRPr lang="fr-F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484499" y="6540722"/>
            <a:ext cx="2135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 </a:t>
            </a:r>
            <a:endParaRPr lang="fr-FR" sz="1100" dirty="0"/>
          </a:p>
        </p:txBody>
      </p:sp>
      <p:pic>
        <p:nvPicPr>
          <p:cNvPr id="7" name="Image 6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C773D7-733B-404C-A229-0C4F6AFB7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6804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3825" y="79604"/>
            <a:ext cx="4401080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latin typeface="+mj-lt"/>
                <a:cs typeface="Comic Sans MS"/>
              </a:rPr>
              <a:t>Dimanche des Rameaux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+mj-lt"/>
                <a:cs typeface="Comic Sans MS"/>
              </a:rPr>
              <a:t>et de la Passion</a:t>
            </a:r>
            <a:endParaRPr lang="fr-FR" sz="1200" b="1" dirty="0">
              <a:latin typeface="+mj-lt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fr-FR" sz="2000" dirty="0">
                <a:solidFill>
                  <a:srgbClr val="3366FF"/>
                </a:solidFill>
                <a:latin typeface="+mj-lt"/>
                <a:cs typeface="Comic Sans MS"/>
              </a:rPr>
              <a:t>A. Mt 26, 17 – 27, 66</a:t>
            </a:r>
          </a:p>
          <a:p>
            <a:pPr algn="ctr">
              <a:lnSpc>
                <a:spcPct val="90000"/>
              </a:lnSpc>
            </a:pPr>
            <a:r>
              <a:rPr lang="fr-FR" sz="2000" dirty="0">
                <a:solidFill>
                  <a:srgbClr val="3366FF"/>
                </a:solidFill>
                <a:latin typeface="+mj-lt"/>
                <a:cs typeface="Comic Sans MS"/>
              </a:rPr>
              <a:t>B. Mc 14, 1 – 15, 47</a:t>
            </a:r>
          </a:p>
          <a:p>
            <a:pPr algn="ctr">
              <a:lnSpc>
                <a:spcPct val="90000"/>
              </a:lnSpc>
            </a:pPr>
            <a:r>
              <a:rPr lang="fr-FR" sz="2000" dirty="0">
                <a:solidFill>
                  <a:srgbClr val="3366FF"/>
                </a:solidFill>
                <a:latin typeface="+mj-lt"/>
                <a:cs typeface="Comic Sans MS"/>
              </a:rPr>
              <a:t>C. </a:t>
            </a:r>
            <a:r>
              <a:rPr lang="fr-FR" sz="2000" dirty="0" err="1">
                <a:solidFill>
                  <a:srgbClr val="3366FF"/>
                </a:solidFill>
                <a:latin typeface="+mj-lt"/>
                <a:cs typeface="Comic Sans MS"/>
              </a:rPr>
              <a:t>Lc</a:t>
            </a:r>
            <a:r>
              <a:rPr lang="fr-FR" sz="2000" dirty="0">
                <a:solidFill>
                  <a:srgbClr val="3366FF"/>
                </a:solidFill>
                <a:latin typeface="+mj-lt"/>
                <a:cs typeface="Comic Sans MS"/>
              </a:rPr>
              <a:t> 22, 14 – 23, 56</a:t>
            </a:r>
            <a:endParaRPr lang="fr-FR" sz="1200" b="1" dirty="0">
              <a:latin typeface="+mj-lt"/>
              <a:cs typeface="Comic Sans MS"/>
            </a:endParaRPr>
          </a:p>
          <a:p>
            <a:pPr algn="ctr"/>
            <a:endParaRPr lang="fr-FR" sz="1200" b="1" dirty="0">
              <a:latin typeface="+mj-lt"/>
              <a:cs typeface="Comic Sans MS"/>
            </a:endParaRPr>
          </a:p>
          <a:p>
            <a:pPr algn="just">
              <a:lnSpc>
                <a:spcPct val="120000"/>
              </a:lnSpc>
            </a:pPr>
            <a:r>
              <a:rPr lang="fr-FR" sz="2400" spc="-70" dirty="0"/>
              <a:t>Parce qu’Il est bon et qu’il a toujours </a:t>
            </a:r>
            <a:r>
              <a:rPr lang="fr-FR" sz="2400" dirty="0"/>
              <a:t>fait le bien partout où Il est passé, Jésus attire tout le monde à Lui.</a:t>
            </a:r>
          </a:p>
          <a:p>
            <a:pPr algn="just">
              <a:lnSpc>
                <a:spcPct val="120000"/>
              </a:lnSpc>
            </a:pPr>
            <a:r>
              <a:rPr lang="fr-FR" sz="2400" dirty="0"/>
              <a:t>Aujourd'hui, la foule lui fait fête pour son entrée à Jérusalem. 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Hosannah au Fils de David !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Béni soit celui qui vient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au nom du Seigneur !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Hosannah au plus haut des cieux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21, 9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</a:t>
            </a:fld>
            <a:endParaRPr lang="fr-FR" dirty="0"/>
          </a:p>
        </p:txBody>
      </p:sp>
      <p:pic>
        <p:nvPicPr>
          <p:cNvPr id="4" name="Image 3" descr="741PASS01'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74" y="175696"/>
            <a:ext cx="4319999" cy="6052882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B54C159-DB7B-9E40-A96F-23596F49F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036113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4663" y="165899"/>
            <a:ext cx="4452411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décloué de la Croix et remis à sa Mère</a:t>
            </a:r>
          </a:p>
          <a:p>
            <a:pPr algn="just"/>
            <a:endParaRPr lang="fr-FR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Marie reçoit sur ses genoux le corps de son Fils descendu de la croix.</a:t>
            </a:r>
          </a:p>
          <a:p>
            <a:pPr algn="just"/>
            <a:endParaRPr lang="fr-FR" sz="1100" dirty="0">
              <a:solidFill>
                <a:srgbClr val="660066"/>
              </a:solidFill>
            </a:endParaRP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Elle regarde ce pauvre corps tout déchiré, elle retire la couronne d’épines.</a:t>
            </a:r>
          </a:p>
          <a:p>
            <a:pPr algn="just"/>
            <a:r>
              <a:rPr lang="fr-FR" sz="1600" dirty="0">
                <a:solidFill>
                  <a:srgbClr val="660066"/>
                </a:solidFill>
              </a:rPr>
              <a:t> </a:t>
            </a: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Elle pleure tout doucement.</a:t>
            </a:r>
            <a:endParaRPr lang="en-GB" sz="2400" dirty="0">
              <a:solidFill>
                <a:srgbClr val="660066"/>
              </a:solidFill>
            </a:endParaRPr>
          </a:p>
          <a:p>
            <a:pPr algn="just"/>
            <a:r>
              <a:rPr lang="fr-FR" sz="1600" dirty="0"/>
              <a:t> </a:t>
            </a:r>
          </a:p>
          <a:p>
            <a:pPr algn="ctr"/>
            <a:r>
              <a:rPr lang="en-GB" sz="2000" dirty="0" err="1">
                <a:solidFill>
                  <a:srgbClr val="3366FF"/>
                </a:solidFill>
              </a:rPr>
              <a:t>Jn</a:t>
            </a:r>
            <a:r>
              <a:rPr lang="en-GB" sz="2000" dirty="0">
                <a:solidFill>
                  <a:srgbClr val="3366FF"/>
                </a:solidFill>
              </a:rPr>
              <a:t> 19, 38-40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660066"/>
                </a:solidFill>
              </a:rPr>
              <a:t>Chemin de croix : treizième station</a:t>
            </a:r>
          </a:p>
          <a:p>
            <a:pPr algn="ctr"/>
            <a:endParaRPr lang="fr-FR" sz="2000" i="1" dirty="0">
              <a:solidFill>
                <a:srgbClr val="000000"/>
              </a:solidFill>
            </a:endParaRPr>
          </a:p>
          <a:p>
            <a:pPr algn="r"/>
            <a:r>
              <a:rPr lang="fr-FR" sz="2000" i="1" dirty="0">
                <a:solidFill>
                  <a:srgbClr val="660066"/>
                </a:solidFill>
              </a:rPr>
              <a:t>Sur le dessin, remarquer </a:t>
            </a:r>
          </a:p>
          <a:p>
            <a:pPr algn="r"/>
            <a:r>
              <a:rPr lang="fr-FR" sz="2000" b="1" i="1" dirty="0">
                <a:solidFill>
                  <a:srgbClr val="660066"/>
                </a:solidFill>
              </a:rPr>
              <a:t>les différents instruments de la Passion</a:t>
            </a:r>
            <a:endParaRPr lang="fr-FR" sz="2400" b="1" dirty="0">
              <a:solidFill>
                <a:srgbClr val="660066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40</a:t>
            </a:fld>
            <a:endParaRPr lang="fr-FR"/>
          </a:p>
        </p:txBody>
      </p:sp>
      <p:pic>
        <p:nvPicPr>
          <p:cNvPr id="4" name="Image 3" descr="777PASS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9765"/>
            <a:ext cx="4320000" cy="6071571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FB675E3-0B67-5B42-818F-E3EF571C4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44722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0135" y="265393"/>
            <a:ext cx="4249208" cy="570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Jésus est mis au tombeau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Joseph d’</a:t>
            </a:r>
            <a:r>
              <a:rPr lang="fr-FR" sz="2400" dirty="0" err="1">
                <a:solidFill>
                  <a:srgbClr val="660066"/>
                </a:solidFill>
              </a:rPr>
              <a:t>Arimathie</a:t>
            </a:r>
            <a:r>
              <a:rPr lang="fr-FR" sz="2400" dirty="0">
                <a:solidFill>
                  <a:srgbClr val="660066"/>
                </a:solidFill>
              </a:rPr>
              <a:t> enveloppa le corps de Jésus dans un linceul blanc et le plaça dans le tombeau neuf qu’il avait creusé pur lui-même dans le roc. </a:t>
            </a:r>
          </a:p>
          <a:p>
            <a:pPr algn="just"/>
            <a:endParaRPr lang="fr-FR" sz="2400" dirty="0">
              <a:solidFill>
                <a:srgbClr val="660066"/>
              </a:solidFill>
            </a:endParaRPr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Puis il ferma le tombeau en roulant une grosse pierre à l’entrée.</a:t>
            </a:r>
            <a:endParaRPr lang="en-GB" sz="2400" dirty="0">
              <a:solidFill>
                <a:srgbClr val="660066"/>
              </a:solidFill>
            </a:endParaRPr>
          </a:p>
          <a:p>
            <a:pPr algn="just"/>
            <a:endParaRPr lang="fr-FR" sz="20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59-60 -   Mc 25, 46 - 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23, 53 -   </a:t>
            </a:r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19, 38-41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fr-FR" sz="2000" b="1" dirty="0">
                <a:solidFill>
                  <a:srgbClr val="660066"/>
                </a:solidFill>
              </a:rPr>
              <a:t>Chemin de croix : quatorzième station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41</a:t>
            </a:fld>
            <a:endParaRPr lang="fr-FR"/>
          </a:p>
        </p:txBody>
      </p:sp>
      <p:pic>
        <p:nvPicPr>
          <p:cNvPr id="4" name="Image 3" descr="778PASS38'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59379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9CFC143-3C32-164B-9A97-C4EEA3A8F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02662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4800" y="256536"/>
            <a:ext cx="4066555" cy="6047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Tombeau gardé</a:t>
            </a:r>
          </a:p>
          <a:p>
            <a:pPr algn="ctr">
              <a:lnSpc>
                <a:spcPct val="110000"/>
              </a:lnSpc>
            </a:pPr>
            <a:r>
              <a:rPr lang="fr-FR" sz="2800" b="1" dirty="0">
                <a:solidFill>
                  <a:srgbClr val="660066"/>
                </a:solidFill>
              </a:rPr>
              <a:t>et pierre scellée</a:t>
            </a:r>
          </a:p>
          <a:p>
            <a:pPr algn="just"/>
            <a:endParaRPr lang="fr-FR" sz="320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Pour empêcher les disciples de Jésus de venir la nuit prendre son corps pour faire croire qu’il était ressuscité…</a:t>
            </a:r>
          </a:p>
          <a:p>
            <a:pPr algn="just">
              <a:lnSpc>
                <a:spcPct val="120000"/>
              </a:lnSpc>
            </a:pPr>
            <a:endParaRPr lang="fr-FR" sz="1050" dirty="0">
              <a:solidFill>
                <a:srgbClr val="660066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les ennemis de Jésus sont venus sceller la pierre et mettre des gardes devant le tombeau.</a:t>
            </a:r>
          </a:p>
          <a:p>
            <a:pPr algn="just"/>
            <a:endParaRPr lang="en-GB" sz="1600" dirty="0"/>
          </a:p>
          <a:p>
            <a:pPr algn="just"/>
            <a:endParaRPr lang="en-GB" sz="1200" dirty="0">
              <a:solidFill>
                <a:srgbClr val="3366FF"/>
              </a:solidFill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27, 62-66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42</a:t>
            </a:fld>
            <a:endParaRPr lang="fr-FR"/>
          </a:p>
        </p:txBody>
      </p:sp>
      <p:pic>
        <p:nvPicPr>
          <p:cNvPr id="4" name="Image 3" descr="779PASS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75" y="192088"/>
            <a:ext cx="4320000" cy="6075635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FAF2A6-105A-2A46-8734-57D04465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512976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43</a:t>
            </a:fld>
            <a:endParaRPr lang="fr-FR"/>
          </a:p>
        </p:txBody>
      </p:sp>
      <p:pic>
        <p:nvPicPr>
          <p:cNvPr id="3" name="Image 2" descr="Mariesamedisa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57" y="457743"/>
            <a:ext cx="3959996" cy="566578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24933" y="813336"/>
            <a:ext cx="35729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Samedi Saint </a:t>
            </a:r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>
              <a:solidFill>
                <a:schemeClr val="accent2"/>
              </a:solidFill>
            </a:endParaRPr>
          </a:p>
          <a:p>
            <a:pPr algn="ctr"/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Seule Marie, </a:t>
            </a:r>
          </a:p>
          <a:p>
            <a:pPr algn="ctr"/>
            <a:endParaRPr lang="fr-FR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malgré sa douleur, </a:t>
            </a:r>
          </a:p>
          <a:p>
            <a:pPr algn="ctr"/>
            <a:endParaRPr lang="fr-FR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r-FR" sz="2800" dirty="0">
                <a:solidFill>
                  <a:schemeClr val="accent2">
                    <a:lumMod val="75000"/>
                  </a:schemeClr>
                </a:solidFill>
              </a:rPr>
              <a:t>reste confiante… </a:t>
            </a:r>
          </a:p>
          <a:p>
            <a:pPr algn="ctr"/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 9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A5F7FF-D491-704B-AFB6-19AE73480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21482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FF7C8"/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44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66799" y="2298578"/>
            <a:ext cx="6942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FF6600"/>
                </a:solidFill>
              </a:rPr>
              <a:t>et</a:t>
            </a:r>
            <a:r>
              <a:rPr lang="fr-FR" sz="4400" dirty="0">
                <a:solidFill>
                  <a:srgbClr val="FF6600"/>
                </a:solidFill>
              </a:rPr>
              <a:t>...</a:t>
            </a:r>
          </a:p>
          <a:p>
            <a:pPr algn="ctr"/>
            <a:br>
              <a:rPr lang="fr-FR" sz="4400" dirty="0">
                <a:solidFill>
                  <a:srgbClr val="FF6600"/>
                </a:solidFill>
              </a:rPr>
            </a:br>
            <a:r>
              <a:rPr lang="fr-FR" sz="4400" b="1" spc="350" dirty="0">
                <a:solidFill>
                  <a:srgbClr val="FF6600"/>
                </a:solidFill>
              </a:rPr>
              <a:t>dans la nuit de Pâques…</a:t>
            </a:r>
          </a:p>
        </p:txBody>
      </p:sp>
    </p:spTree>
    <p:extLst>
      <p:ext uri="{BB962C8B-B14F-4D97-AF65-F5344CB8AC3E}">
        <p14:creationId xmlns:p14="http://schemas.microsoft.com/office/powerpoint/2010/main" val="3280421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esurrection bonne_modifié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81" y="334904"/>
            <a:ext cx="3887994" cy="5858704"/>
          </a:xfrm>
          <a:prstGeom prst="rect">
            <a:avLst/>
          </a:prstGeom>
        </p:spPr>
      </p:pic>
      <p:pic>
        <p:nvPicPr>
          <p:cNvPr id="9" name="Image 8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8" y="6295666"/>
            <a:ext cx="429561" cy="429561"/>
          </a:xfrm>
          <a:prstGeom prst="rect">
            <a:avLst/>
          </a:prstGeom>
        </p:spPr>
      </p:pic>
      <p:sp>
        <p:nvSpPr>
          <p:cNvPr id="10" name="Espace réservé du numéro de diapositive 10"/>
          <p:cNvSpPr txBox="1">
            <a:spLocks/>
          </p:cNvSpPr>
          <p:nvPr/>
        </p:nvSpPr>
        <p:spPr>
          <a:xfrm>
            <a:off x="6350007" y="63055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CA987-14BA-6B4A-A7E6-ADD5CAF85E51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86266" y="977641"/>
            <a:ext cx="4504268" cy="4165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3200" b="1" dirty="0">
                <a:solidFill>
                  <a:srgbClr val="FF6600"/>
                </a:solidFill>
              </a:rPr>
              <a:t>Jésus ressuscite, </a:t>
            </a:r>
          </a:p>
          <a:p>
            <a:pPr algn="ctr">
              <a:lnSpc>
                <a:spcPct val="200000"/>
              </a:lnSpc>
            </a:pPr>
            <a:r>
              <a:rPr lang="fr-FR" sz="3200" b="1" dirty="0">
                <a:solidFill>
                  <a:srgbClr val="FF6600"/>
                </a:solidFill>
              </a:rPr>
              <a:t>comme Il l’avait dit ! </a:t>
            </a:r>
          </a:p>
          <a:p>
            <a:pPr algn="ctr">
              <a:lnSpc>
                <a:spcPct val="200000"/>
              </a:lnSpc>
            </a:pPr>
            <a:r>
              <a:rPr lang="fr-FR" sz="3600" b="1" i="1" dirty="0">
                <a:solidFill>
                  <a:srgbClr val="FF6600"/>
                </a:solidFill>
              </a:rPr>
              <a:t>Alléluia !</a:t>
            </a:r>
          </a:p>
          <a:p>
            <a:pPr algn="ctr">
              <a:lnSpc>
                <a:spcPct val="200000"/>
              </a:lnSpc>
            </a:pPr>
            <a:endParaRPr lang="fr-FR" sz="1400" b="1" dirty="0"/>
          </a:p>
          <a:p>
            <a:pPr algn="ctr">
              <a:lnSpc>
                <a:spcPct val="200000"/>
              </a:lnSpc>
            </a:pPr>
            <a:r>
              <a:rPr lang="fr-FR" sz="2000" dirty="0">
                <a:solidFill>
                  <a:srgbClr val="3366FF"/>
                </a:solidFill>
              </a:rPr>
              <a:t>Mt 28, 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03AA60-4561-C84C-8845-9494DB82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953506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46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05933" y="362813"/>
            <a:ext cx="7298267" cy="5432256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>
                <a:solidFill>
                  <a:srgbClr val="FF6600"/>
                </a:solidFill>
              </a:rPr>
              <a:t>Liens pour compléter</a:t>
            </a:r>
          </a:p>
          <a:p>
            <a:pPr algn="just"/>
            <a:endParaRPr lang="fr-FR" sz="1600" dirty="0"/>
          </a:p>
          <a:p>
            <a:pPr lvl="1" algn="just">
              <a:lnSpc>
                <a:spcPct val="120000"/>
              </a:lnSpc>
            </a:pPr>
            <a:endParaRPr lang="fr-FR" sz="2400">
              <a:hlinkClick r:id="rId2"/>
            </a:endParaRPr>
          </a:p>
          <a:p>
            <a:pPr marL="800100" lvl="1" indent="-342900" algn="just">
              <a:lnSpc>
                <a:spcPct val="120000"/>
              </a:lnSpc>
              <a:buFont typeface="Wingdings" charset="2"/>
              <a:buChar char="ü"/>
            </a:pPr>
            <a:r>
              <a:rPr lang="fr-FR" sz="2400" dirty="0">
                <a:hlinkClick r:id="rId2"/>
              </a:rPr>
              <a:t>Dimanche des Rameaux</a:t>
            </a:r>
            <a:endParaRPr lang="fr-FR" sz="2400" dirty="0"/>
          </a:p>
          <a:p>
            <a:pPr marL="800100" lvl="1" indent="-342900" algn="just">
              <a:lnSpc>
                <a:spcPct val="120000"/>
              </a:lnSpc>
              <a:buFont typeface="Wingdings" charset="2"/>
              <a:buChar char="ü"/>
            </a:pPr>
            <a:r>
              <a:rPr lang="fr-FR" sz="2400" dirty="0">
                <a:hlinkClick r:id="rId3"/>
              </a:rPr>
              <a:t>Jeudi Saint</a:t>
            </a:r>
            <a:endParaRPr lang="fr-FR" sz="2400" dirty="0"/>
          </a:p>
          <a:p>
            <a:pPr marL="800100" lvl="1" indent="-342900" algn="just">
              <a:lnSpc>
                <a:spcPct val="120000"/>
              </a:lnSpc>
              <a:buFont typeface="Wingdings" charset="2"/>
              <a:buChar char="ü"/>
            </a:pPr>
            <a:r>
              <a:rPr lang="fr-FR" sz="2400" dirty="0">
                <a:hlinkClick r:id="rId4"/>
              </a:rPr>
              <a:t>Vendredi Saint</a:t>
            </a:r>
            <a:endParaRPr lang="fr-FR" sz="2400" dirty="0"/>
          </a:p>
          <a:p>
            <a:pPr marL="800100" lvl="1" indent="-342900" algn="just">
              <a:lnSpc>
                <a:spcPct val="120000"/>
              </a:lnSpc>
              <a:buFont typeface="Wingdings" charset="2"/>
              <a:buChar char="ü"/>
            </a:pPr>
            <a:r>
              <a:rPr lang="fr-FR" sz="2400" dirty="0">
                <a:hlinkClick r:id="rId5"/>
              </a:rPr>
              <a:t>Samedi Saint et Veillée pascale</a:t>
            </a:r>
            <a:endParaRPr lang="fr-FR" sz="2400" dirty="0"/>
          </a:p>
          <a:p>
            <a:pPr lvl="1" algn="just">
              <a:lnSpc>
                <a:spcPct val="120000"/>
              </a:lnSpc>
            </a:pPr>
            <a:endParaRPr lang="fr-FR" sz="2400" dirty="0"/>
          </a:p>
          <a:p>
            <a:pPr marL="800100" lvl="1" indent="-342900" algn="just">
              <a:lnSpc>
                <a:spcPct val="120000"/>
              </a:lnSpc>
              <a:buFont typeface="Wingdings" charset="2"/>
              <a:buChar char="ü"/>
            </a:pPr>
            <a:r>
              <a:rPr lang="fr-FR" sz="2400" i="1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Pâques</a:t>
            </a:r>
            <a:r>
              <a:rPr lang="fr-FR" sz="2400" i="1" dirty="0"/>
              <a:t>  </a:t>
            </a:r>
            <a:r>
              <a:rPr lang="fr-FR" sz="2000" i="1" dirty="0"/>
              <a:t>(pour préparer…)</a:t>
            </a:r>
          </a:p>
          <a:p>
            <a:pPr marL="800100" lvl="1" indent="-342900" algn="just">
              <a:lnSpc>
                <a:spcPct val="120000"/>
              </a:lnSpc>
              <a:buFont typeface="Wingdings" charset="2"/>
              <a:buChar char="ü"/>
            </a:pPr>
            <a:endParaRPr lang="fr-FR" sz="1050" dirty="0"/>
          </a:p>
          <a:p>
            <a:pPr marL="3557588" lvl="6">
              <a:defRPr/>
            </a:pPr>
            <a:r>
              <a:rPr lang="fr-FR" sz="2000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Tous les diaporamas</a:t>
            </a:r>
            <a:endParaRPr lang="fr-FR" sz="2000" dirty="0">
              <a:solidFill>
                <a:srgbClr val="00B050"/>
              </a:solidFill>
            </a:endParaRPr>
          </a:p>
          <a:p>
            <a:pPr lvl="7">
              <a:lnSpc>
                <a:spcPct val="70000"/>
              </a:lnSpc>
              <a:defRPr/>
            </a:pPr>
            <a:endParaRPr lang="fr-FR" sz="2400" dirty="0"/>
          </a:p>
          <a:p>
            <a:pPr marL="3521075" lvl="8">
              <a:lnSpc>
                <a:spcPct val="70000"/>
              </a:lnSpc>
              <a:defRPr/>
            </a:pPr>
            <a:r>
              <a:rPr lang="fr-FR" sz="2000" dirty="0">
                <a:solidFill>
                  <a:srgbClr val="00B05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d’accueil du site</a:t>
            </a:r>
            <a:endParaRPr lang="fr-FR" sz="2000" dirty="0">
              <a:solidFill>
                <a:srgbClr val="00B050"/>
              </a:solidFill>
            </a:endParaRPr>
          </a:p>
          <a:p>
            <a:pPr lvl="8">
              <a:lnSpc>
                <a:spcPct val="70000"/>
              </a:lnSpc>
              <a:defRPr/>
            </a:pPr>
            <a:endParaRPr lang="fr-FR" sz="2000" dirty="0"/>
          </a:p>
          <a:p>
            <a:pPr algn="just"/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A67DC-B8C2-E04B-AE90-32B7E2D1C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48056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8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24957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47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82136" y="472784"/>
            <a:ext cx="7196667" cy="5209118"/>
          </a:xfrm>
          <a:prstGeom prst="rect">
            <a:avLst/>
          </a:prstGeom>
          <a:solidFill>
            <a:srgbClr val="F2F0FF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  <a:p>
            <a:pPr algn="ctr"/>
            <a:r>
              <a:rPr lang="fr-FR" sz="2400" b="1" i="1" dirty="0">
                <a:solidFill>
                  <a:srgbClr val="FF6600"/>
                </a:solidFill>
              </a:rPr>
              <a:t>DOCUMENTATION</a:t>
            </a:r>
            <a:br>
              <a:rPr lang="fr-FR" sz="2400" b="1" i="1" dirty="0">
                <a:solidFill>
                  <a:srgbClr val="FF6600"/>
                </a:solidFill>
              </a:rPr>
            </a:br>
            <a:endParaRPr lang="fr-FR" sz="1600" b="1" i="1" dirty="0">
              <a:solidFill>
                <a:srgbClr val="FF6600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fr-FR" sz="2400" b="1" dirty="0"/>
              <a:t>Pour les enfants</a:t>
            </a:r>
            <a:endParaRPr lang="fr-FR" sz="2400" b="1" dirty="0">
              <a:hlinkClick r:id="rId2"/>
            </a:endParaRPr>
          </a:p>
          <a:p>
            <a:endParaRPr lang="fr-FR" sz="1050" dirty="0">
              <a:hlinkClick r:id="rId2"/>
            </a:endParaRPr>
          </a:p>
          <a:p>
            <a:pPr lvl="2"/>
            <a:r>
              <a:rPr lang="fr-FR" sz="2400" dirty="0">
                <a:hlinkClick r:id="rId3"/>
              </a:rPr>
              <a:t>Mon carnet de confession</a:t>
            </a:r>
            <a:endParaRPr lang="fr-FR" sz="2400" dirty="0"/>
          </a:p>
          <a:p>
            <a:pPr lvl="1"/>
            <a:endParaRPr lang="fr-FR" sz="2400" dirty="0"/>
          </a:p>
          <a:p>
            <a:pPr lvl="2"/>
            <a:r>
              <a:rPr lang="fr-FR" sz="2400" dirty="0">
                <a:hlinkClick r:id="rId4"/>
              </a:rPr>
              <a:t>En chemin vers Pâques</a:t>
            </a:r>
            <a:endParaRPr lang="fr-FR" sz="2400" dirty="0"/>
          </a:p>
          <a:p>
            <a:endParaRPr lang="fr-FR" sz="2400" dirty="0"/>
          </a:p>
          <a:p>
            <a:pPr marL="342900" indent="-342900">
              <a:buFont typeface="Wingdings" charset="2"/>
              <a:buChar char="ü"/>
            </a:pPr>
            <a:r>
              <a:rPr lang="fr-FR" sz="2400" b="1" dirty="0"/>
              <a:t>Parents et éducateurs</a:t>
            </a:r>
          </a:p>
          <a:p>
            <a:endParaRPr lang="fr-FR" sz="1200" dirty="0"/>
          </a:p>
          <a:p>
            <a:pPr lvl="2"/>
            <a:r>
              <a:rPr lang="fr-FR" sz="2400" dirty="0">
                <a:hlinkClick r:id="rId5"/>
              </a:rPr>
              <a:t>Vivre l’année liturgique avec les enfants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dirty="0">
                <a:hlinkClick r:id="rId6"/>
              </a:rPr>
              <a:t>Éduquer pour le bonheur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CE6C7D5-9F78-434F-B090-E24AAEDF9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91" y="6385216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8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37484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0133" y="205198"/>
            <a:ext cx="4216400" cy="460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Judas trahit et vend Jésus</a:t>
            </a:r>
          </a:p>
          <a:p>
            <a:pPr lvl="1"/>
            <a:endParaRPr lang="fr-FR" sz="2400" b="1" dirty="0"/>
          </a:p>
          <a:p>
            <a:pPr lvl="1"/>
            <a:endParaRPr lang="fr-FR" sz="2400" b="1" dirty="0"/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Judas, l’un des douze apôtres, va livrer Jésus </a:t>
            </a: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aux grands-prêtres </a:t>
            </a:r>
          </a:p>
          <a:p>
            <a:pPr algn="ctr">
              <a:spcBef>
                <a:spcPts val="700"/>
              </a:spcBef>
            </a:pPr>
            <a:endParaRPr lang="fr-FR" sz="1200" dirty="0">
              <a:solidFill>
                <a:srgbClr val="660066"/>
              </a:solidFill>
            </a:endParaRP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et reçoit en échange</a:t>
            </a:r>
          </a:p>
          <a:p>
            <a:pPr algn="ctr">
              <a:spcBef>
                <a:spcPts val="700"/>
              </a:spcBef>
            </a:pPr>
            <a:r>
              <a:rPr lang="fr-FR" sz="2400" dirty="0">
                <a:solidFill>
                  <a:srgbClr val="660066"/>
                </a:solidFill>
              </a:rPr>
              <a:t>30 pièces d’argent.</a:t>
            </a:r>
            <a:endParaRPr lang="fr-FR" sz="2400" i="1" dirty="0">
              <a:solidFill>
                <a:srgbClr val="660066"/>
              </a:solidFill>
            </a:endParaRPr>
          </a:p>
          <a:p>
            <a:endParaRPr lang="fr-FR" sz="3600" dirty="0">
              <a:solidFill>
                <a:srgbClr val="3366FF"/>
              </a:solidFill>
            </a:endParaRP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22, 4 – Mt 26, 15-16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5</a:t>
            </a:fld>
            <a:endParaRPr lang="fr-FR"/>
          </a:p>
        </p:txBody>
      </p:sp>
      <p:pic>
        <p:nvPicPr>
          <p:cNvPr id="4" name="Image 3" descr="742PASS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9" y="205198"/>
            <a:ext cx="4317053" cy="6014634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B975065-2B1A-3045-9926-92128F32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106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6786" y="94012"/>
            <a:ext cx="4220264" cy="617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8000"/>
                </a:solidFill>
              </a:rPr>
              <a:t>Jésus lave</a:t>
            </a:r>
          </a:p>
          <a:p>
            <a:pPr algn="ctr"/>
            <a:r>
              <a:rPr lang="fr-FR" sz="2800" b="1" dirty="0">
                <a:solidFill>
                  <a:srgbClr val="008000"/>
                </a:solidFill>
              </a:rPr>
              <a:t>les pieds des apôtres</a:t>
            </a:r>
          </a:p>
          <a:p>
            <a:endParaRPr lang="fr-FR" sz="1100" dirty="0"/>
          </a:p>
          <a:p>
            <a:pPr algn="ctr"/>
            <a:r>
              <a:rPr lang="fr-FR" sz="2400" dirty="0"/>
              <a:t>Pierre proteste, il ne veut pas </a:t>
            </a:r>
          </a:p>
          <a:p>
            <a:pPr algn="ctr"/>
            <a:r>
              <a:rPr lang="fr-FR" sz="2400" dirty="0"/>
              <a:t>que Jésus lui lave les pieds, </a:t>
            </a:r>
          </a:p>
          <a:p>
            <a:pPr algn="ctr"/>
            <a:r>
              <a:rPr lang="fr-FR" sz="2400" dirty="0"/>
              <a:t>mais Jésus lui dit :</a:t>
            </a:r>
          </a:p>
          <a:p>
            <a:pPr algn="ctr"/>
            <a:endParaRPr lang="fr-FR" sz="700" dirty="0"/>
          </a:p>
          <a:p>
            <a:pPr algn="ctr"/>
            <a:r>
              <a:rPr lang="fr-FR" sz="2400" dirty="0"/>
              <a:t>  </a:t>
            </a:r>
            <a:r>
              <a:rPr lang="fr-FR" sz="2400" i="1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si je ne te lave pas les pieds,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tu n’auras pas de part avec moi. 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13, 4-9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endParaRPr lang="fr-FR" sz="2000" dirty="0">
              <a:solidFill>
                <a:srgbClr val="3366FF"/>
              </a:solidFill>
            </a:endParaRPr>
          </a:p>
          <a:p>
            <a:pPr algn="ctr"/>
            <a:endParaRPr lang="fr-FR" sz="1050" i="1" dirty="0"/>
          </a:p>
          <a:p>
            <a:pPr algn="ctr"/>
            <a:r>
              <a:rPr lang="fr-FR" sz="2400" dirty="0"/>
              <a:t>Alors Pierre se laisse faire, et Jésus lui lave les pieds. </a:t>
            </a:r>
          </a:p>
          <a:p>
            <a:pPr algn="ctr"/>
            <a:r>
              <a:rPr lang="fr-FR" sz="2400" dirty="0"/>
              <a:t>Après avoir fini, Jésus leur dit :</a:t>
            </a:r>
          </a:p>
          <a:p>
            <a:pPr algn="ctr"/>
            <a:endParaRPr lang="fr-FR" sz="700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Je vous ai donné cet exemple pour que vous fassiez, vous aussi, comme j’ai fait pour vous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Jn</a:t>
            </a:r>
            <a:r>
              <a:rPr lang="fr-FR" sz="2000" dirty="0">
                <a:solidFill>
                  <a:srgbClr val="3366FF"/>
                </a:solidFill>
              </a:rPr>
              <a:t> 13, 14</a:t>
            </a:r>
          </a:p>
        </p:txBody>
      </p:sp>
      <p:pic>
        <p:nvPicPr>
          <p:cNvPr id="3" name="Image 2" descr="743PASS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92" y="203200"/>
            <a:ext cx="4320000" cy="5917140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98894" y="6540722"/>
            <a:ext cx="1847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AACE94D-16C7-EA4E-B406-1F29DE08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2123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148" y="101839"/>
            <a:ext cx="4504265" cy="630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Jésus institue l’Eucharistie</a:t>
            </a:r>
          </a:p>
          <a:p>
            <a:endParaRPr lang="fr-FR" sz="2400" dirty="0">
              <a:solidFill>
                <a:schemeClr val="accent2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fr-FR" sz="2400" spc="-20" dirty="0">
                <a:solidFill>
                  <a:schemeClr val="accent2"/>
                </a:solidFill>
              </a:rPr>
              <a:t>Jésus prit du pain, le rompit </a:t>
            </a:r>
            <a:r>
              <a:rPr lang="fr-FR" sz="2400" dirty="0">
                <a:solidFill>
                  <a:schemeClr val="accent2"/>
                </a:solidFill>
              </a:rPr>
              <a:t>et le donna à ses disciples en disant : </a:t>
            </a:r>
          </a:p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fr-FR" sz="2000" i="1" dirty="0">
                <a:solidFill>
                  <a:srgbClr val="3366FF"/>
                </a:solidFill>
              </a:rPr>
              <a:t>PRENEZ ET MANGEZ, </a:t>
            </a:r>
          </a:p>
          <a:p>
            <a:pPr algn="ctr">
              <a:lnSpc>
                <a:spcPct val="110000"/>
              </a:lnSpc>
            </a:pPr>
            <a:r>
              <a:rPr lang="fr-FR" sz="2000" i="1" dirty="0">
                <a:solidFill>
                  <a:srgbClr val="3366FF"/>
                </a:solidFill>
              </a:rPr>
              <a:t>CECI EST MON CORPS,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livré pour vous</a:t>
            </a:r>
          </a:p>
          <a:p>
            <a:pPr algn="ctr"/>
            <a:endParaRPr lang="fr-FR" sz="900" dirty="0"/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C0504D"/>
                </a:solidFill>
              </a:rPr>
              <a:t>Puis il prit une coupe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C0504D"/>
                </a:solidFill>
              </a:rPr>
              <a:t>et leur donna en disant :</a:t>
            </a:r>
          </a:p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fr-FR" sz="2000" i="1" dirty="0">
                <a:solidFill>
                  <a:srgbClr val="3366FF"/>
                </a:solidFill>
              </a:rPr>
              <a:t>PRENEZ ET BUVEZ, </a:t>
            </a:r>
          </a:p>
          <a:p>
            <a:pPr algn="ctr">
              <a:lnSpc>
                <a:spcPct val="110000"/>
              </a:lnSpc>
            </a:pPr>
            <a:r>
              <a:rPr lang="fr-FR" sz="2000" i="1" dirty="0">
                <a:solidFill>
                  <a:srgbClr val="3366FF"/>
                </a:solidFill>
              </a:rPr>
              <a:t>CECI EST MON SANG, </a:t>
            </a:r>
          </a:p>
          <a:p>
            <a:pPr algn="just"/>
            <a:endParaRPr lang="fr-FR" sz="200" i="1" spc="-150" dirty="0"/>
          </a:p>
          <a:p>
            <a:pPr algn="ctr"/>
            <a:r>
              <a:rPr lang="fr-FR" sz="2400" i="1" spc="-150" dirty="0">
                <a:solidFill>
                  <a:srgbClr val="3366FF"/>
                </a:solidFill>
              </a:rPr>
              <a:t>qui sera versé pour la multitude, </a:t>
            </a:r>
          </a:p>
          <a:p>
            <a:pPr algn="ctr">
              <a:lnSpc>
                <a:spcPct val="110000"/>
              </a:lnSpc>
            </a:pPr>
            <a:r>
              <a:rPr lang="fr-FR" sz="2400" i="1" spc="-100" dirty="0">
                <a:solidFill>
                  <a:srgbClr val="3366FF"/>
                </a:solidFill>
              </a:rPr>
              <a:t>pour la rémission des péchés</a:t>
            </a:r>
            <a:r>
              <a:rPr lang="fr-FR" sz="2400" i="1" spc="-100" dirty="0"/>
              <a:t>.</a:t>
            </a:r>
          </a:p>
          <a:p>
            <a:pPr algn="ctr">
              <a:lnSpc>
                <a:spcPct val="110000"/>
              </a:lnSpc>
            </a:pPr>
            <a:r>
              <a:rPr lang="fr-FR" sz="2400" i="1" spc="-100" dirty="0">
                <a:solidFill>
                  <a:srgbClr val="3366FF"/>
                </a:solidFill>
              </a:rPr>
              <a:t>Faites ceci en mémoire de Moi.</a:t>
            </a:r>
            <a:endParaRPr lang="fr-FR" sz="2000" i="1" spc="-100" dirty="0">
              <a:solidFill>
                <a:srgbClr val="3366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fr-FR" sz="2000" spc="-10" dirty="0">
                <a:solidFill>
                  <a:srgbClr val="3366FF"/>
                </a:solidFill>
              </a:rPr>
              <a:t>Mt 26, 26-27 – Mc 14, 22-23 - </a:t>
            </a:r>
            <a:r>
              <a:rPr lang="fr-FR" sz="2000" spc="-10" dirty="0" err="1">
                <a:solidFill>
                  <a:srgbClr val="3366FF"/>
                </a:solidFill>
              </a:rPr>
              <a:t>Lc</a:t>
            </a:r>
            <a:r>
              <a:rPr lang="fr-FR" sz="2000" spc="-10" dirty="0">
                <a:solidFill>
                  <a:srgbClr val="3366FF"/>
                </a:solidFill>
              </a:rPr>
              <a:t> 22, 19-20</a:t>
            </a:r>
            <a:r>
              <a:rPr lang="en-GB" sz="2000" spc="-10" dirty="0">
                <a:solidFill>
                  <a:srgbClr val="3366FF"/>
                </a:solidFill>
              </a:rPr>
              <a:t> </a:t>
            </a:r>
            <a:endParaRPr lang="fr-FR" sz="2000" spc="-10" dirty="0">
              <a:solidFill>
                <a:srgbClr val="3366FF"/>
              </a:solidFill>
            </a:endParaRPr>
          </a:p>
        </p:txBody>
      </p:sp>
      <p:pic>
        <p:nvPicPr>
          <p:cNvPr id="3" name="Image 2" descr="744PASS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3" y="216597"/>
            <a:ext cx="4315183" cy="6028267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79690" y="6540722"/>
            <a:ext cx="223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/>
              <a:t>-</a:t>
            </a:r>
            <a:endParaRPr lang="fr-FR" sz="11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8330F6-5725-8941-B612-8C4D529B3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223" y="6552754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14545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401" y="122207"/>
            <a:ext cx="4418012" cy="614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Agonie de Jésus</a:t>
            </a:r>
          </a:p>
          <a:p>
            <a:endParaRPr lang="fr-FR" sz="1600" dirty="0"/>
          </a:p>
          <a:p>
            <a:pPr algn="just">
              <a:lnSpc>
                <a:spcPct val="120000"/>
              </a:lnSpc>
            </a:pPr>
            <a:r>
              <a:rPr lang="fr-FR" sz="2400" spc="-50" dirty="0">
                <a:solidFill>
                  <a:srgbClr val="660066"/>
                </a:solidFill>
              </a:rPr>
              <a:t>Après le repas, Jésus va avec ses disciples prier au Jardin des Oliviers.</a:t>
            </a:r>
          </a:p>
          <a:p>
            <a:pPr algn="just">
              <a:lnSpc>
                <a:spcPct val="120000"/>
              </a:lnSpc>
            </a:pPr>
            <a:r>
              <a:rPr lang="fr-FR" sz="2400" spc="-100" dirty="0">
                <a:solidFill>
                  <a:srgbClr val="660066"/>
                </a:solidFill>
              </a:rPr>
              <a:t>Dans sa prière, il est pris d’une très </a:t>
            </a:r>
            <a:r>
              <a:rPr lang="fr-FR" sz="2400" spc="-40" dirty="0">
                <a:solidFill>
                  <a:srgbClr val="660066"/>
                </a:solidFill>
              </a:rPr>
              <a:t>grande tristesse. Il prie son Père </a:t>
            </a:r>
            <a:r>
              <a:rPr lang="fr-FR" sz="2400" dirty="0">
                <a:solidFill>
                  <a:srgbClr val="660066"/>
                </a:solidFill>
              </a:rPr>
              <a:t>: </a:t>
            </a:r>
          </a:p>
          <a:p>
            <a:pPr algn="just"/>
            <a:endParaRPr lang="fr-FR" sz="900" i="1" dirty="0"/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Père, si c’est possible, que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cette coupe passe loin de moi !</a:t>
            </a:r>
          </a:p>
          <a:p>
            <a:pPr algn="ctr"/>
            <a:endParaRPr lang="fr-FR" sz="900" i="1" dirty="0">
              <a:solidFill>
                <a:srgbClr val="3366FF"/>
              </a:solidFill>
            </a:endParaRP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Mais, Père, non pas comme je veux, mais comme tu veux</a:t>
            </a:r>
          </a:p>
          <a:p>
            <a:pPr algn="just">
              <a:lnSpc>
                <a:spcPct val="150000"/>
              </a:lnSpc>
            </a:pPr>
            <a:r>
              <a:rPr lang="fr-FR" sz="2000" spc="-50" dirty="0" err="1">
                <a:solidFill>
                  <a:srgbClr val="3366FF"/>
                </a:solidFill>
              </a:rPr>
              <a:t>Lc</a:t>
            </a:r>
            <a:r>
              <a:rPr lang="fr-FR" sz="2000" spc="-50" dirty="0">
                <a:solidFill>
                  <a:srgbClr val="3366FF"/>
                </a:solidFill>
              </a:rPr>
              <a:t> 22, 40-46 – Mc 14, 32-41 – Mt  26, 36-45</a:t>
            </a:r>
            <a:endParaRPr lang="en-GB" sz="2000" spc="-50" dirty="0">
              <a:solidFill>
                <a:srgbClr val="3366FF"/>
              </a:solidFill>
            </a:endParaRPr>
          </a:p>
          <a:p>
            <a:pPr algn="just"/>
            <a:endParaRPr lang="fr-FR" sz="1600" dirty="0"/>
          </a:p>
          <a:p>
            <a:pPr algn="just"/>
            <a:r>
              <a:rPr lang="fr-FR" sz="2200" i="1" dirty="0">
                <a:solidFill>
                  <a:srgbClr val="660066"/>
                </a:solidFill>
              </a:rPr>
              <a:t>Dessin du bas</a:t>
            </a:r>
          </a:p>
          <a:p>
            <a:pPr algn="just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Un ange du ciel apparaît à Jésus pour le réconforter.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8</a:t>
            </a:fld>
            <a:endParaRPr lang="fr-FR" dirty="0"/>
          </a:p>
        </p:txBody>
      </p:sp>
      <p:pic>
        <p:nvPicPr>
          <p:cNvPr id="4" name="Image 3" descr="745PASS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2" y="220134"/>
            <a:ext cx="4319999" cy="6047185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E3F5019-48F9-1F45-BE59-BA707C565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88850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84130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5100" y="170042"/>
            <a:ext cx="424143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Judas livre Jésus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en l’embrassant</a:t>
            </a:r>
          </a:p>
          <a:p>
            <a:pPr algn="ctr"/>
            <a:endParaRPr lang="fr-FR" sz="2400" b="1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Judas avait convenu d’un signe avec les gardes : </a:t>
            </a:r>
          </a:p>
          <a:p>
            <a:pPr algn="ctr"/>
            <a:endParaRPr lang="fr-FR" sz="800" dirty="0"/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Celui que j’embrasserai,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c’est lui : saisissez-le</a:t>
            </a:r>
            <a:r>
              <a:rPr lang="fr-FR" sz="2400" dirty="0">
                <a:solidFill>
                  <a:srgbClr val="3366FF"/>
                </a:solidFill>
              </a:rPr>
              <a:t> </a:t>
            </a:r>
            <a:r>
              <a:rPr lang="fr-FR" sz="2400" i="1" dirty="0">
                <a:solidFill>
                  <a:srgbClr val="3366FF"/>
                </a:solidFill>
              </a:rPr>
              <a:t>!</a:t>
            </a:r>
          </a:p>
          <a:p>
            <a:pPr algn="just"/>
            <a:endParaRPr lang="en-GB" sz="2400" dirty="0"/>
          </a:p>
          <a:p>
            <a:pPr algn="just"/>
            <a:r>
              <a:rPr lang="fr-FR" sz="2400" dirty="0">
                <a:solidFill>
                  <a:srgbClr val="660066"/>
                </a:solidFill>
              </a:rPr>
              <a:t>Lorsque Judas vint l’embrasser, Jésus lui dit : </a:t>
            </a:r>
          </a:p>
          <a:p>
            <a:pPr algn="just"/>
            <a:endParaRPr lang="fr-FR" sz="900" dirty="0"/>
          </a:p>
          <a:p>
            <a:pPr algn="ctr"/>
            <a:r>
              <a:rPr lang="fr-FR" sz="2400" dirty="0"/>
              <a:t> </a:t>
            </a:r>
            <a:r>
              <a:rPr lang="fr-FR" sz="2400" i="1" dirty="0">
                <a:solidFill>
                  <a:srgbClr val="3366FF"/>
                </a:solidFill>
              </a:rPr>
              <a:t>Mon ami, c’est par un baiser que tu livres le Fils de l’homme !</a:t>
            </a:r>
            <a:endParaRPr lang="en-GB" sz="2400" dirty="0">
              <a:solidFill>
                <a:srgbClr val="3366FF"/>
              </a:solidFill>
            </a:endParaRPr>
          </a:p>
          <a:p>
            <a:endParaRPr lang="en-GB" sz="1200" dirty="0"/>
          </a:p>
          <a:p>
            <a:endParaRPr lang="en-GB" sz="1400" dirty="0"/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Mt 26, 47-50 - Mc 14, 43-45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22, 47-48</a:t>
            </a:r>
            <a:endParaRPr lang="en-GB" sz="2000" dirty="0">
              <a:solidFill>
                <a:srgbClr val="3366FF"/>
              </a:solidFill>
            </a:endParaRP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CA987-14BA-6B4A-A7E6-ADD5CAF85E51}" type="slidenum">
              <a:rPr lang="fr-FR" smtClean="0"/>
              <a:t>9</a:t>
            </a:fld>
            <a:endParaRPr lang="fr-FR"/>
          </a:p>
        </p:txBody>
      </p:sp>
      <p:pic>
        <p:nvPicPr>
          <p:cNvPr id="4" name="Image 3" descr="746PASS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89" y="203202"/>
            <a:ext cx="4319996" cy="6059373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498894" y="6540722"/>
            <a:ext cx="184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fr-FR" sz="1000" dirty="0"/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" y="6346462"/>
            <a:ext cx="429561" cy="429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6B3D33-C07F-6746-B43B-FAA000D1E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59" y="6540722"/>
            <a:ext cx="3570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 </a:t>
            </a:r>
            <a:r>
              <a:rPr lang="fr-FR" sz="1000" dirty="0"/>
              <a:t>- Accompagner Jésus pendant sa  Passion 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288819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3130</Words>
  <Application>Microsoft Macintosh PowerPoint</Application>
  <PresentationFormat>Affichage à l'écran (4:3)</PresentationFormat>
  <Paragraphs>640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CLARIFIER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Association CLARIFIER</dc:creator>
  <cp:lastModifiedBy>Microsoft Office User</cp:lastModifiedBy>
  <cp:revision>406</cp:revision>
  <dcterms:created xsi:type="dcterms:W3CDTF">2015-03-14T19:35:55Z</dcterms:created>
  <dcterms:modified xsi:type="dcterms:W3CDTF">2022-03-30T21:08:40Z</dcterms:modified>
</cp:coreProperties>
</file>