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6" r:id="rId2"/>
    <p:sldId id="337" r:id="rId3"/>
    <p:sldId id="284" r:id="rId4"/>
    <p:sldId id="285" r:id="rId5"/>
    <p:sldId id="264" r:id="rId6"/>
    <p:sldId id="289" r:id="rId7"/>
    <p:sldId id="319" r:id="rId8"/>
    <p:sldId id="262" r:id="rId9"/>
    <p:sldId id="306" r:id="rId10"/>
    <p:sldId id="307" r:id="rId11"/>
    <p:sldId id="260" r:id="rId12"/>
    <p:sldId id="309" r:id="rId13"/>
    <p:sldId id="317" r:id="rId14"/>
    <p:sldId id="288" r:id="rId15"/>
    <p:sldId id="310" r:id="rId16"/>
    <p:sldId id="280" r:id="rId17"/>
    <p:sldId id="266" r:id="rId18"/>
    <p:sldId id="263" r:id="rId19"/>
    <p:sldId id="291" r:id="rId20"/>
    <p:sldId id="292" r:id="rId21"/>
    <p:sldId id="293" r:id="rId22"/>
    <p:sldId id="324" r:id="rId23"/>
    <p:sldId id="274" r:id="rId24"/>
    <p:sldId id="300" r:id="rId25"/>
    <p:sldId id="275" r:id="rId26"/>
    <p:sldId id="312" r:id="rId27"/>
    <p:sldId id="326" r:id="rId28"/>
    <p:sldId id="327" r:id="rId29"/>
    <p:sldId id="325" r:id="rId30"/>
    <p:sldId id="295" r:id="rId31"/>
    <p:sldId id="281" r:id="rId32"/>
    <p:sldId id="282" r:id="rId33"/>
    <p:sldId id="328" r:id="rId34"/>
    <p:sldId id="271" r:id="rId35"/>
    <p:sldId id="329" r:id="rId36"/>
    <p:sldId id="299" r:id="rId37"/>
    <p:sldId id="330" r:id="rId38"/>
    <p:sldId id="297" r:id="rId39"/>
    <p:sldId id="316" r:id="rId40"/>
    <p:sldId id="322" r:id="rId41"/>
    <p:sldId id="331" r:id="rId42"/>
    <p:sldId id="335" r:id="rId43"/>
    <p:sldId id="305" r:id="rId44"/>
    <p:sldId id="338" r:id="rId4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1">
          <p15:clr>
            <a:srgbClr val="A4A3A4"/>
          </p15:clr>
        </p15:guide>
        <p15:guide id="2" pos="32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FD8"/>
    <a:srgbClr val="FFFD7E"/>
    <a:srgbClr val="76BD1D"/>
    <a:srgbClr val="FDFF19"/>
    <a:srgbClr val="FFF986"/>
    <a:srgbClr val="566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 showGuides="1">
      <p:cViewPr>
        <p:scale>
          <a:sx n="85" d="100"/>
          <a:sy n="85" d="100"/>
        </p:scale>
        <p:origin x="2304" y="616"/>
      </p:cViewPr>
      <p:guideLst>
        <p:guide orient="horz" pos="1001"/>
        <p:guide pos="32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632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35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6C6F9-ABF6-CE43-8CAC-70F7002DA43F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9ADA2-AE02-C749-96CD-1DE1B480E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961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9EA8-DD1C-6440-B405-8D2C3D4BBE7E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4C43A-091B-2046-81C8-EF2800699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72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C43A-091B-2046-81C8-EF28006999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5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46A4-15DF-9D4E-A991-203B3A0DC02C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4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F4F-91B5-054F-B707-8576225004D3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3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CABD-FA9B-1140-A51B-207FFB6C12E3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3BA4-5E3D-334A-966E-D4EE3B227311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4D22-C692-E741-A413-EB0336F8D929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B5D3-7641-A647-8BE3-9C8E3B383AE2}" type="datetime1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16EB-61A4-3B42-8F46-905CB79C3B76}" type="datetime1">
              <a:rPr lang="fr-FR" smtClean="0"/>
              <a:t>01/04/2022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15B4-D1EE-A845-9534-AB6A8AABDDED}" type="datetime1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DBC3-D7DD-8A4C-A791-C667E5B05497}" type="datetime1">
              <a:rPr lang="fr-FR" smtClean="0"/>
              <a:t>01/04/2022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0E54-18F7-C24E-8C3B-ADE62E0D4210}" type="datetime1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7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A53-962B-904E-A07C-EC917C3D64B6}" type="datetime1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5E09-A090-2949-8512-FBBA0F658785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FA50C-D1F3-FD43-A598-5D8AB905E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7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hyperlink" Target="http://www.moniqueberger.fr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hyperlink" Target="http://www.moniqueberger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niqueberger.fr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" TargetMode="External"/><Relationship Id="rId3" Type="http://schemas.openxmlformats.org/officeDocument/2006/relationships/hyperlink" Target="https://moniqueberger.fr/le-jeudi-saint/" TargetMode="External"/><Relationship Id="rId7" Type="http://schemas.openxmlformats.org/officeDocument/2006/relationships/hyperlink" Target="https://moniqueberger.fr/diaporamas/" TargetMode="External"/><Relationship Id="rId2" Type="http://schemas.openxmlformats.org/officeDocument/2006/relationships/hyperlink" Target="https://moniqueberger.fr/le-dimanche-des-rameaux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le-saint-jour-de-paques/" TargetMode="External"/><Relationship Id="rId5" Type="http://schemas.openxmlformats.org/officeDocument/2006/relationships/hyperlink" Target="https://moniqueberger.fr/samedi-saint-et-veillee-pascale/" TargetMode="External"/><Relationship Id="rId4" Type="http://schemas.openxmlformats.org/officeDocument/2006/relationships/hyperlink" Target="https://moniqueberger.fr/le-vendredi-saint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7" Type="http://schemas.openxmlformats.org/officeDocument/2006/relationships/hyperlink" Target="https://moniqueberger.fr/ses-ecrits/eduquer-pour-le-bonheu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vivre-lannee-liturgique-avec-les-enfants/" TargetMode="External"/><Relationship Id="rId5" Type="http://schemas.openxmlformats.org/officeDocument/2006/relationships/hyperlink" Target="https://moniqueberger.fr/wp-content/uploads/2020/12/ECRITS_se%CC%81rie2-4-Carnet-confession.pdf" TargetMode="External"/><Relationship Id="rId4" Type="http://schemas.openxmlformats.org/officeDocument/2006/relationships/hyperlink" Target="http://www.prierenfamille.com/index.php?option=com_content&amp;view=article&amp;id=1180:mon-carnet-de-confession&amp;catid=99:utilitaires&amp;Itemid=43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eu-pasc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20" y="-102362"/>
            <a:ext cx="9936000" cy="745665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6196" y="2876590"/>
            <a:ext cx="9485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bg1"/>
                </a:solidFill>
              </a:rPr>
              <a:t>VEILLÉE                PASCALE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3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6825" y="92162"/>
            <a:ext cx="456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Que voit-on </a:t>
            </a:r>
          </a:p>
          <a:p>
            <a:pPr algn="ctr">
              <a:lnSpc>
                <a:spcPct val="130000"/>
              </a:lnSpc>
            </a:pPr>
            <a:r>
              <a:rPr lang="fr-FR" sz="3200" b="1" dirty="0">
                <a:solidFill>
                  <a:schemeClr val="accent2"/>
                </a:solidFill>
              </a:rPr>
              <a:t>sur le cierge pascal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6825" y="1590989"/>
            <a:ext cx="456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La croix, </a:t>
            </a:r>
            <a:r>
              <a:rPr lang="fr-FR" sz="2200" i="1" dirty="0">
                <a:solidFill>
                  <a:srgbClr val="3366FF"/>
                </a:solidFill>
              </a:rPr>
              <a:t>instrumen</a:t>
            </a:r>
            <a:r>
              <a:rPr lang="fr-FR" sz="2400" i="1" dirty="0">
                <a:solidFill>
                  <a:srgbClr val="3366FF"/>
                </a:solidFill>
              </a:rPr>
              <a:t>t </a:t>
            </a:r>
            <a:r>
              <a:rPr lang="fr-FR" sz="2200" i="1" dirty="0">
                <a:solidFill>
                  <a:srgbClr val="3366FF"/>
                </a:solidFill>
              </a:rPr>
              <a:t>de notre salut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6825" y="2414998"/>
            <a:ext cx="39546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1F497D"/>
                </a:solidFill>
              </a:rPr>
              <a:t>La première et la dernière</a:t>
            </a:r>
          </a:p>
          <a:p>
            <a:r>
              <a:rPr lang="fr-FR" sz="2400" b="1" dirty="0">
                <a:solidFill>
                  <a:srgbClr val="1F497D"/>
                </a:solidFill>
              </a:rPr>
              <a:t>lettres de l’alphabet grec </a:t>
            </a:r>
          </a:p>
          <a:p>
            <a:pPr>
              <a:lnSpc>
                <a:spcPct val="110000"/>
              </a:lnSpc>
            </a:pPr>
            <a:r>
              <a:rPr lang="fr-FR" sz="2200" i="1" dirty="0">
                <a:solidFill>
                  <a:srgbClr val="3366FF"/>
                </a:solidFill>
              </a:rPr>
              <a:t>Jésus est au-delà du temps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6825" y="3934000"/>
            <a:ext cx="3671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1F497D"/>
                </a:solidFill>
              </a:rPr>
              <a:t>Les chiffres de l’année </a:t>
            </a:r>
          </a:p>
          <a:p>
            <a:pPr>
              <a:lnSpc>
                <a:spcPct val="110000"/>
              </a:lnSpc>
            </a:pPr>
            <a:r>
              <a:rPr lang="fr-FR" sz="2200" i="1" dirty="0">
                <a:solidFill>
                  <a:srgbClr val="3366FF"/>
                </a:solidFill>
              </a:rPr>
              <a:t>Jésus est Maître du temps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825" y="5095965"/>
            <a:ext cx="4263708" cy="82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1F497D"/>
                </a:solidFill>
              </a:rPr>
              <a:t>5 grains d’encens</a:t>
            </a:r>
          </a:p>
          <a:p>
            <a:pPr>
              <a:lnSpc>
                <a:spcPct val="110000"/>
              </a:lnSpc>
            </a:pPr>
            <a:r>
              <a:rPr lang="fr-FR" sz="2200" i="1" dirty="0">
                <a:solidFill>
                  <a:srgbClr val="3366FF"/>
                </a:solidFill>
              </a:rPr>
              <a:t>pour rappeler</a:t>
            </a:r>
            <a:r>
              <a:rPr lang="fr-FR" sz="2200" dirty="0">
                <a:solidFill>
                  <a:srgbClr val="3366FF"/>
                </a:solidFill>
              </a:rPr>
              <a:t> </a:t>
            </a:r>
            <a:r>
              <a:rPr lang="fr-FR" sz="2200" i="1" dirty="0">
                <a:solidFill>
                  <a:srgbClr val="3366FF"/>
                </a:solidFill>
              </a:rPr>
              <a:t>les 5 plaies de Jésus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7200" y="732369"/>
            <a:ext cx="2116666" cy="5431365"/>
          </a:xfrm>
          <a:prstGeom prst="rect">
            <a:avLst/>
          </a:prstGeom>
          <a:solidFill>
            <a:srgbClr val="FFE1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400801" y="2120900"/>
            <a:ext cx="321733" cy="29294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823668" y="2695072"/>
            <a:ext cx="1475998" cy="2879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358270" y="1483268"/>
            <a:ext cx="39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dirty="0" err="1">
                <a:solidFill>
                  <a:prstClr val="black"/>
                </a:solidFill>
              </a:rPr>
              <a:t>Α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1" y="5100440"/>
            <a:ext cx="423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dirty="0" err="1">
                <a:solidFill>
                  <a:prstClr val="black"/>
                </a:solidFill>
              </a:rPr>
              <a:t>Ω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88877" y="222453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993111" y="30295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68879" y="222453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791449" y="30295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6</a:t>
            </a:r>
          </a:p>
        </p:txBody>
      </p:sp>
      <p:sp>
        <p:nvSpPr>
          <p:cNvPr id="22" name="Losange 21"/>
          <p:cNvSpPr>
            <a:spLocks noChangeAspect="1"/>
          </p:cNvSpPr>
          <p:nvPr/>
        </p:nvSpPr>
        <p:spPr>
          <a:xfrm>
            <a:off x="6465864" y="4757972"/>
            <a:ext cx="179996" cy="17999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Losange 22"/>
          <p:cNvSpPr>
            <a:spLocks noChangeAspect="1"/>
          </p:cNvSpPr>
          <p:nvPr/>
        </p:nvSpPr>
        <p:spPr>
          <a:xfrm>
            <a:off x="7034530" y="2743511"/>
            <a:ext cx="179996" cy="17999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/>
          <p:cNvSpPr>
            <a:spLocks noChangeAspect="1"/>
          </p:cNvSpPr>
          <p:nvPr/>
        </p:nvSpPr>
        <p:spPr>
          <a:xfrm>
            <a:off x="5912677" y="2743511"/>
            <a:ext cx="179996" cy="17999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Losange 27"/>
          <p:cNvSpPr>
            <a:spLocks noChangeAspect="1"/>
          </p:cNvSpPr>
          <p:nvPr/>
        </p:nvSpPr>
        <p:spPr>
          <a:xfrm>
            <a:off x="6467439" y="2748432"/>
            <a:ext cx="179996" cy="17999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osange 28"/>
          <p:cNvSpPr>
            <a:spLocks noChangeAspect="1"/>
          </p:cNvSpPr>
          <p:nvPr/>
        </p:nvSpPr>
        <p:spPr>
          <a:xfrm>
            <a:off x="6465864" y="2238245"/>
            <a:ext cx="179996" cy="17999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10</a:t>
            </a:fld>
            <a:endParaRPr lang="fr-FR"/>
          </a:p>
        </p:txBody>
      </p:sp>
      <p:pic>
        <p:nvPicPr>
          <p:cNvPr id="26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3">
            <a:extLst>
              <a:ext uri="{FF2B5EF4-FFF2-40B4-BE49-F238E27FC236}">
                <a16:creationId xmlns:a16="http://schemas.microsoft.com/office/drawing/2014/main" id="{5B6A90DC-41DA-C648-ABE0-35F6B32A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7564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 animBg="1"/>
      <p:bldP spid="12" grpId="0" animBg="1"/>
      <p:bldP spid="5" grpId="0"/>
      <p:bldP spid="9" grpId="0"/>
      <p:bldP spid="17" grpId="0"/>
      <p:bldP spid="18" grpId="0"/>
      <p:bldP spid="19" grpId="0"/>
      <p:bldP spid="20" grpId="0"/>
      <p:bldP spid="22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ierge pasca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88" y="-1"/>
            <a:ext cx="10324323" cy="687599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0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sange 2"/>
          <p:cNvSpPr/>
          <p:nvPr/>
        </p:nvSpPr>
        <p:spPr>
          <a:xfrm>
            <a:off x="6377328" y="372951"/>
            <a:ext cx="827999" cy="1587933"/>
          </a:xfrm>
          <a:prstGeom prst="diamond">
            <a:avLst/>
          </a:prstGeom>
          <a:solidFill>
            <a:srgbClr val="FD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23467" y="1985411"/>
            <a:ext cx="2116666" cy="4451033"/>
          </a:xfrm>
          <a:prstGeom prst="rect">
            <a:avLst/>
          </a:prstGeom>
          <a:solidFill>
            <a:srgbClr val="FFE1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620934" y="2696622"/>
            <a:ext cx="321733" cy="29294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043801" y="3270794"/>
            <a:ext cx="1475998" cy="2879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578403" y="2058990"/>
            <a:ext cx="39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dirty="0" err="1">
                <a:solidFill>
                  <a:prstClr val="black"/>
                </a:solidFill>
              </a:rPr>
              <a:t>Α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0934" y="5676162"/>
            <a:ext cx="423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dirty="0" err="1">
                <a:solidFill>
                  <a:prstClr val="black"/>
                </a:solidFill>
              </a:rPr>
              <a:t>Ω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09010" y="280026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13244" y="360525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989012" y="280026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011582" y="360525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6</a:t>
            </a:r>
          </a:p>
        </p:txBody>
      </p:sp>
      <p:sp>
        <p:nvSpPr>
          <p:cNvPr id="22" name="Losange 21"/>
          <p:cNvSpPr>
            <a:spLocks noChangeAspect="1"/>
          </p:cNvSpPr>
          <p:nvPr/>
        </p:nvSpPr>
        <p:spPr>
          <a:xfrm>
            <a:off x="6685997" y="5333694"/>
            <a:ext cx="179996" cy="17999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Losange 22"/>
          <p:cNvSpPr>
            <a:spLocks noChangeAspect="1"/>
          </p:cNvSpPr>
          <p:nvPr/>
        </p:nvSpPr>
        <p:spPr>
          <a:xfrm>
            <a:off x="7254663" y="3319233"/>
            <a:ext cx="179996" cy="17999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/>
          <p:cNvSpPr>
            <a:spLocks noChangeAspect="1"/>
          </p:cNvSpPr>
          <p:nvPr/>
        </p:nvSpPr>
        <p:spPr>
          <a:xfrm>
            <a:off x="6132810" y="3319233"/>
            <a:ext cx="179996" cy="17999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Losange 27"/>
          <p:cNvSpPr>
            <a:spLocks noChangeAspect="1"/>
          </p:cNvSpPr>
          <p:nvPr/>
        </p:nvSpPr>
        <p:spPr>
          <a:xfrm>
            <a:off x="6687572" y="3324154"/>
            <a:ext cx="179996" cy="17999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osange 28"/>
          <p:cNvSpPr>
            <a:spLocks noChangeAspect="1"/>
          </p:cNvSpPr>
          <p:nvPr/>
        </p:nvSpPr>
        <p:spPr>
          <a:xfrm>
            <a:off x="6685997" y="2813967"/>
            <a:ext cx="179996" cy="17999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87871" y="714766"/>
            <a:ext cx="4862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On allume alors le cierge pascal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chemeClr val="accent2"/>
                </a:solidFill>
              </a:rPr>
              <a:t> à partir du feu nouveau</a:t>
            </a:r>
          </a:p>
          <a:p>
            <a:endParaRPr lang="fr-FR" dirty="0"/>
          </a:p>
        </p:txBody>
      </p:sp>
      <p:pic>
        <p:nvPicPr>
          <p:cNvPr id="4" name="Image 3" descr="feu-pas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" y="3626563"/>
            <a:ext cx="3243495" cy="2434142"/>
          </a:xfrm>
          <a:prstGeom prst="rect">
            <a:avLst/>
          </a:prstGeom>
        </p:spPr>
      </p:pic>
      <p:cxnSp>
        <p:nvCxnSpPr>
          <p:cNvPr id="7" name="Connecteur en arc 6"/>
          <p:cNvCxnSpPr/>
          <p:nvPr/>
        </p:nvCxnSpPr>
        <p:spPr>
          <a:xfrm rot="10800000" flipV="1">
            <a:off x="2624667" y="1501017"/>
            <a:ext cx="3951002" cy="3598589"/>
          </a:xfrm>
          <a:prstGeom prst="curvedConnector3">
            <a:avLst/>
          </a:prstGeom>
          <a:ln>
            <a:solidFill>
              <a:srgbClr val="76BD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Losange 1"/>
          <p:cNvSpPr/>
          <p:nvPr/>
        </p:nvSpPr>
        <p:spPr>
          <a:xfrm>
            <a:off x="6499795" y="625417"/>
            <a:ext cx="596452" cy="1079999"/>
          </a:xfrm>
          <a:prstGeom prst="diamond">
            <a:avLst/>
          </a:prstGeom>
          <a:solidFill>
            <a:srgbClr val="FFFD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12</a:t>
            </a:fld>
            <a:endParaRPr lang="fr-FR"/>
          </a:p>
        </p:txBody>
      </p:sp>
      <p:pic>
        <p:nvPicPr>
          <p:cNvPr id="2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3">
            <a:extLst>
              <a:ext uri="{FF2B5EF4-FFF2-40B4-BE49-F238E27FC236}">
                <a16:creationId xmlns:a16="http://schemas.microsoft.com/office/drawing/2014/main" id="{FBA58997-0D0B-E943-B1E6-90EC1D9D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3913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b_9699ce_feu-paqu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/>
          <a:stretch/>
        </p:blipFill>
        <p:spPr>
          <a:xfrm>
            <a:off x="5241793" y="135474"/>
            <a:ext cx="3430869" cy="605181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4733" y="372467"/>
            <a:ext cx="4792134" cy="4310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chemeClr val="tx2"/>
                </a:solidFill>
              </a:rPr>
              <a:t>En allumant le cierge, </a:t>
            </a:r>
          </a:p>
          <a:p>
            <a:r>
              <a:rPr lang="fr-FR" sz="2400" i="1" dirty="0">
                <a:solidFill>
                  <a:schemeClr val="tx2"/>
                </a:solidFill>
              </a:rPr>
              <a:t>le célébrant dit cette prière </a:t>
            </a:r>
            <a:r>
              <a:rPr lang="fr-FR" sz="2800" i="1" dirty="0">
                <a:solidFill>
                  <a:schemeClr val="accent2"/>
                </a:solidFill>
              </a:rPr>
              <a:t>:</a:t>
            </a:r>
          </a:p>
          <a:p>
            <a:endParaRPr lang="fr-FR" sz="2000" i="1" dirty="0">
              <a:solidFill>
                <a:schemeClr val="accent2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fr-FR" sz="2800" dirty="0">
                <a:solidFill>
                  <a:schemeClr val="accent2"/>
                </a:solidFill>
              </a:rPr>
              <a:t>Que la lumière du Christ, ressuscitant dans la gloire, dissipe les ténèbres </a:t>
            </a:r>
          </a:p>
          <a:p>
            <a:pPr algn="ctr">
              <a:lnSpc>
                <a:spcPct val="140000"/>
              </a:lnSpc>
            </a:pPr>
            <a:r>
              <a:rPr lang="fr-FR" sz="2800" dirty="0">
                <a:solidFill>
                  <a:schemeClr val="accent2"/>
                </a:solidFill>
              </a:rPr>
              <a:t>de notre cœur </a:t>
            </a:r>
          </a:p>
          <a:p>
            <a:pPr algn="ctr">
              <a:lnSpc>
                <a:spcPct val="140000"/>
              </a:lnSpc>
            </a:pPr>
            <a:r>
              <a:rPr lang="fr-FR" sz="2800" dirty="0">
                <a:solidFill>
                  <a:schemeClr val="accent2"/>
                </a:solidFill>
              </a:rPr>
              <a:t>et de notre esprit.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4733" y="4876810"/>
            <a:ext cx="47921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1F497D"/>
                </a:solidFill>
              </a:rPr>
              <a:t>Ce cierge pascal, allumé dans la nuit, </a:t>
            </a:r>
          </a:p>
          <a:p>
            <a:pPr algn="ctr"/>
            <a:r>
              <a:rPr lang="fr-FR" sz="2400" i="1" dirty="0">
                <a:solidFill>
                  <a:srgbClr val="1F497D"/>
                </a:solidFill>
              </a:rPr>
              <a:t>représente la </a:t>
            </a:r>
            <a:r>
              <a:rPr lang="fr-FR" sz="2400" b="1" dirty="0">
                <a:solidFill>
                  <a:schemeClr val="accent2"/>
                </a:solidFill>
              </a:rPr>
              <a:t>Lumière du Christ </a:t>
            </a:r>
          </a:p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qui chasse les ténèbres.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5D38E624-5F38-E04C-8E3A-3DDDCA8AE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9076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P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r="8110"/>
          <a:stretch/>
        </p:blipFill>
        <p:spPr>
          <a:xfrm>
            <a:off x="5054992" y="1003862"/>
            <a:ext cx="3897978" cy="30666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9333" y="1003862"/>
            <a:ext cx="4538133" cy="159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…Tous les assistants allument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chemeClr val="tx2"/>
                </a:solidFill>
              </a:rPr>
              <a:t>un petit cierge à une flamme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chemeClr val="tx2"/>
                </a:solidFill>
              </a:rPr>
              <a:t>qui provient du cierge pascal…</a:t>
            </a:r>
          </a:p>
          <a:p>
            <a:pPr algn="ctr">
              <a:lnSpc>
                <a:spcPct val="130000"/>
              </a:lnSpc>
            </a:pP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71601" y="169338"/>
            <a:ext cx="644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504D"/>
                </a:solidFill>
              </a:rPr>
              <a:t>Procession d’entrée dans l’église</a:t>
            </a:r>
            <a:endParaRPr lang="fr-FR" sz="2800" i="1" dirty="0">
              <a:solidFill>
                <a:srgbClr val="FF66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07466" y="4575608"/>
            <a:ext cx="4436534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1F497D"/>
                </a:solidFill>
              </a:rPr>
              <a:t>…à laquelle l’assistance répond </a:t>
            </a:r>
            <a:r>
              <a:rPr lang="fr-FR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rgbClr val="FF6600"/>
                </a:solidFill>
              </a:rPr>
              <a:t>«  </a:t>
            </a:r>
            <a:r>
              <a:rPr lang="fr-FR" sz="2400" b="1" i="1" dirty="0">
                <a:solidFill>
                  <a:srgbClr val="FF6600"/>
                </a:solidFill>
              </a:rPr>
              <a:t>Nous rendons grâces à Dieu !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14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38667" y="2777067"/>
            <a:ext cx="4368799" cy="333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À trois reprises, </a:t>
            </a:r>
          </a:p>
          <a:p>
            <a:pPr algn="ctr">
              <a:lnSpc>
                <a:spcPct val="120000"/>
              </a:lnSpc>
            </a:pPr>
            <a:r>
              <a:rPr lang="fr-FR" sz="2200" i="1" dirty="0">
                <a:solidFill>
                  <a:schemeClr val="tx2"/>
                </a:solidFill>
              </a:rPr>
              <a:t>(au départ, à l’entrée de l’église, </a:t>
            </a:r>
          </a:p>
          <a:p>
            <a:pPr algn="ctr"/>
            <a:r>
              <a:rPr lang="fr-FR" sz="2200" i="1" dirty="0">
                <a:solidFill>
                  <a:schemeClr val="tx2"/>
                </a:solidFill>
              </a:rPr>
              <a:t>à l’arrivée devant l’autel),</a:t>
            </a:r>
          </a:p>
          <a:p>
            <a:pPr algn="ctr"/>
            <a:endParaRPr lang="fr-FR" sz="16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chemeClr val="tx2"/>
                </a:solidFill>
              </a:rPr>
              <a:t>le célébrant s’arrête et chante 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chemeClr val="tx2"/>
                </a:solidFill>
              </a:rPr>
              <a:t>la solennelle acclamation…</a:t>
            </a:r>
          </a:p>
          <a:p>
            <a:pPr algn="ctr">
              <a:lnSpc>
                <a:spcPct val="150000"/>
              </a:lnSpc>
            </a:pPr>
            <a:r>
              <a:rPr lang="fr-FR" sz="2400" b="1" i="1" dirty="0">
                <a:solidFill>
                  <a:srgbClr val="FF6600"/>
                </a:solidFill>
              </a:rPr>
              <a:t>« LUMIÈRE DU CHRIST ! »</a:t>
            </a:r>
          </a:p>
          <a:p>
            <a:endParaRPr lang="fr-FR" sz="2400" dirty="0"/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3A23D79F-57F5-634D-AFB4-FE9D5CED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5272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400px-SJB_BENICFEUNEW_K20_230411_027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965214"/>
            <a:ext cx="6442284" cy="42841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7601" y="5356020"/>
            <a:ext cx="6925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pc="-10" dirty="0">
                <a:solidFill>
                  <a:schemeClr val="tx2"/>
                </a:solidFill>
              </a:rPr>
              <a:t>Le célébrant, portant bien haut</a:t>
            </a:r>
            <a:r>
              <a:rPr lang="fr-FR" sz="2400" dirty="0">
                <a:solidFill>
                  <a:schemeClr val="tx2"/>
                </a:solidFill>
              </a:rPr>
              <a:t> le cierge pascal,  </a:t>
            </a:r>
          </a:p>
          <a:p>
            <a:pPr algn="ctr">
              <a:lnSpc>
                <a:spcPct val="110000"/>
              </a:lnSpc>
            </a:pPr>
            <a:r>
              <a:rPr lang="fr-FR" sz="2400" spc="-10" dirty="0">
                <a:solidFill>
                  <a:schemeClr val="tx2"/>
                </a:solidFill>
              </a:rPr>
              <a:t>entre maintenant dans l’église, </a:t>
            </a:r>
            <a:r>
              <a:rPr lang="fr-FR" sz="2400" dirty="0">
                <a:solidFill>
                  <a:schemeClr val="tx2"/>
                </a:solidFill>
              </a:rPr>
              <a:t>suivi de l’assistance…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C6F1A5A8-75E5-A14F-9177-FDB81CA73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8572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87" y="1134534"/>
            <a:ext cx="6703599" cy="50277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6400" y="195590"/>
            <a:ext cx="855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>
                <a:solidFill>
                  <a:schemeClr val="tx2"/>
                </a:solidFill>
              </a:rPr>
              <a:t>L’église s’éclaire progressivement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16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5D8A3B76-20F4-9441-A4E8-16382D4DD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8385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ierge pasca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86" y="152402"/>
            <a:ext cx="3992364" cy="5994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2794" y="592659"/>
            <a:ext cx="3962401" cy="318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600" i="1" dirty="0">
                <a:solidFill>
                  <a:schemeClr val="tx2"/>
                </a:solidFill>
              </a:rPr>
              <a:t>Arrivé près de l’autel, </a:t>
            </a:r>
          </a:p>
          <a:p>
            <a:pPr algn="ctr">
              <a:lnSpc>
                <a:spcPct val="250000"/>
              </a:lnSpc>
            </a:pPr>
            <a:r>
              <a:rPr lang="fr-FR" sz="2800" dirty="0">
                <a:solidFill>
                  <a:schemeClr val="tx2"/>
                </a:solidFill>
              </a:rPr>
              <a:t>le  célébrant </a:t>
            </a:r>
            <a:r>
              <a:rPr lang="fr-FR" sz="2600" dirty="0">
                <a:solidFill>
                  <a:schemeClr val="tx2"/>
                </a:solidFill>
              </a:rPr>
              <a:t>place </a:t>
            </a:r>
          </a:p>
          <a:p>
            <a:pPr algn="ctr">
              <a:lnSpc>
                <a:spcPct val="200000"/>
              </a:lnSpc>
            </a:pPr>
            <a:r>
              <a:rPr lang="fr-FR" sz="2600" dirty="0">
                <a:solidFill>
                  <a:schemeClr val="tx2"/>
                </a:solidFill>
              </a:rPr>
              <a:t>le cierge pascal </a:t>
            </a:r>
          </a:p>
          <a:p>
            <a:pPr algn="ctr">
              <a:lnSpc>
                <a:spcPct val="200000"/>
              </a:lnSpc>
            </a:pPr>
            <a:r>
              <a:rPr lang="fr-FR" sz="2600" dirty="0">
                <a:solidFill>
                  <a:schemeClr val="tx2"/>
                </a:solidFill>
              </a:rPr>
              <a:t>sur un grand chandelier.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4271898"/>
            <a:ext cx="4747989" cy="163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200" i="1" dirty="0">
                <a:solidFill>
                  <a:schemeClr val="tx2"/>
                </a:solidFill>
              </a:rPr>
              <a:t>Le cierge pascal restera allumé </a:t>
            </a:r>
          </a:p>
          <a:p>
            <a:pPr algn="ctr">
              <a:lnSpc>
                <a:spcPct val="110000"/>
              </a:lnSpc>
            </a:pPr>
            <a:r>
              <a:rPr lang="fr-FR" sz="2200" i="1" dirty="0">
                <a:solidFill>
                  <a:schemeClr val="tx2"/>
                </a:solidFill>
              </a:rPr>
              <a:t>à chaque célébration </a:t>
            </a:r>
          </a:p>
          <a:p>
            <a:pPr algn="ctr">
              <a:lnSpc>
                <a:spcPct val="110000"/>
              </a:lnSpc>
            </a:pPr>
            <a:r>
              <a:rPr lang="fr-FR" sz="2200" i="1" dirty="0">
                <a:solidFill>
                  <a:schemeClr val="tx2"/>
                </a:solidFill>
              </a:rPr>
              <a:t>pendant tout le temps pascal.</a:t>
            </a:r>
          </a:p>
          <a:p>
            <a:pPr algn="ctr">
              <a:lnSpc>
                <a:spcPct val="130000"/>
              </a:lnSpc>
            </a:pPr>
            <a:r>
              <a:rPr lang="fr-FR" sz="2200" i="1" spc="-30" dirty="0">
                <a:solidFill>
                  <a:schemeClr val="tx2"/>
                </a:solidFill>
              </a:rPr>
              <a:t>Il sera ensuite allumé à chaque baptême.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17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9F878F39-9D8C-F04B-9C8E-7C9A53C30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4862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ult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3" y="1964242"/>
            <a:ext cx="7375401" cy="41486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29914" y="1518323"/>
            <a:ext cx="160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533" y="169335"/>
            <a:ext cx="8771467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Annonce de la Pâque 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chemeClr val="accent2"/>
                </a:solidFill>
              </a:rPr>
              <a:t>et</a:t>
            </a:r>
            <a:r>
              <a:rPr lang="fr-FR" sz="3200" dirty="0">
                <a:solidFill>
                  <a:schemeClr val="accent2"/>
                </a:solidFill>
              </a:rPr>
              <a:t> </a:t>
            </a:r>
            <a:r>
              <a:rPr lang="fr-FR" sz="3200" b="1" dirty="0">
                <a:solidFill>
                  <a:schemeClr val="accent2"/>
                </a:solidFill>
              </a:rPr>
              <a:t>chant solennel de </a:t>
            </a:r>
            <a:r>
              <a:rPr lang="fr-FR" sz="3200" b="1" i="1" dirty="0">
                <a:solidFill>
                  <a:schemeClr val="accent2"/>
                </a:solidFill>
              </a:rPr>
              <a:t>l’</a:t>
            </a:r>
            <a:r>
              <a:rPr lang="fr-FR" sz="3200" b="1" i="1" dirty="0" err="1">
                <a:solidFill>
                  <a:schemeClr val="accent2"/>
                </a:solidFill>
              </a:rPr>
              <a:t>Exultet</a:t>
            </a:r>
            <a:endParaRPr lang="fr-FR" sz="3200" b="1" i="1" dirty="0">
              <a:solidFill>
                <a:schemeClr val="accent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18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235FE75C-7F4F-CA4A-BAA8-3E4E59C9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3630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8" y="2208674"/>
            <a:ext cx="80602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sz="2800" dirty="0">
                <a:solidFill>
                  <a:srgbClr val="800000"/>
                </a:solidFill>
              </a:rPr>
              <a:t>Elle est composée de </a:t>
            </a:r>
            <a:r>
              <a:rPr lang="fr-FR" sz="2800" b="1" dirty="0">
                <a:solidFill>
                  <a:srgbClr val="800000"/>
                </a:solidFill>
              </a:rPr>
              <a:t>lectures</a:t>
            </a:r>
            <a:r>
              <a:rPr lang="fr-FR" sz="2800" dirty="0">
                <a:solidFill>
                  <a:srgbClr val="800000"/>
                </a:solidFill>
              </a:rPr>
              <a:t>, </a:t>
            </a:r>
          </a:p>
          <a:p>
            <a:pPr lvl="2"/>
            <a:r>
              <a:rPr lang="fr-FR" sz="2800" dirty="0">
                <a:solidFill>
                  <a:srgbClr val="800000"/>
                </a:solidFill>
              </a:rPr>
              <a:t>suivies d’un </a:t>
            </a:r>
            <a:r>
              <a:rPr lang="fr-FR" sz="2800" b="1" dirty="0">
                <a:solidFill>
                  <a:srgbClr val="800000"/>
                </a:solidFill>
              </a:rPr>
              <a:t>chant</a:t>
            </a:r>
            <a:r>
              <a:rPr lang="fr-FR" sz="2800" dirty="0">
                <a:solidFill>
                  <a:srgbClr val="800000"/>
                </a:solidFill>
              </a:rPr>
              <a:t> </a:t>
            </a:r>
            <a:r>
              <a:rPr lang="fr-FR" sz="2400" i="1" dirty="0">
                <a:solidFill>
                  <a:srgbClr val="800000"/>
                </a:solidFill>
              </a:rPr>
              <a:t>(psaume ou cantique)</a:t>
            </a:r>
            <a:r>
              <a:rPr lang="fr-FR" sz="2800" dirty="0">
                <a:solidFill>
                  <a:srgbClr val="800000"/>
                </a:solidFill>
              </a:rPr>
              <a:t> </a:t>
            </a:r>
          </a:p>
          <a:p>
            <a:pPr lvl="2"/>
            <a:r>
              <a:rPr lang="fr-FR" sz="2800" dirty="0">
                <a:solidFill>
                  <a:srgbClr val="800000"/>
                </a:solidFill>
              </a:rPr>
              <a:t>et d’une </a:t>
            </a:r>
            <a:r>
              <a:rPr lang="fr-FR" sz="2800" b="1" dirty="0">
                <a:solidFill>
                  <a:srgbClr val="800000"/>
                </a:solidFill>
              </a:rPr>
              <a:t>prière.</a:t>
            </a:r>
          </a:p>
          <a:p>
            <a:pPr lvl="2"/>
            <a:endParaRPr lang="fr-FR" sz="2800" dirty="0">
              <a:solidFill>
                <a:srgbClr val="800000"/>
              </a:solidFill>
            </a:endParaRPr>
          </a:p>
          <a:p>
            <a:pPr lvl="2"/>
            <a:r>
              <a:rPr lang="fr-FR" sz="2800" dirty="0">
                <a:solidFill>
                  <a:srgbClr val="800000"/>
                </a:solidFill>
              </a:rPr>
              <a:t>Il y a sept lectures :</a:t>
            </a:r>
          </a:p>
          <a:p>
            <a:pPr lvl="2"/>
            <a:r>
              <a:rPr lang="fr-FR" sz="2800" dirty="0">
                <a:solidFill>
                  <a:srgbClr val="800000"/>
                </a:solidFill>
              </a:rPr>
              <a:t>il est demandé d’en lire au moins trois.</a:t>
            </a:r>
          </a:p>
          <a:p>
            <a:pPr lvl="2"/>
            <a:endParaRPr lang="fr-FR" sz="2800" dirty="0">
              <a:solidFill>
                <a:srgbClr val="800000"/>
              </a:solidFill>
            </a:endParaRPr>
          </a:p>
          <a:p>
            <a:pPr lvl="2"/>
            <a:r>
              <a:rPr lang="fr-FR" sz="2800" dirty="0">
                <a:solidFill>
                  <a:srgbClr val="800000"/>
                </a:solidFill>
              </a:rPr>
              <a:t>La lecture sur la sortie d’Égypte </a:t>
            </a:r>
          </a:p>
          <a:p>
            <a:pPr lvl="2"/>
            <a:r>
              <a:rPr lang="fr-FR" sz="2800" dirty="0">
                <a:solidFill>
                  <a:srgbClr val="800000"/>
                </a:solidFill>
              </a:rPr>
              <a:t>et le passage de la Mer Rouge est obligatoire.</a:t>
            </a:r>
          </a:p>
        </p:txBody>
      </p:sp>
      <p:pic>
        <p:nvPicPr>
          <p:cNvPr id="2" name="Image 1" descr="veillée pascaleLaPar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69" y="245974"/>
            <a:ext cx="2446399" cy="23798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43058" y="321733"/>
            <a:ext cx="516466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800000"/>
                </a:solidFill>
              </a:rPr>
              <a:t>2</a:t>
            </a:r>
            <a:r>
              <a:rPr lang="fr-FR" sz="2800" dirty="0">
                <a:solidFill>
                  <a:srgbClr val="800000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rgbClr val="800000"/>
                </a:solidFill>
              </a:rPr>
              <a:t>Liturgie de la Parole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D1D9AA5E-7E32-2543-BFF4-F4151BF0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8518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64817"/>
            <a:ext cx="2133600" cy="365125"/>
          </a:xfrm>
        </p:spPr>
        <p:txBody>
          <a:bodyPr/>
          <a:lstStyle/>
          <a:p>
            <a:fld id="{239751DA-C3E4-8B45-80F3-8FF1F46499C6}" type="slidenum">
              <a:rPr lang="fr-FR" smtClean="0"/>
              <a:t>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60451" y="1359446"/>
            <a:ext cx="6976533" cy="4154984"/>
          </a:xfrm>
          <a:prstGeom prst="rect">
            <a:avLst/>
          </a:prstGeom>
          <a:solidFill>
            <a:srgbClr val="FCFF9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FF0000"/>
                </a:solidFill>
              </a:rPr>
              <a:t>Pour qui </a:t>
            </a:r>
            <a:r>
              <a:rPr lang="fr-FR" sz="2400" dirty="0"/>
              <a:t>les canevas de « prier en famille » ?</a:t>
            </a:r>
          </a:p>
          <a:p>
            <a:pPr algn="ctr">
              <a:defRPr/>
            </a:pPr>
            <a:endParaRPr lang="fr-FR" sz="2400" dirty="0"/>
          </a:p>
          <a:p>
            <a:pPr marL="457200" indent="-457200" algn="ctr">
              <a:buFont typeface="Wingdings" charset="2"/>
              <a:buChar char="ü"/>
              <a:defRPr/>
            </a:pPr>
            <a:r>
              <a:rPr lang="fr-FR" sz="2400" dirty="0"/>
              <a:t>Parents :</a:t>
            </a:r>
          </a:p>
          <a:p>
            <a:pPr algn="ctr">
              <a:defRPr/>
            </a:pPr>
            <a:r>
              <a:rPr lang="fr-FR" sz="2400" dirty="0"/>
              <a:t>retrouver rapidement l’essentiel</a:t>
            </a:r>
          </a:p>
          <a:p>
            <a:pPr algn="ctr">
              <a:defRPr/>
            </a:pPr>
            <a:endParaRPr lang="fr-FR" sz="2400" dirty="0"/>
          </a:p>
          <a:p>
            <a:pPr marL="457200" indent="-457200" algn="ctr">
              <a:buFont typeface="Wingdings" charset="2"/>
              <a:buChar char="ü"/>
              <a:defRPr/>
            </a:pPr>
            <a:r>
              <a:rPr lang="fr-FR" sz="2400" dirty="0"/>
              <a:t>Parents </a:t>
            </a:r>
            <a:r>
              <a:rPr lang="fr-FR" sz="2400" b="1" dirty="0">
                <a:solidFill>
                  <a:srgbClr val="FF0000"/>
                </a:solidFill>
              </a:rPr>
              <a:t>avec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les enfants :</a:t>
            </a:r>
          </a:p>
          <a:p>
            <a:pPr algn="ctr">
              <a:defRPr/>
            </a:pPr>
            <a:r>
              <a:rPr lang="fr-FR" sz="2400" dirty="0"/>
              <a:t>     expliquer, adapter, échanger, s’organiser…</a:t>
            </a:r>
          </a:p>
          <a:p>
            <a:pPr algn="ctr">
              <a:defRPr/>
            </a:pPr>
            <a:endParaRPr lang="fr-FR" sz="2400" dirty="0"/>
          </a:p>
          <a:p>
            <a:pPr marL="342900" indent="-342900" algn="ctr">
              <a:buFont typeface="Wingdings" charset="2"/>
              <a:buChar char="ü"/>
              <a:defRPr/>
            </a:pPr>
            <a:r>
              <a:rPr lang="fr-FR" sz="2400" dirty="0"/>
              <a:t>Et aussi, pour les plus grands, pour les éducateurs…</a:t>
            </a:r>
          </a:p>
          <a:p>
            <a:pPr algn="ctr">
              <a:defRPr/>
            </a:pPr>
            <a:endParaRPr lang="fr-FR" sz="2800" dirty="0"/>
          </a:p>
          <a:p>
            <a:pPr algn="ctr">
              <a:defRPr/>
            </a:pPr>
            <a:endParaRPr lang="fr-FR" sz="2000" dirty="0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43B8E6FE-1C5B-1549-B6F2-0BE78D948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43944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2322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70PBAT2crea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/>
          <a:stretch/>
        </p:blipFill>
        <p:spPr>
          <a:xfrm>
            <a:off x="4013205" y="-40122"/>
            <a:ext cx="4876800" cy="69289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8000" y="2777051"/>
            <a:ext cx="3285071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rgbClr val="008000"/>
                </a:solidFill>
              </a:rPr>
              <a:t>La création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6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78PBAT7Abraham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/>
          <a:stretch/>
        </p:blipFill>
        <p:spPr>
          <a:xfrm>
            <a:off x="4385733" y="-33869"/>
            <a:ext cx="4929985" cy="708031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9331" y="2015066"/>
            <a:ext cx="4216400" cy="257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b="1" dirty="0">
                <a:solidFill>
                  <a:srgbClr val="800000"/>
                </a:solidFill>
              </a:rPr>
              <a:t>Le sacrifice d’Abraham,</a:t>
            </a:r>
          </a:p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rgbClr val="800000"/>
                </a:solidFill>
              </a:rPr>
              <a:t> annonce du </a:t>
            </a:r>
          </a:p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rgbClr val="800000"/>
                </a:solidFill>
              </a:rPr>
              <a:t>sacrifice de la Croix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21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4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rrou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4" y="581178"/>
            <a:ext cx="8230861" cy="54772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9467" y="5273622"/>
            <a:ext cx="784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La traversée de la Mer Rouge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22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B71BCE74-7212-0043-ABB6-937864AC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40489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8057" y="1768819"/>
            <a:ext cx="827404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>
                <a:solidFill>
                  <a:schemeClr val="accent2"/>
                </a:solidFill>
              </a:rPr>
              <a:t>Ces lectures de l’Ancien Testament</a:t>
            </a:r>
          </a:p>
          <a:p>
            <a:pPr algn="ctr">
              <a:lnSpc>
                <a:spcPct val="150000"/>
              </a:lnSpc>
            </a:pPr>
            <a:r>
              <a:rPr lang="fr-FR" sz="3600" i="1" dirty="0">
                <a:solidFill>
                  <a:schemeClr val="accent2"/>
                </a:solidFill>
              </a:rPr>
              <a:t>préparent à célébrer…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23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18057" y="4022392"/>
            <a:ext cx="827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>
                <a:solidFill>
                  <a:schemeClr val="accent2"/>
                </a:solidFill>
              </a:rPr>
              <a:t>l’instant de la Résurrection.</a:t>
            </a:r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317CDEE8-92D5-054E-8D71-CC7442716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163991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ombeau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8" y="465387"/>
            <a:ext cx="7620000" cy="5016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1342" y="5526269"/>
            <a:ext cx="7888615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0" algn="ctr"/>
            <a:r>
              <a:rPr lang="fr-FR" sz="2800" b="1" i="1" dirty="0">
                <a:solidFill>
                  <a:srgbClr val="3366FF"/>
                </a:solidFill>
              </a:rPr>
              <a:t>  Il n’est plus ici…</a:t>
            </a:r>
          </a:p>
          <a:p>
            <a:pPr marL="0" lvl="2" algn="ctr">
              <a:lnSpc>
                <a:spcPct val="80000"/>
              </a:lnSpc>
            </a:pPr>
            <a:r>
              <a:rPr lang="fr-FR" sz="2800" b="1" dirty="0">
                <a:solidFill>
                  <a:srgbClr val="C0504D"/>
                </a:solidFill>
              </a:rPr>
              <a:t>	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Lc</a:t>
            </a:r>
            <a:r>
              <a:rPr lang="fr-FR" sz="2000" dirty="0">
                <a:solidFill>
                  <a:srgbClr val="3366FF"/>
                </a:solidFill>
              </a:rPr>
              <a:t>  24, 6)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24</a:t>
            </a:fld>
            <a:endParaRPr lang="fr-FR"/>
          </a:p>
        </p:txBody>
      </p:sp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0DC2D4D1-AF65-434A-9D8F-D211778D6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6233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surr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69" y="186267"/>
            <a:ext cx="4309976" cy="596688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60400" y="2258413"/>
            <a:ext cx="3318933" cy="117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i="1" dirty="0">
                <a:solidFill>
                  <a:srgbClr val="3366FF"/>
                </a:solidFill>
              </a:rPr>
              <a:t>…Il est ressuscité !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Lc</a:t>
            </a:r>
            <a:r>
              <a:rPr lang="fr-FR" sz="2000" dirty="0">
                <a:solidFill>
                  <a:srgbClr val="3366FF"/>
                </a:solidFill>
              </a:rPr>
              <a:t> 24, 6)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25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3902D6A5-651B-C44C-8A37-E9563437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41625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74Sortietomb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0" y="868701"/>
            <a:ext cx="7543620" cy="583298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7330" y="102987"/>
            <a:ext cx="781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rgbClr val="3366FF"/>
                </a:solidFill>
              </a:rPr>
              <a:t>Sur Lui la mort n’a plus aucun pouvoir…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Rm</a:t>
            </a:r>
            <a:r>
              <a:rPr lang="fr-FR" sz="2000" dirty="0">
                <a:solidFill>
                  <a:srgbClr val="3366FF"/>
                </a:solidFill>
              </a:rPr>
              <a:t> 6, 9)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26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BBE8CC56-7931-3847-92D1-007DB344B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2894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47846" y="102383"/>
            <a:ext cx="4694821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i="1" dirty="0">
                <a:solidFill>
                  <a:srgbClr val="3366FF"/>
                </a:solidFill>
              </a:rPr>
              <a:t>Jésus est vraiment ressuscité  </a:t>
            </a:r>
            <a:r>
              <a:rPr lang="fr-FR" sz="2600" i="1" dirty="0">
                <a:solidFill>
                  <a:srgbClr val="3366FF"/>
                </a:solidFill>
              </a:rPr>
              <a:t>! </a:t>
            </a:r>
          </a:p>
          <a:p>
            <a:pPr algn="ctr">
              <a:lnSpc>
                <a:spcPct val="130000"/>
              </a:lnSpc>
            </a:pPr>
            <a:r>
              <a:rPr lang="fr-FR" sz="3200" b="1" i="1" spc="250" dirty="0">
                <a:solidFill>
                  <a:srgbClr val="FF0000"/>
                </a:solidFill>
              </a:rPr>
              <a:t> </a:t>
            </a:r>
            <a:r>
              <a:rPr lang="fr-FR" sz="3200" b="1" spc="250" dirty="0">
                <a:solidFill>
                  <a:srgbClr val="FF0000"/>
                </a:solidFill>
              </a:rPr>
              <a:t>la joie éclate </a:t>
            </a:r>
            <a:r>
              <a:rPr lang="fr-FR" sz="3600" b="1" spc="25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fr-FR" sz="3200" b="1" i="1" spc="250" dirty="0">
                <a:solidFill>
                  <a:srgbClr val="FF0000"/>
                </a:solidFill>
              </a:rPr>
              <a:t>chant du Gloria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57333" y="2372770"/>
            <a:ext cx="3098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i="1" dirty="0">
                <a:solidFill>
                  <a:schemeClr val="accent2"/>
                </a:solidFill>
              </a:rPr>
              <a:t>On fait sonner </a:t>
            </a:r>
          </a:p>
          <a:p>
            <a:pPr algn="ctr">
              <a:lnSpc>
                <a:spcPct val="150000"/>
              </a:lnSpc>
            </a:pPr>
            <a:r>
              <a:rPr lang="fr-FR" sz="2400" b="1" i="1" dirty="0">
                <a:solidFill>
                  <a:schemeClr val="accent2"/>
                </a:solidFill>
              </a:rPr>
              <a:t>toutes les cloches  </a:t>
            </a:r>
          </a:p>
          <a:p>
            <a:pPr algn="ctr">
              <a:lnSpc>
                <a:spcPct val="150000"/>
              </a:lnSpc>
            </a:pPr>
            <a:r>
              <a:rPr lang="fr-FR" sz="2400" b="1" i="1" dirty="0">
                <a:solidFill>
                  <a:schemeClr val="accent2"/>
                </a:solidFill>
              </a:rPr>
              <a:t>et les clochettes !</a:t>
            </a:r>
          </a:p>
        </p:txBody>
      </p:sp>
      <p:pic>
        <p:nvPicPr>
          <p:cNvPr id="12" name="Image 11" descr="2 cloches en mv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01505"/>
            <a:ext cx="5033733" cy="3355822"/>
          </a:xfrm>
          <a:prstGeom prst="rect">
            <a:avLst/>
          </a:prstGeom>
        </p:spPr>
      </p:pic>
      <p:pic>
        <p:nvPicPr>
          <p:cNvPr id="13" name="Image 12" descr="1 cloche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836">
            <a:off x="6938010" y="236991"/>
            <a:ext cx="1082040" cy="1560576"/>
          </a:xfrm>
          <a:prstGeom prst="rect">
            <a:avLst/>
          </a:prstGeom>
        </p:spPr>
      </p:pic>
      <p:pic>
        <p:nvPicPr>
          <p:cNvPr id="14" name="Image 13" descr="clochettes d'aut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078">
            <a:off x="6197600" y="4276482"/>
            <a:ext cx="2256913" cy="2117267"/>
          </a:xfrm>
          <a:prstGeom prst="rect">
            <a:avLst/>
          </a:prstGeom>
        </p:spPr>
      </p:pic>
      <p:pic>
        <p:nvPicPr>
          <p:cNvPr id="4" name="Image 3" descr="clochettes-quatre-son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266">
            <a:off x="67737" y="52554"/>
            <a:ext cx="1950397" cy="195039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27</a:t>
            </a:fld>
            <a:endParaRPr lang="fr-FR"/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3">
            <a:extLst>
              <a:ext uri="{FF2B5EF4-FFF2-40B4-BE49-F238E27FC236}">
                <a16:creationId xmlns:a16="http://schemas.microsoft.com/office/drawing/2014/main" id="{76D68CC7-2827-E440-BAF8-AD19D399F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7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6179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801" y="255713"/>
            <a:ext cx="860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50" dirty="0">
                <a:solidFill>
                  <a:schemeClr val="accent2"/>
                </a:solidFill>
              </a:rPr>
              <a:t>Prière, lettre de saint Paul</a:t>
            </a:r>
          </a:p>
          <a:p>
            <a:pPr algn="ctr"/>
            <a:r>
              <a:rPr lang="fr-FR" sz="2800" b="1" spc="250" dirty="0">
                <a:solidFill>
                  <a:schemeClr val="accent2"/>
                </a:solidFill>
              </a:rPr>
              <a:t>puis chant solennel de l’Alléluia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28</a:t>
            </a:fld>
            <a:endParaRPr lang="fr-FR"/>
          </a:p>
        </p:txBody>
      </p:sp>
      <p:pic>
        <p:nvPicPr>
          <p:cNvPr id="4" name="Image 3" descr="cloches-paques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38" y="1300902"/>
            <a:ext cx="5292000" cy="3313774"/>
          </a:xfrm>
          <a:prstGeom prst="rect">
            <a:avLst/>
          </a:prstGeom>
        </p:spPr>
      </p:pic>
      <p:pic>
        <p:nvPicPr>
          <p:cNvPr id="5" name="Image 4" descr="chant de l'allelu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21646" r="3146" b="21746"/>
          <a:stretch/>
        </p:blipFill>
        <p:spPr>
          <a:xfrm>
            <a:off x="550336" y="4699340"/>
            <a:ext cx="4002085" cy="1331997"/>
          </a:xfrm>
          <a:prstGeom prst="rect">
            <a:avLst/>
          </a:prstGeom>
        </p:spPr>
      </p:pic>
      <p:pic>
        <p:nvPicPr>
          <p:cNvPr id="8" name="Image 7" descr="chant de l'allelu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21476" r="4343" b="22361"/>
          <a:stretch/>
        </p:blipFill>
        <p:spPr>
          <a:xfrm>
            <a:off x="4529991" y="4699340"/>
            <a:ext cx="3809680" cy="1331998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9772E37E-A775-3F49-A3A3-5C580ABFD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5093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16MR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8" y="711206"/>
            <a:ext cx="7315200" cy="51757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4001" y="84668"/>
            <a:ext cx="870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160" dirty="0">
                <a:solidFill>
                  <a:schemeClr val="accent2"/>
                </a:solidFill>
              </a:rPr>
              <a:t>Lecture de l’Évangile </a:t>
            </a:r>
            <a:r>
              <a:rPr lang="fr-FR" sz="2800" b="1" spc="160" dirty="0"/>
              <a:t>:  </a:t>
            </a:r>
            <a:r>
              <a:rPr lang="fr-FR" sz="2800" b="1" i="1" spc="160" dirty="0">
                <a:solidFill>
                  <a:schemeClr val="accent2"/>
                </a:solidFill>
              </a:rPr>
              <a:t>la Résurrection du Seigneur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998" y="5731340"/>
            <a:ext cx="812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200" b="1" dirty="0">
                <a:solidFill>
                  <a:srgbClr val="3366FF"/>
                </a:solidFill>
              </a:rPr>
              <a:t>Année A</a:t>
            </a:r>
            <a:r>
              <a:rPr lang="fr-FR" sz="2200" dirty="0">
                <a:solidFill>
                  <a:srgbClr val="3366FF"/>
                </a:solidFill>
              </a:rPr>
              <a:t> : Mt 28 1-10  </a:t>
            </a:r>
            <a:r>
              <a:rPr lang="fr-FR" sz="2000" i="1" dirty="0">
                <a:solidFill>
                  <a:srgbClr val="3366FF"/>
                </a:solidFill>
              </a:rPr>
              <a:t>- 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200" b="1" dirty="0">
                <a:solidFill>
                  <a:srgbClr val="3366FF"/>
                </a:solidFill>
              </a:rPr>
              <a:t>B</a:t>
            </a:r>
            <a:r>
              <a:rPr lang="fr-FR" sz="2200" dirty="0">
                <a:solidFill>
                  <a:srgbClr val="3366FF"/>
                </a:solidFill>
              </a:rPr>
              <a:t> : Mc 16 1-8 </a:t>
            </a:r>
            <a:r>
              <a:rPr lang="fr-FR" sz="2000" i="1" dirty="0">
                <a:solidFill>
                  <a:srgbClr val="3366FF"/>
                </a:solidFill>
              </a:rPr>
              <a:t> -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200" b="1" dirty="0">
                <a:solidFill>
                  <a:srgbClr val="3366FF"/>
                </a:solidFill>
              </a:rPr>
              <a:t>C</a:t>
            </a:r>
            <a:r>
              <a:rPr lang="fr-FR" sz="2200" dirty="0">
                <a:solidFill>
                  <a:srgbClr val="3366FF"/>
                </a:solidFill>
              </a:rPr>
              <a:t> :  </a:t>
            </a:r>
            <a:r>
              <a:rPr lang="fr-FR" sz="2200" dirty="0" err="1">
                <a:solidFill>
                  <a:srgbClr val="3366FF"/>
                </a:solidFill>
              </a:rPr>
              <a:t>Lc</a:t>
            </a:r>
            <a:r>
              <a:rPr lang="fr-FR" sz="2200" dirty="0">
                <a:solidFill>
                  <a:srgbClr val="3366FF"/>
                </a:solidFill>
              </a:rPr>
              <a:t> 24 1-12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29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DED5872E-9374-F341-B85F-609CFB00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146775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5868" y="1253613"/>
            <a:ext cx="6481638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fr-FR" sz="2800" dirty="0">
                <a:solidFill>
                  <a:srgbClr val="800000"/>
                </a:solidFill>
              </a:rPr>
              <a:t>1. L’office de la lumière</a:t>
            </a:r>
          </a:p>
        </p:txBody>
      </p:sp>
      <p:pic>
        <p:nvPicPr>
          <p:cNvPr id="3" name="Image 2" descr="VeilléepascaleLeF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49" y="1064995"/>
            <a:ext cx="1079993" cy="1079993"/>
          </a:xfrm>
          <a:prstGeom prst="rect">
            <a:avLst/>
          </a:prstGeom>
        </p:spPr>
      </p:pic>
      <p:pic>
        <p:nvPicPr>
          <p:cNvPr id="4" name="Image 3" descr="veillée pascaleLaParo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49" y="2370882"/>
            <a:ext cx="1079993" cy="1079993"/>
          </a:xfrm>
          <a:prstGeom prst="rect">
            <a:avLst/>
          </a:prstGeom>
        </p:spPr>
      </p:pic>
      <p:pic>
        <p:nvPicPr>
          <p:cNvPr id="5" name="Image 4" descr="VeilléepascaleEa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49" y="3653038"/>
            <a:ext cx="1079993" cy="1079993"/>
          </a:xfrm>
          <a:prstGeom prst="rect">
            <a:avLst/>
          </a:prstGeom>
        </p:spPr>
      </p:pic>
      <p:pic>
        <p:nvPicPr>
          <p:cNvPr id="6" name="Image 5" descr="VeilléepascaleL'Eucharisti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26" y="4991934"/>
            <a:ext cx="1079993" cy="107999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2397" y="237071"/>
            <a:ext cx="868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spc="200" dirty="0">
                <a:solidFill>
                  <a:srgbClr val="000090"/>
                </a:solidFill>
              </a:rPr>
              <a:t>La veillée pascale se déroule en 4 temps</a:t>
            </a: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7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</a:t>
            </a:fld>
            <a:endParaRPr lang="fr-FR"/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55868" y="5180552"/>
            <a:ext cx="5409300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fr-FR" sz="2800" dirty="0">
                <a:solidFill>
                  <a:srgbClr val="800000"/>
                </a:solidFill>
              </a:rPr>
              <a:t>4. Liturgie eucharistique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55868" y="3865928"/>
            <a:ext cx="4679995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fr-FR" sz="2800" dirty="0">
                <a:solidFill>
                  <a:srgbClr val="800000"/>
                </a:solidFill>
              </a:rPr>
              <a:t>3. Liturgie baptismale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5868" y="2585170"/>
            <a:ext cx="5409300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fr-FR" sz="2800" dirty="0">
                <a:solidFill>
                  <a:srgbClr val="800000"/>
                </a:solidFill>
              </a:rPr>
              <a:t>2. Liturgie de la Parole</a:t>
            </a:r>
          </a:p>
        </p:txBody>
      </p:sp>
    </p:spTree>
    <p:extLst>
      <p:ext uri="{BB962C8B-B14F-4D97-AF65-F5344CB8AC3E}">
        <p14:creationId xmlns:p14="http://schemas.microsoft.com/office/powerpoint/2010/main" val="31641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94870" y="700781"/>
            <a:ext cx="4103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3.</a:t>
            </a:r>
          </a:p>
          <a:p>
            <a:pPr algn="ctr"/>
            <a:endParaRPr lang="fr-FR" sz="3200" dirty="0"/>
          </a:p>
          <a:p>
            <a:pPr algn="ctr"/>
            <a:r>
              <a:rPr lang="fr-FR" sz="3200" b="1" spc="250" dirty="0"/>
              <a:t>Liturgie baptismale</a:t>
            </a:r>
          </a:p>
        </p:txBody>
      </p:sp>
      <p:pic>
        <p:nvPicPr>
          <p:cNvPr id="3" name="Image 2" descr="VeilléepascaleEa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82444"/>
            <a:ext cx="2777068" cy="27390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57808" y="3516669"/>
            <a:ext cx="784593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800" dirty="0"/>
              <a:t>Bénédiction de l’eau baptismale et baptême</a:t>
            </a:r>
          </a:p>
          <a:p>
            <a:endParaRPr lang="fr-FR" sz="3600" dirty="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fr-FR" sz="2800" dirty="0"/>
              <a:t>Rénovation de la profession de foi baptismale</a:t>
            </a:r>
          </a:p>
          <a:p>
            <a:endParaRPr lang="fr-FR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30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8ACFB73F-0A3B-C34C-9E84-D8A87FD03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2865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51462" y="70935"/>
            <a:ext cx="66717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>
                <a:solidFill>
                  <a:schemeClr val="accent2"/>
                </a:solidFill>
              </a:rPr>
              <a:t>La litanie des saints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4800" y="880534"/>
            <a:ext cx="8246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000090"/>
                </a:solidFill>
              </a:rPr>
              <a:t>Avant les baptêmes (s’il y en a)</a:t>
            </a:r>
          </a:p>
          <a:p>
            <a:pPr algn="ctr"/>
            <a:r>
              <a:rPr lang="fr-FR" sz="2400" i="1" dirty="0">
                <a:solidFill>
                  <a:srgbClr val="000090"/>
                </a:solidFill>
              </a:rPr>
              <a:t>et avant de renouveler les promesses de notre baptême,</a:t>
            </a:r>
          </a:p>
          <a:p>
            <a:pPr algn="ctr"/>
            <a:r>
              <a:rPr lang="fr-FR" sz="2400" i="1" dirty="0">
                <a:solidFill>
                  <a:srgbClr val="000090"/>
                </a:solidFill>
              </a:rPr>
              <a:t>le prêtre invite l’assistance à invoquer les saints.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38667" y="2306686"/>
            <a:ext cx="8094133" cy="174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i="1" dirty="0">
                <a:solidFill>
                  <a:schemeClr val="accent2"/>
                </a:solidFill>
              </a:rPr>
              <a:t>Pourquoi ce chant des Litanies des saints ?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Pour bien montrer que nous sommes unis à toute l’Église.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Car c’est l’Église tout entière qui se réjouit aujourd’hui, 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surtout si elle reçoit de nouveaux enfants.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8854" y="4179503"/>
            <a:ext cx="7552267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On invoque les plus grands saints, comme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Notre-Dame, saint Michel, saint Jean-Baptiste, 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les saints apôtres, le saint patron de la paroisse…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et, s’il y a des nouveaux baptisés, leurs saints patrons</a:t>
            </a:r>
            <a:r>
              <a:rPr lang="fr-FR" sz="2200" dirty="0">
                <a:solidFill>
                  <a:srgbClr val="000090"/>
                </a:solidFill>
              </a:rPr>
              <a:t>.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1A2A2FF1-26F5-634F-A4D2-4D2BF6BA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2074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-avril225Cus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56" y="897467"/>
            <a:ext cx="4495756" cy="52731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32004" y="33866"/>
            <a:ext cx="50461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250" dirty="0">
                <a:solidFill>
                  <a:srgbClr val="C0504D"/>
                </a:solidFill>
              </a:rPr>
              <a:t>Bénédiction de l’eau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6267" y="931329"/>
            <a:ext cx="4291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0090"/>
                </a:solidFill>
              </a:rPr>
              <a:t>Le prêtre étend les mains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pour bénir l’eau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contenue dans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une grande bassine en cuivre </a:t>
            </a:r>
          </a:p>
          <a:p>
            <a:pPr algn="ctr">
              <a:lnSpc>
                <a:spcPct val="140000"/>
              </a:lnSpc>
            </a:pPr>
            <a:r>
              <a:rPr lang="fr-FR" sz="2400" i="1" dirty="0">
                <a:solidFill>
                  <a:srgbClr val="000090"/>
                </a:solidFill>
              </a:rPr>
              <a:t>(</a:t>
            </a:r>
            <a:r>
              <a:rPr lang="fr-FR" sz="2200" i="1" dirty="0">
                <a:solidFill>
                  <a:srgbClr val="000090"/>
                </a:solidFill>
              </a:rPr>
              <a:t>qu’on devine entre le prêtre</a:t>
            </a:r>
          </a:p>
          <a:p>
            <a:pPr algn="ctr"/>
            <a:r>
              <a:rPr lang="fr-FR" sz="2200" i="1" dirty="0">
                <a:solidFill>
                  <a:srgbClr val="000090"/>
                </a:solidFill>
              </a:rPr>
              <a:t> et la table</a:t>
            </a:r>
            <a:r>
              <a:rPr lang="fr-FR" sz="2400" i="1" dirty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86267" y="4165597"/>
            <a:ext cx="389466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C’est cette eau qui servira 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pour les baptêmes :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c’est pourquoi on l’appelle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« </a:t>
            </a:r>
            <a:r>
              <a:rPr lang="fr-FR" sz="2400" i="1" dirty="0">
                <a:solidFill>
                  <a:srgbClr val="000090"/>
                </a:solidFill>
              </a:rPr>
              <a:t>eau baptismale</a:t>
            </a:r>
            <a:r>
              <a:rPr lang="fr-FR" sz="2400" dirty="0">
                <a:solidFill>
                  <a:srgbClr val="000090"/>
                </a:solidFill>
              </a:rPr>
              <a:t> »</a:t>
            </a:r>
          </a:p>
        </p:txBody>
      </p:sp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0D8F33CA-1A89-064A-8D9E-692E2DA51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9954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ierge pascal plongé ds l'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53" y="812795"/>
            <a:ext cx="3701043" cy="55468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5467" y="46580"/>
            <a:ext cx="880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00" dirty="0">
                <a:solidFill>
                  <a:srgbClr val="C0504D"/>
                </a:solidFill>
              </a:rPr>
              <a:t>Le cierge est plongé dans l’eau pour la sanctifier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4001" y="4124115"/>
            <a:ext cx="4809066" cy="222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spc="-10" dirty="0">
                <a:solidFill>
                  <a:srgbClr val="000090"/>
                </a:solidFill>
              </a:rPr>
              <a:t>Le </a:t>
            </a:r>
            <a:r>
              <a:rPr lang="fr-FR" sz="2400" spc="-10" dirty="0">
                <a:solidFill>
                  <a:srgbClr val="000090"/>
                </a:solidFill>
              </a:rPr>
              <a:t>cierge pascal, qui représente Jésus,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va, de la même façon,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sanctifier l’eau baptismale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qui donnera la vie divine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aux nouveaux baptisés.</a:t>
            </a:r>
          </a:p>
        </p:txBody>
      </p:sp>
      <p:pic>
        <p:nvPicPr>
          <p:cNvPr id="6" name="Image 5" descr="BapêmeJés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976200"/>
            <a:ext cx="1777998" cy="21450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28800" y="829728"/>
            <a:ext cx="3251200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spc="-50" dirty="0">
                <a:solidFill>
                  <a:srgbClr val="000090"/>
                </a:solidFill>
              </a:rPr>
              <a:t>Quand Jésus </a:t>
            </a:r>
            <a:r>
              <a:rPr lang="fr-FR" sz="2400" spc="-30" dirty="0">
                <a:solidFill>
                  <a:srgbClr val="000090"/>
                </a:solidFill>
              </a:rPr>
              <a:t>a été </a:t>
            </a:r>
          </a:p>
          <a:p>
            <a:pPr algn="ctr">
              <a:lnSpc>
                <a:spcPct val="110000"/>
              </a:lnSpc>
            </a:pPr>
            <a:r>
              <a:rPr lang="fr-FR" sz="2400" spc="-30" dirty="0">
                <a:solidFill>
                  <a:srgbClr val="000090"/>
                </a:solidFill>
              </a:rPr>
              <a:t>baptisé dans le Jourdain, 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il a communiqué à l’eau 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sa puissance divine : </a:t>
            </a:r>
          </a:p>
          <a:p>
            <a:pPr algn="ctr">
              <a:lnSpc>
                <a:spcPct val="110000"/>
              </a:lnSpc>
            </a:pPr>
            <a:r>
              <a:rPr lang="fr-FR" sz="2400" b="1" i="1" dirty="0">
                <a:solidFill>
                  <a:srgbClr val="000090"/>
                </a:solidFill>
              </a:rPr>
              <a:t>il l’a sanctifiée.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54001" y="3335867"/>
            <a:ext cx="455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0090"/>
                </a:solidFill>
              </a:rPr>
              <a:t>C’était en vue de notre baptême.</a:t>
            </a:r>
            <a:endParaRPr lang="fr-FR" sz="2400" b="1" i="1" dirty="0">
              <a:solidFill>
                <a:srgbClr val="000090"/>
              </a:solidFill>
            </a:endParaRPr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8E036160-BD30-0E4E-B870-AE5A1ED63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046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eillée pascal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057509"/>
            <a:ext cx="7055994" cy="48157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99067" y="254000"/>
            <a:ext cx="6976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>
                <a:solidFill>
                  <a:srgbClr val="C0504D"/>
                </a:solidFill>
              </a:rPr>
              <a:t>Le baptême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34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268A11EC-99F0-2744-9B67-F3AC470F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8091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ptême bébé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892241"/>
            <a:ext cx="3894667" cy="25944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0050" y="127857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250" dirty="0">
                <a:solidFill>
                  <a:schemeClr val="accent2"/>
                </a:solidFill>
              </a:rPr>
              <a:t>A tout âge on peut recevoir le baptême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40400" y="4144836"/>
            <a:ext cx="3268133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00090"/>
                </a:solidFill>
              </a:rPr>
              <a:t>Tout-petit, </a:t>
            </a:r>
          </a:p>
          <a:p>
            <a:r>
              <a:rPr lang="fr-FR" sz="2400" i="1" dirty="0">
                <a:solidFill>
                  <a:srgbClr val="000090"/>
                </a:solidFill>
              </a:rPr>
              <a:t>		enfant,</a:t>
            </a:r>
          </a:p>
          <a:p>
            <a:pPr>
              <a:lnSpc>
                <a:spcPct val="130000"/>
              </a:lnSpc>
            </a:pPr>
            <a:r>
              <a:rPr lang="fr-FR" sz="2400" i="1" dirty="0">
                <a:solidFill>
                  <a:srgbClr val="000090"/>
                </a:solidFill>
              </a:rPr>
              <a:t> 			adulte…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000090"/>
                </a:solidFill>
              </a:rPr>
              <a:t>ou même après 90 ans !</a:t>
            </a:r>
          </a:p>
        </p:txBody>
      </p:sp>
      <p:pic>
        <p:nvPicPr>
          <p:cNvPr id="14" name="Image 13" descr="baptême adul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3834334"/>
            <a:ext cx="4133868" cy="2404533"/>
          </a:xfrm>
          <a:prstGeom prst="rect">
            <a:avLst/>
          </a:prstGeom>
        </p:spPr>
      </p:pic>
      <p:pic>
        <p:nvPicPr>
          <p:cNvPr id="15" name="Image 14" descr="baptême adulte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895880"/>
            <a:ext cx="3600450" cy="270033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35</a:t>
            </a:fld>
            <a:endParaRPr lang="fr-FR"/>
          </a:p>
        </p:txBody>
      </p:sp>
      <p:pic>
        <p:nvPicPr>
          <p:cNvPr id="12" name="Image 4" descr="essai_logo_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E80D4737-9D6A-9E40-A931-6CDDF196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6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4814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68" y="702622"/>
            <a:ext cx="8822268" cy="1203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200" dirty="0">
                <a:solidFill>
                  <a:srgbClr val="000090"/>
                </a:solidFill>
              </a:rPr>
              <a:t>Avant de terminer la veillée pascale, l’Église nous invite à renouveler les </a:t>
            </a:r>
            <a:r>
              <a:rPr lang="fr-FR" sz="2200" spc="-20" dirty="0">
                <a:solidFill>
                  <a:srgbClr val="000090"/>
                </a:solidFill>
              </a:rPr>
              <a:t>engagements de notre baptême. Chacun rallume son cierge et le tient allumé </a:t>
            </a:r>
            <a:r>
              <a:rPr lang="fr-FR" sz="2200" dirty="0">
                <a:solidFill>
                  <a:srgbClr val="000090"/>
                </a:solidFill>
              </a:rPr>
              <a:t>pendant le temps où nous « réactualisons »</a:t>
            </a:r>
            <a:r>
              <a:rPr lang="fr-FR" sz="2200" i="1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notre profession de foi.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1650" y="84669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50" dirty="0">
                <a:solidFill>
                  <a:srgbClr val="C0504D"/>
                </a:solidFill>
              </a:rPr>
              <a:t>Rénovation de la profession baptismale</a:t>
            </a:r>
          </a:p>
        </p:txBody>
      </p:sp>
      <p:pic>
        <p:nvPicPr>
          <p:cNvPr id="6" name="Image 5" descr="ob_d752ed_aau-4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4" y="2030746"/>
            <a:ext cx="6486735" cy="4326651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36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C4E0E727-B3C3-D74A-9602-9FD99976F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7193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4734" y="753301"/>
            <a:ext cx="873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0090"/>
                </a:solidFill>
              </a:rPr>
              <a:t>Renoncez-vous</a:t>
            </a:r>
            <a:r>
              <a:rPr lang="fr-FR" sz="2200" dirty="0">
                <a:solidFill>
                  <a:srgbClr val="000090"/>
                </a:solidFill>
              </a:rPr>
              <a:t> </a:t>
            </a:r>
            <a:r>
              <a:rPr lang="fr-FR" sz="2200" b="1" dirty="0">
                <a:solidFill>
                  <a:srgbClr val="000090"/>
                </a:solidFill>
              </a:rPr>
              <a:t>à Satan</a:t>
            </a:r>
            <a:r>
              <a:rPr lang="fr-FR" sz="2200" dirty="0">
                <a:solidFill>
                  <a:srgbClr val="000090"/>
                </a:solidFill>
              </a:rPr>
              <a:t>, au péché et à tout ce qui conduit au péché ?</a:t>
            </a:r>
          </a:p>
          <a:p>
            <a:r>
              <a:rPr lang="fr-FR" sz="2400" i="1" dirty="0">
                <a:solidFill>
                  <a:srgbClr val="C0504D"/>
                </a:solidFill>
              </a:rPr>
              <a:t>Nous y renonçons</a:t>
            </a:r>
            <a:r>
              <a:rPr lang="fr-FR" sz="2200" dirty="0">
                <a:solidFill>
                  <a:srgbClr val="C0504D"/>
                </a:solidFill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4000" y="35569"/>
            <a:ext cx="8606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Renouvellement des promesses de notre baptême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5733" y="5166271"/>
            <a:ext cx="8111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>
                <a:solidFill>
                  <a:srgbClr val="000090"/>
                </a:solidFill>
              </a:rPr>
              <a:t>Que Dieu tout puissant, Père de notre Seigneur Jésus-Christ, qui nous a fait renaître par l’eau et par l’Esprit Saint,  et qui nous a accordé le pardon de tout péché, nous garde encore par sa grâce dans le Christ Jésus notre Seigneur pour la vie éternelle</a:t>
            </a:r>
            <a:r>
              <a:rPr lang="fr-FR" sz="2400" dirty="0">
                <a:solidFill>
                  <a:srgbClr val="000090"/>
                </a:solidFill>
              </a:rPr>
              <a:t>. </a:t>
            </a:r>
            <a:r>
              <a:rPr lang="fr-FR" sz="2400" i="1" dirty="0">
                <a:solidFill>
                  <a:srgbClr val="C0504D"/>
                </a:solidFill>
              </a:rPr>
              <a:t>Amen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4665" y="3974159"/>
            <a:ext cx="894080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spc="-40" dirty="0">
                <a:solidFill>
                  <a:srgbClr val="000090"/>
                </a:solidFill>
              </a:rPr>
              <a:t>Croyez-vous en l’Esprit Saint</a:t>
            </a:r>
            <a:r>
              <a:rPr lang="fr-FR" sz="2200" spc="-40" dirty="0">
                <a:solidFill>
                  <a:srgbClr val="000090"/>
                </a:solidFill>
              </a:rPr>
              <a:t>, à la sainte Eglise catholique, à la communion des </a:t>
            </a:r>
            <a:r>
              <a:rPr lang="fr-FR" sz="2200" spc="-50" dirty="0">
                <a:solidFill>
                  <a:srgbClr val="000090"/>
                </a:solidFill>
              </a:rPr>
              <a:t>saints, au pardon des péchés, à la résurrection de la chair et à la vie éternelle ?</a:t>
            </a:r>
          </a:p>
          <a:p>
            <a:pPr>
              <a:lnSpc>
                <a:spcPct val="120000"/>
              </a:lnSpc>
            </a:pPr>
            <a:r>
              <a:rPr lang="fr-FR" sz="2400" i="1" dirty="0">
                <a:solidFill>
                  <a:srgbClr val="C0504D"/>
                </a:solidFill>
              </a:rPr>
              <a:t>Nous croyons</a:t>
            </a:r>
            <a:r>
              <a:rPr lang="fr-FR" sz="2400" dirty="0"/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2768" y="2472270"/>
            <a:ext cx="873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0090"/>
                </a:solidFill>
              </a:rPr>
              <a:t>Croyez-vous en Jésus-Christ, son Fils unique,</a:t>
            </a:r>
            <a:r>
              <a:rPr lang="fr-FR" sz="2200" dirty="0">
                <a:solidFill>
                  <a:srgbClr val="000090"/>
                </a:solidFill>
              </a:rPr>
              <a:t> notre Seigneur, qui est né de</a:t>
            </a:r>
          </a:p>
          <a:p>
            <a:r>
              <a:rPr lang="fr-FR" sz="2200" dirty="0">
                <a:solidFill>
                  <a:srgbClr val="000090"/>
                </a:solidFill>
              </a:rPr>
              <a:t> la Vierge Marie, a souffert sa Passion, a été enseveli, est ressuscité des morts  et qui est assis à la droite du Père ?</a:t>
            </a:r>
          </a:p>
          <a:p>
            <a:r>
              <a:rPr lang="fr-FR" sz="2400" i="1" dirty="0">
                <a:solidFill>
                  <a:srgbClr val="C0504D"/>
                </a:solidFill>
              </a:rPr>
              <a:t>Nous croyons</a:t>
            </a:r>
            <a:r>
              <a:rPr lang="fr-FR" sz="2400" dirty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0500" y="1638185"/>
            <a:ext cx="88138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0090"/>
                </a:solidFill>
              </a:rPr>
              <a:t>Croyez-vous en Dieu le Père </a:t>
            </a:r>
            <a:r>
              <a:rPr lang="fr-FR" sz="2200" dirty="0">
                <a:solidFill>
                  <a:srgbClr val="000090"/>
                </a:solidFill>
              </a:rPr>
              <a:t>tout-puissant, créateur du ciel et de la terre ?</a:t>
            </a:r>
          </a:p>
          <a:p>
            <a:r>
              <a:rPr lang="fr-FR" sz="2400" i="1" dirty="0">
                <a:solidFill>
                  <a:srgbClr val="C0504D"/>
                </a:solidFill>
              </a:rPr>
              <a:t>Nous croyons</a:t>
            </a:r>
            <a:r>
              <a:rPr lang="fr-FR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3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5672" y="695957"/>
            <a:ext cx="3940388" cy="315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4 .</a:t>
            </a:r>
          </a:p>
          <a:p>
            <a:endParaRPr lang="fr-FR" sz="2800" dirty="0"/>
          </a:p>
          <a:p>
            <a:r>
              <a:rPr lang="fr-FR" sz="3200" b="1" dirty="0"/>
              <a:t>Liturgie eucharistique</a:t>
            </a:r>
            <a:endParaRPr lang="fr-FR" sz="2800" dirty="0"/>
          </a:p>
          <a:p>
            <a:pPr algn="ctr">
              <a:lnSpc>
                <a:spcPct val="200000"/>
              </a:lnSpc>
            </a:pPr>
            <a:endParaRPr lang="fr-FR" sz="2800" dirty="0"/>
          </a:p>
          <a:p>
            <a:pPr algn="ctr">
              <a:lnSpc>
                <a:spcPct val="200000"/>
              </a:lnSpc>
            </a:pPr>
            <a:r>
              <a:rPr lang="fr-FR" sz="2800" dirty="0"/>
              <a:t>Achèvement de la messe </a:t>
            </a:r>
          </a:p>
        </p:txBody>
      </p:sp>
      <p:pic>
        <p:nvPicPr>
          <p:cNvPr id="4" name="Image 3" descr="VeilléepascaleL'Eucharist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864162"/>
            <a:ext cx="2810321" cy="28878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92713" y="4176700"/>
            <a:ext cx="474587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r>
              <a:rPr lang="fr-FR" sz="2400" i="1" dirty="0"/>
              <a:t>Offertoire – Préface </a:t>
            </a:r>
          </a:p>
          <a:p>
            <a:pPr lvl="1">
              <a:lnSpc>
                <a:spcPct val="130000"/>
              </a:lnSpc>
            </a:pPr>
            <a:r>
              <a:rPr lang="fr-FR" sz="2400" i="1" dirty="0"/>
              <a:t>Canon – Consécration </a:t>
            </a:r>
          </a:p>
          <a:p>
            <a:pPr lvl="1">
              <a:lnSpc>
                <a:spcPct val="130000"/>
              </a:lnSpc>
            </a:pPr>
            <a:r>
              <a:rPr lang="fr-FR" sz="2400" i="1" dirty="0"/>
              <a:t>Notre Père - Communion</a:t>
            </a:r>
          </a:p>
          <a:p>
            <a:pPr lvl="1">
              <a:lnSpc>
                <a:spcPct val="130000"/>
              </a:lnSpc>
            </a:pPr>
            <a:r>
              <a:rPr lang="fr-FR" sz="2400" i="1" dirty="0"/>
              <a:t>Bénédiction solennelle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38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F0C42BA8-918F-9E47-AA9A-A6681B39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305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51c5da3e3f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5" y="998184"/>
            <a:ext cx="7354055" cy="55155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52403"/>
            <a:ext cx="91440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800" i="1" spc="-30" dirty="0">
                <a:solidFill>
                  <a:srgbClr val="3366FF"/>
                </a:solidFill>
              </a:rPr>
              <a:t>Prenez et mangez-en tous, ceci est mon corps, livré pour vous ...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39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E8D648DE-3BE2-3A4E-A710-E6C08A5B0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6424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6401" y="591613"/>
            <a:ext cx="51985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00" dirty="0">
                <a:solidFill>
                  <a:schemeClr val="accent2"/>
                </a:solidFill>
              </a:rPr>
              <a:t>1 .</a:t>
            </a:r>
          </a:p>
          <a:p>
            <a:pPr algn="ctr">
              <a:lnSpc>
                <a:spcPct val="150000"/>
              </a:lnSpc>
            </a:pPr>
            <a:r>
              <a:rPr lang="fr-FR" sz="3200" b="1" spc="100" dirty="0">
                <a:solidFill>
                  <a:schemeClr val="accent2"/>
                </a:solidFill>
              </a:rPr>
              <a:t> L’office de la lumière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32934" y="2764567"/>
            <a:ext cx="635008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800" dirty="0">
                <a:solidFill>
                  <a:srgbClr val="C0504D"/>
                </a:solidFill>
              </a:rPr>
              <a:t>Bénédiction du feu</a:t>
            </a:r>
          </a:p>
          <a:p>
            <a:endParaRPr lang="fr-FR" sz="2800" dirty="0">
              <a:solidFill>
                <a:srgbClr val="C0504D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>
                <a:solidFill>
                  <a:srgbClr val="C0504D"/>
                </a:solidFill>
              </a:rPr>
              <a:t>Préparation du cierge pascal</a:t>
            </a:r>
          </a:p>
          <a:p>
            <a:endParaRPr lang="fr-FR" sz="2800" dirty="0">
              <a:solidFill>
                <a:srgbClr val="C0504D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>
                <a:solidFill>
                  <a:srgbClr val="C0504D"/>
                </a:solidFill>
              </a:rPr>
              <a:t>Procession pour entrer dans l’église</a:t>
            </a:r>
          </a:p>
          <a:p>
            <a:pPr marL="457200" indent="-457200">
              <a:buFont typeface="Arial"/>
              <a:buChar char="•"/>
            </a:pPr>
            <a:endParaRPr lang="fr-FR" sz="2800" dirty="0">
              <a:solidFill>
                <a:srgbClr val="C0504D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>
                <a:solidFill>
                  <a:srgbClr val="C0504D"/>
                </a:solidFill>
              </a:rPr>
              <a:t>Annonce de la Pâque</a:t>
            </a:r>
          </a:p>
        </p:txBody>
      </p:sp>
      <p:pic>
        <p:nvPicPr>
          <p:cNvPr id="5" name="Image 4" descr="VeilléepascaleLeF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18" y="753117"/>
            <a:ext cx="2226982" cy="215274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04B389E9-CD27-1347-8F61-EB7C2944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9358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lévation-du-Sang-du-Seigne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13" y="118531"/>
            <a:ext cx="4679150" cy="62388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7867" y="406404"/>
            <a:ext cx="3471333" cy="572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Prenez et buvez-en tous,</a:t>
            </a:r>
          </a:p>
          <a:p>
            <a:pPr algn="ctr">
              <a:lnSpc>
                <a:spcPct val="15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ceci est la coupe </a:t>
            </a:r>
          </a:p>
          <a:p>
            <a:pPr algn="ctr">
              <a:lnSpc>
                <a:spcPct val="15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de mon sang, </a:t>
            </a:r>
            <a:endParaRPr lang="fr-FR" sz="2400" dirty="0">
              <a:solidFill>
                <a:srgbClr val="3366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le sang de l’Alliance nouvelle est éternelle, </a:t>
            </a:r>
          </a:p>
          <a:p>
            <a:pPr algn="ctr">
              <a:lnSpc>
                <a:spcPct val="15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qui sera versé pour vous </a:t>
            </a:r>
          </a:p>
          <a:p>
            <a:pPr algn="ctr">
              <a:lnSpc>
                <a:spcPct val="15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pour la multitude, </a:t>
            </a:r>
          </a:p>
          <a:p>
            <a:pPr algn="ctr">
              <a:lnSpc>
                <a:spcPct val="15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en rémission des péchés.</a:t>
            </a:r>
          </a:p>
          <a:p>
            <a:pPr algn="ctr">
              <a:lnSpc>
                <a:spcPct val="20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Vous ferez cela en 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mémoire de Moi.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40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3DD1E471-7FF3-CC42-AA16-3677BD03A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9430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0933" y="694266"/>
            <a:ext cx="4067540" cy="5241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3366FF"/>
                </a:solidFill>
              </a:rPr>
              <a:t>Le Christ,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notre agneau pascal,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a été immolé.</a:t>
            </a:r>
          </a:p>
          <a:p>
            <a:pPr algn="ctr">
              <a:lnSpc>
                <a:spcPct val="120000"/>
              </a:lnSpc>
            </a:pPr>
            <a:endParaRPr lang="fr-FR" sz="2000" i="1" dirty="0">
              <a:solidFill>
                <a:srgbClr val="3366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Célébrons donc la fête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en partageant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 le pain de la Pâque,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un pain non fermenté,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signe de droiture et de vérité</a:t>
            </a:r>
          </a:p>
          <a:p>
            <a:pPr algn="ctr"/>
            <a:endParaRPr lang="fr-FR" sz="2400" dirty="0">
              <a:solidFill>
                <a:schemeClr val="accent2"/>
              </a:solidFill>
            </a:endParaRPr>
          </a:p>
          <a:p>
            <a:pPr algn="ctr"/>
            <a:r>
              <a:rPr lang="fr-FR" sz="2800" b="1" i="1" spc="250" dirty="0">
                <a:solidFill>
                  <a:schemeClr val="accent2"/>
                </a:solidFill>
              </a:rPr>
              <a:t>Alléluia !</a:t>
            </a:r>
          </a:p>
          <a:p>
            <a:pPr algn="r">
              <a:lnSpc>
                <a:spcPct val="200000"/>
              </a:lnSpc>
            </a:pPr>
            <a:r>
              <a:rPr lang="fr-FR" sz="2000" i="1" dirty="0">
                <a:solidFill>
                  <a:srgbClr val="3366FF"/>
                </a:solidFill>
              </a:rPr>
              <a:t>(antienne de communion)</a:t>
            </a:r>
          </a:p>
        </p:txBody>
      </p:sp>
      <p:pic>
        <p:nvPicPr>
          <p:cNvPr id="5" name="Image 4" descr="calice-hostie fond bl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73" y="474141"/>
            <a:ext cx="3349263" cy="5257781"/>
          </a:xfrm>
          <a:prstGeom prst="rect">
            <a:avLst/>
          </a:prstGeom>
        </p:spPr>
      </p:pic>
      <p:pic>
        <p:nvPicPr>
          <p:cNvPr id="6" name="Image 5" descr="Agneau de Di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1" y="211667"/>
            <a:ext cx="1526462" cy="210987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41</a:t>
            </a:fld>
            <a:endParaRPr lang="fr-FR"/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DAA8E2B3-5961-454E-9EA5-31829717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11197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42</a:t>
            </a:fld>
            <a:endParaRPr lang="fr-FR"/>
          </a:p>
        </p:txBody>
      </p:sp>
      <p:pic>
        <p:nvPicPr>
          <p:cNvPr id="3" name="Image 2" descr="lever de solei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" t="-3717" r="27088" b="3717"/>
          <a:stretch/>
        </p:blipFill>
        <p:spPr>
          <a:xfrm>
            <a:off x="-135472" y="-265650"/>
            <a:ext cx="9330268" cy="71458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17315" y="2201335"/>
            <a:ext cx="4250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spc="300" dirty="0">
                <a:solidFill>
                  <a:schemeClr val="bg1"/>
                </a:solidFill>
              </a:rPr>
              <a:t>Alléluia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910618" y="1049894"/>
            <a:ext cx="4250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spc="300" dirty="0">
                <a:solidFill>
                  <a:schemeClr val="bg1"/>
                </a:solidFill>
              </a:rPr>
              <a:t>Alléluia 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02288" y="3251181"/>
            <a:ext cx="4250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spc="300" dirty="0">
                <a:solidFill>
                  <a:schemeClr val="bg1"/>
                </a:solidFill>
              </a:rPr>
              <a:t>Alléluia !</a:t>
            </a:r>
          </a:p>
        </p:txBody>
      </p:sp>
    </p:spTree>
    <p:extLst>
      <p:ext uri="{BB962C8B-B14F-4D97-AF65-F5344CB8AC3E}">
        <p14:creationId xmlns:p14="http://schemas.microsoft.com/office/powerpoint/2010/main" val="361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A987-14BA-6B4A-A7E6-ADD5CAF85E51}" type="slidenum">
              <a:rPr lang="fr-FR" smtClean="0"/>
              <a:t>43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05933" y="362813"/>
            <a:ext cx="7298267" cy="5432256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rgbClr val="FF6600"/>
                </a:solidFill>
              </a:rPr>
              <a:t>Liens pour compléter</a:t>
            </a:r>
          </a:p>
          <a:p>
            <a:pPr algn="just"/>
            <a:endParaRPr lang="fr-FR" sz="1600" dirty="0"/>
          </a:p>
          <a:p>
            <a:pPr lvl="1" algn="just">
              <a:lnSpc>
                <a:spcPct val="120000"/>
              </a:lnSpc>
            </a:pPr>
            <a:endParaRPr lang="fr-FR" sz="2400" dirty="0">
              <a:hlinkClick r:id="rId2"/>
            </a:endParaRP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dirty="0">
                <a:hlinkClick r:id="rId2"/>
              </a:rPr>
              <a:t>Dimanche des Rameaux</a:t>
            </a:r>
            <a:endParaRPr lang="fr-FR" sz="2400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dirty="0">
                <a:hlinkClick r:id="rId3"/>
              </a:rPr>
              <a:t>Jeudi Saint</a:t>
            </a:r>
            <a:endParaRPr lang="fr-FR" sz="2400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dirty="0">
                <a:hlinkClick r:id="rId4"/>
              </a:rPr>
              <a:t>Vendredi Saint</a:t>
            </a:r>
            <a:endParaRPr lang="fr-FR" sz="2400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dirty="0">
                <a:hlinkClick r:id="rId5"/>
              </a:rPr>
              <a:t>Samedi Saint et Veillée pascale</a:t>
            </a:r>
            <a:endParaRPr lang="fr-FR" sz="2400" dirty="0"/>
          </a:p>
          <a:p>
            <a:pPr lvl="1" algn="just">
              <a:lnSpc>
                <a:spcPct val="120000"/>
              </a:lnSpc>
            </a:pPr>
            <a:endParaRPr lang="fr-FR" sz="2400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i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Pâques</a:t>
            </a:r>
            <a:endParaRPr lang="fr-FR" sz="2000" i="1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endParaRPr lang="fr-FR" sz="1050" dirty="0"/>
          </a:p>
          <a:p>
            <a:pPr marL="3557588" lvl="6">
              <a:defRPr/>
            </a:pPr>
            <a:r>
              <a:rPr lang="fr-FR" sz="2000" dirty="0">
                <a:solidFill>
                  <a:srgbClr val="00B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Tous les diaporamas</a:t>
            </a:r>
            <a:endParaRPr lang="fr-FR" sz="2000" dirty="0">
              <a:solidFill>
                <a:srgbClr val="00B050"/>
              </a:solidFill>
            </a:endParaRPr>
          </a:p>
          <a:p>
            <a:pPr lvl="7">
              <a:lnSpc>
                <a:spcPct val="70000"/>
              </a:lnSpc>
              <a:defRPr/>
            </a:pPr>
            <a:endParaRPr lang="fr-FR" sz="2400" dirty="0"/>
          </a:p>
          <a:p>
            <a:pPr marL="3521075" lvl="8">
              <a:lnSpc>
                <a:spcPct val="70000"/>
              </a:lnSpc>
              <a:defRPr/>
            </a:pPr>
            <a:r>
              <a:rPr lang="fr-FR" sz="2000" dirty="0">
                <a:solidFill>
                  <a:srgbClr val="00B05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d’accueil du site</a:t>
            </a:r>
            <a:endParaRPr lang="fr-FR" sz="2000" dirty="0">
              <a:solidFill>
                <a:srgbClr val="00B050"/>
              </a:solidFill>
            </a:endParaRPr>
          </a:p>
          <a:p>
            <a:pPr lvl="8">
              <a:lnSpc>
                <a:spcPct val="70000"/>
              </a:lnSpc>
              <a:defRPr/>
            </a:pPr>
            <a:endParaRPr lang="fr-FR" sz="2000" dirty="0"/>
          </a:p>
          <a:p>
            <a:pPr algn="just"/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CA67DC-B8C2-E04B-AE90-32B7E2D1C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159" y="6480562"/>
            <a:ext cx="35702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8"/>
              </a:rPr>
              <a:t>Apprenez-nous à prier </a:t>
            </a:r>
            <a:r>
              <a:rPr lang="fr-FR" sz="1000" dirty="0"/>
              <a:t>- Accompagner Jésus pendant sa  Passion 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249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44</a:t>
            </a:fld>
            <a:endParaRPr lang="fr-FR"/>
          </a:p>
        </p:txBody>
      </p:sp>
      <p:pic>
        <p:nvPicPr>
          <p:cNvPr id="6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C34759DE-CEAC-EA49-B215-0CC3DD46B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663" y="658934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3FB372-BCEB-3541-A245-DF79D1EABEED}"/>
              </a:ext>
            </a:extLst>
          </p:cNvPr>
          <p:cNvSpPr txBox="1"/>
          <p:nvPr/>
        </p:nvSpPr>
        <p:spPr>
          <a:xfrm>
            <a:off x="973667" y="1193773"/>
            <a:ext cx="7196667" cy="4470455"/>
          </a:xfrm>
          <a:prstGeom prst="rect">
            <a:avLst/>
          </a:prstGeom>
          <a:solidFill>
            <a:srgbClr val="F2F0FF"/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400" b="1" i="1" dirty="0">
                <a:solidFill>
                  <a:srgbClr val="FF6600"/>
                </a:solidFill>
              </a:rPr>
              <a:t>DOCUMENTATION</a:t>
            </a:r>
            <a:br>
              <a:rPr lang="fr-FR" sz="2400" b="1" i="1" dirty="0">
                <a:solidFill>
                  <a:srgbClr val="FF6600"/>
                </a:solidFill>
              </a:rPr>
            </a:br>
            <a:endParaRPr lang="fr-FR" sz="1600" b="1" i="1" dirty="0">
              <a:solidFill>
                <a:srgbClr val="FF660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fr-FR" sz="2400" b="1" dirty="0"/>
              <a:t>Pour les enfants</a:t>
            </a:r>
            <a:endParaRPr lang="fr-FR" sz="2400" b="1" dirty="0">
              <a:hlinkClick r:id="rId4"/>
            </a:endParaRPr>
          </a:p>
          <a:p>
            <a:endParaRPr lang="fr-FR" sz="1050" dirty="0">
              <a:hlinkClick r:id="rId4"/>
            </a:endParaRPr>
          </a:p>
          <a:p>
            <a:pPr lvl="2"/>
            <a:r>
              <a:rPr lang="fr-FR" sz="2400" dirty="0">
                <a:hlinkClick r:id="rId5"/>
              </a:rPr>
              <a:t>Mon carnet de confession</a:t>
            </a:r>
            <a:endParaRPr lang="fr-FR" sz="2400" dirty="0"/>
          </a:p>
          <a:p>
            <a:endParaRPr lang="fr-FR" sz="2400" dirty="0"/>
          </a:p>
          <a:p>
            <a:pPr marL="342900" indent="-3429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endParaRPr lang="fr-FR" sz="1200" dirty="0"/>
          </a:p>
          <a:p>
            <a:pPr lvl="2"/>
            <a:r>
              <a:rPr lang="fr-FR" sz="2400" dirty="0">
                <a:hlinkClick r:id="rId6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7"/>
              </a:rPr>
              <a:t>Éduquer pour le bonheur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8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eine lunePâqu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59828" y="4700960"/>
            <a:ext cx="605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En cette nuit très sainte…</a:t>
            </a:r>
          </a:p>
        </p:txBody>
      </p:sp>
    </p:spTree>
    <p:extLst>
      <p:ext uri="{BB962C8B-B14F-4D97-AF65-F5344CB8AC3E}">
        <p14:creationId xmlns:p14="http://schemas.microsoft.com/office/powerpoint/2010/main" val="20501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3225" y="1170270"/>
            <a:ext cx="6282267" cy="188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600" i="1" dirty="0">
                <a:solidFill>
                  <a:srgbClr val="000090"/>
                </a:solidFill>
              </a:rPr>
              <a:t>En cette nuit très sainte où Notre Seigneur </a:t>
            </a:r>
          </a:p>
          <a:p>
            <a:pPr algn="ctr">
              <a:lnSpc>
                <a:spcPct val="110000"/>
              </a:lnSpc>
            </a:pPr>
            <a:r>
              <a:rPr lang="fr-FR" sz="2600" i="1" dirty="0">
                <a:solidFill>
                  <a:srgbClr val="000090"/>
                </a:solidFill>
              </a:rPr>
              <a:t>Jésus Christ est passé de la mort à la vie,</a:t>
            </a:r>
          </a:p>
          <a:p>
            <a:pPr algn="ctr">
              <a:lnSpc>
                <a:spcPct val="110000"/>
              </a:lnSpc>
            </a:pPr>
            <a:r>
              <a:rPr lang="fr-FR" sz="2600" b="1" i="1" dirty="0">
                <a:solidFill>
                  <a:srgbClr val="000090"/>
                </a:solidFill>
              </a:rPr>
              <a:t>nous allons commémorer ensemble </a:t>
            </a:r>
          </a:p>
          <a:p>
            <a:pPr algn="ctr">
              <a:lnSpc>
                <a:spcPct val="110000"/>
              </a:lnSpc>
            </a:pPr>
            <a:r>
              <a:rPr lang="fr-FR" sz="2600" b="1" i="1" dirty="0">
                <a:solidFill>
                  <a:srgbClr val="000090"/>
                </a:solidFill>
              </a:rPr>
              <a:t>la Pâque du Seigneur</a:t>
            </a:r>
            <a:r>
              <a:rPr lang="fr-FR" sz="2600" i="1" dirty="0">
                <a:solidFill>
                  <a:srgbClr val="000090"/>
                </a:solidFill>
              </a:rPr>
              <a:t>,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27200" y="237067"/>
            <a:ext cx="568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504D"/>
                </a:solidFill>
              </a:rPr>
              <a:t>Prière d’introduction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73225" y="2957128"/>
            <a:ext cx="6282267" cy="1326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600" i="1" dirty="0">
                <a:solidFill>
                  <a:srgbClr val="000090"/>
                </a:solidFill>
              </a:rPr>
              <a:t>en écoutant sa parole </a:t>
            </a:r>
          </a:p>
          <a:p>
            <a:pPr algn="ctr">
              <a:lnSpc>
                <a:spcPct val="110000"/>
              </a:lnSpc>
            </a:pPr>
            <a:r>
              <a:rPr lang="fr-FR" sz="2600" i="1" dirty="0">
                <a:solidFill>
                  <a:srgbClr val="000090"/>
                </a:solidFill>
              </a:rPr>
              <a:t>et en célébrant ses sacrements,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73225" y="4234632"/>
            <a:ext cx="6282267" cy="1766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600" i="1" dirty="0">
                <a:solidFill>
                  <a:srgbClr val="000090"/>
                </a:solidFill>
              </a:rPr>
              <a:t>dans l’espérance d’avoir part</a:t>
            </a:r>
          </a:p>
          <a:p>
            <a:pPr algn="ctr">
              <a:lnSpc>
                <a:spcPct val="110000"/>
              </a:lnSpc>
            </a:pPr>
            <a:r>
              <a:rPr lang="fr-FR" sz="2600" i="1" dirty="0">
                <a:solidFill>
                  <a:srgbClr val="000090"/>
                </a:solidFill>
              </a:rPr>
              <a:t> à son triomphe sur la mort </a:t>
            </a:r>
          </a:p>
          <a:p>
            <a:pPr algn="ctr">
              <a:lnSpc>
                <a:spcPct val="110000"/>
              </a:lnSpc>
            </a:pPr>
            <a:r>
              <a:rPr lang="fr-FR" sz="2600" i="1" dirty="0">
                <a:solidFill>
                  <a:srgbClr val="000090"/>
                </a:solidFill>
              </a:rPr>
              <a:t>et de vivre avec lui pour toujours en Dieu.</a:t>
            </a:r>
          </a:p>
        </p:txBody>
      </p:sp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0D399EA6-B2ED-0340-BF87-F5F2D7A9E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27130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b_45496d_veillee-pascale-a-arthun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eillee_pascale_6_20141215_10751509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11" y="322061"/>
            <a:ext cx="4213911" cy="58416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8663" y="1719907"/>
            <a:ext cx="4212167" cy="347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800000"/>
                </a:solidFill>
              </a:rPr>
              <a:t>Bénédiction du feu</a:t>
            </a:r>
          </a:p>
          <a:p>
            <a:pPr>
              <a:lnSpc>
                <a:spcPct val="150000"/>
              </a:lnSpc>
            </a:pPr>
            <a:endParaRPr lang="fr-FR" sz="3200" dirty="0">
              <a:solidFill>
                <a:srgbClr val="8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800000"/>
                </a:solidFill>
              </a:rPr>
              <a:t>Aspersion avec l’eau bénite</a:t>
            </a:r>
          </a:p>
          <a:p>
            <a:pPr>
              <a:lnSpc>
                <a:spcPct val="150000"/>
              </a:lnSpc>
            </a:pPr>
            <a:endParaRPr lang="fr-FR" sz="3200" dirty="0">
              <a:solidFill>
                <a:srgbClr val="8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800000"/>
                </a:solidFill>
              </a:rPr>
              <a:t>Encensement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0D9D9F72-C511-C648-A7D5-91A63636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15809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3467" y="795867"/>
            <a:ext cx="7874000" cy="183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b="1" dirty="0">
                <a:solidFill>
                  <a:schemeClr val="accent2"/>
                </a:solidFill>
              </a:rPr>
              <a:t>Le cierge pascal </a:t>
            </a:r>
            <a:endParaRPr lang="fr-FR" sz="2800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chemeClr val="accent2"/>
                </a:solidFill>
              </a:rPr>
              <a:t>va maintenant être préparé </a:t>
            </a:r>
          </a:p>
          <a:p>
            <a:pPr algn="ctr">
              <a:lnSpc>
                <a:spcPct val="120000"/>
              </a:lnSpc>
            </a:pPr>
            <a:r>
              <a:rPr lang="fr-FR" sz="2800" dirty="0">
                <a:solidFill>
                  <a:schemeClr val="accent2"/>
                </a:solidFill>
              </a:rPr>
              <a:t>avant d’être allumé à partir de ce feu nouveau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A50C-D1F3-FD43-A598-5D8AB905EED1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12800" y="4301118"/>
            <a:ext cx="7874000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et nous fait comprendre tout le </a:t>
            </a:r>
            <a:r>
              <a:rPr lang="fr-FR" sz="2800" i="1" dirty="0">
                <a:solidFill>
                  <a:schemeClr val="tx2"/>
                </a:solidFill>
              </a:rPr>
              <a:t>mystère pascal</a:t>
            </a:r>
          </a:p>
          <a:p>
            <a:pPr lvl="1">
              <a:lnSpc>
                <a:spcPct val="120000"/>
              </a:lnSpc>
            </a:pPr>
            <a:r>
              <a:rPr lang="fr-FR" sz="2800" dirty="0">
                <a:solidFill>
                  <a:schemeClr val="tx2"/>
                </a:solidFill>
              </a:rPr>
              <a:t>que nous sommes en train de célébrer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46663" y="3200397"/>
            <a:ext cx="74676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Il représente le </a:t>
            </a:r>
            <a:r>
              <a:rPr lang="fr-FR" sz="2800" i="1" dirty="0">
                <a:solidFill>
                  <a:schemeClr val="tx2"/>
                </a:solidFill>
              </a:rPr>
              <a:t>Christ mort et ressuscité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6CB44417-2948-2E44-89FB-7D34E60CA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8" y="6529380"/>
            <a:ext cx="3118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www.moniqueberger.fr</a:t>
            </a:r>
            <a:r>
              <a:rPr lang="fr-FR" sz="1400" dirty="0"/>
              <a:t> – Veillée pascale</a:t>
            </a:r>
          </a:p>
        </p:txBody>
      </p:sp>
    </p:spTree>
    <p:extLst>
      <p:ext uri="{BB962C8B-B14F-4D97-AF65-F5344CB8AC3E}">
        <p14:creationId xmlns:p14="http://schemas.microsoft.com/office/powerpoint/2010/main" val="37861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1645</Words>
  <Application>Microsoft Macintosh PowerPoint</Application>
  <PresentationFormat>Affichage à l'écran (4:3)</PresentationFormat>
  <Paragraphs>336</Paragraphs>
  <Slides>44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CLARIFIER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Association CLARIFIER</dc:creator>
  <cp:lastModifiedBy>Microsoft Office User</cp:lastModifiedBy>
  <cp:revision>406</cp:revision>
  <dcterms:created xsi:type="dcterms:W3CDTF">2016-01-23T20:50:33Z</dcterms:created>
  <dcterms:modified xsi:type="dcterms:W3CDTF">2022-04-01T20:04:33Z</dcterms:modified>
</cp:coreProperties>
</file>