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51" r:id="rId2"/>
    <p:sldId id="394" r:id="rId3"/>
    <p:sldId id="316" r:id="rId4"/>
    <p:sldId id="361" r:id="rId5"/>
    <p:sldId id="405" r:id="rId6"/>
    <p:sldId id="395" r:id="rId7"/>
    <p:sldId id="354" r:id="rId8"/>
    <p:sldId id="356" r:id="rId9"/>
    <p:sldId id="357" r:id="rId10"/>
    <p:sldId id="358" r:id="rId11"/>
    <p:sldId id="342" r:id="rId12"/>
    <p:sldId id="369" r:id="rId13"/>
    <p:sldId id="370" r:id="rId14"/>
    <p:sldId id="344" r:id="rId15"/>
    <p:sldId id="384" r:id="rId16"/>
    <p:sldId id="372" r:id="rId17"/>
    <p:sldId id="377" r:id="rId18"/>
    <p:sldId id="376" r:id="rId19"/>
    <p:sldId id="383" r:id="rId20"/>
    <p:sldId id="373" r:id="rId21"/>
    <p:sldId id="367" r:id="rId22"/>
    <p:sldId id="337" r:id="rId23"/>
    <p:sldId id="374" r:id="rId24"/>
    <p:sldId id="368" r:id="rId25"/>
    <p:sldId id="375" r:id="rId26"/>
    <p:sldId id="334" r:id="rId27"/>
    <p:sldId id="371" r:id="rId28"/>
    <p:sldId id="338" r:id="rId29"/>
    <p:sldId id="339" r:id="rId30"/>
    <p:sldId id="350" r:id="rId31"/>
    <p:sldId id="396" r:id="rId32"/>
    <p:sldId id="382" r:id="rId33"/>
    <p:sldId id="335" r:id="rId34"/>
    <p:sldId id="360" r:id="rId35"/>
    <p:sldId id="380" r:id="rId36"/>
    <p:sldId id="385" r:id="rId37"/>
    <p:sldId id="386" r:id="rId38"/>
    <p:sldId id="387" r:id="rId39"/>
    <p:sldId id="388" r:id="rId40"/>
    <p:sldId id="389" r:id="rId41"/>
    <p:sldId id="390" r:id="rId42"/>
    <p:sldId id="348" r:id="rId43"/>
    <p:sldId id="397" r:id="rId44"/>
    <p:sldId id="336" r:id="rId45"/>
    <p:sldId id="398" r:id="rId46"/>
    <p:sldId id="355" r:id="rId47"/>
    <p:sldId id="320" r:id="rId48"/>
    <p:sldId id="406" r:id="rId49"/>
    <p:sldId id="408" r:id="rId50"/>
    <p:sldId id="407" r:id="rId51"/>
    <p:sldId id="409" r:id="rId52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DEB"/>
    <a:srgbClr val="E0D8FF"/>
    <a:srgbClr val="E3DDFF"/>
    <a:srgbClr val="F2F0FF"/>
    <a:srgbClr val="DBCDFF"/>
    <a:srgbClr val="D0D6FF"/>
    <a:srgbClr val="B3C0FF"/>
    <a:srgbClr val="291BEB"/>
    <a:srgbClr val="BDD3EB"/>
    <a:srgbClr val="D3E6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68" autoAdjust="0"/>
    <p:restoredTop sz="94651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2016" y="200"/>
      </p:cViewPr>
      <p:guideLst>
        <p:guide orient="horz" pos="346"/>
        <p:guide pos="28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A5460-990C-BD44-87CE-F800CE18441B}" type="datetimeFigureOut">
              <a:rPr lang="fr-FR" smtClean="0"/>
              <a:t>28/04/2022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E3837-1487-2C49-A3EB-5A562A0AB4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589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706AD9-F70A-0C46-AEF2-572B4E84D875}" type="datetimeFigureOut">
              <a:rPr lang="fr-FR" smtClean="0"/>
              <a:t>28/04/2022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932846-C7A5-3745-B9FB-EA1EDC2C2C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71452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32846-C7A5-3745-B9FB-EA1EDC2C2C3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817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32846-C7A5-3745-B9FB-EA1EDC2C2C31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621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32846-C7A5-3745-B9FB-EA1EDC2C2C3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040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32846-C7A5-3745-B9FB-EA1EDC2C2C31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52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932846-C7A5-3745-B9FB-EA1EDC2C2C31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1614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86421-2F24-3440-9676-C0E510CD7D1F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93641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EBB64-FF86-4A43-B931-B4AD4D2DCB4E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84507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0B570-FAAF-F34F-825B-6A3FE5583A77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79003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18044-6F3A-9244-8E1A-F875F13FCC84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24082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39F96-7D95-8844-AD8B-D38D0A7AD1C4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85122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231AB-F613-F041-91AF-0CF6C29EEC22}" type="datetime1">
              <a:rPr lang="fr-FR" smtClean="0"/>
              <a:t>28/04/2022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70029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AD491-A066-5D48-B483-3AA23B7B52EE}" type="datetime1">
              <a:rPr lang="fr-FR" smtClean="0"/>
              <a:t>28/04/2022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23597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7F85B-C64A-AC47-9741-C644E884C157}" type="datetime1">
              <a:rPr lang="fr-FR" smtClean="0"/>
              <a:t>28/04/2022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442992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44E7-D470-2347-8554-E06CA734D61A}" type="datetime1">
              <a:rPr lang="fr-FR" smtClean="0"/>
              <a:t>28/04/2022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23186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FE3D-224A-314F-AFCA-DDC90156BE01}" type="datetime1">
              <a:rPr lang="fr-FR" smtClean="0"/>
              <a:t>28/04/2022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243283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B5025-AC35-5E49-952C-9BF8EE6A104A}" type="datetime1">
              <a:rPr lang="fr-FR" smtClean="0"/>
              <a:t>28/04/2022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69832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B259B-228E-2248-AF79-44EB18854733}" type="datetime1">
              <a:rPr lang="fr-FR" smtClean="0"/>
              <a:t>28/04/2022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FC397-9B6D-4244-85F3-06E5079FA0F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moniqueberger.fr/" TargetMode="External"/><Relationship Id="rId3" Type="http://schemas.openxmlformats.org/officeDocument/2006/relationships/image" Target="../media/image15.jpg"/><Relationship Id="rId7" Type="http://schemas.openxmlformats.org/officeDocument/2006/relationships/image" Target="../media/image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hyperlink" Target="https://moniqueberger.fr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hyperlink" Target="https://moniqueberger.fr/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oniqueberger.fr/" TargetMode="Externa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moniqueberger.fr/wp-content/uploads/2022/02/Mesefforts-selffinal1.pdf" TargetMode="External"/><Relationship Id="rId3" Type="http://schemas.openxmlformats.org/officeDocument/2006/relationships/hyperlink" Target="https://moniqueberger.fr/introduction-au-careme/" TargetMode="External"/><Relationship Id="rId7" Type="http://schemas.openxmlformats.org/officeDocument/2006/relationships/hyperlink" Target="https://moniqueberger.fr/wp-content/uploads/2021/01/CheminCaremeself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wp-content/uploads/2021/01/CheminCare%CC%82me.pdf" TargetMode="External"/><Relationship Id="rId11" Type="http://schemas.openxmlformats.org/officeDocument/2006/relationships/image" Target="../media/image2.jpeg"/><Relationship Id="rId5" Type="http://schemas.openxmlformats.org/officeDocument/2006/relationships/hyperlink" Target="https://moniqueberger.fr/le-careme-ses-grands-axes/" TargetMode="External"/><Relationship Id="rId10" Type="http://schemas.openxmlformats.org/officeDocument/2006/relationships/hyperlink" Target="https://moniqueberger.fr/" TargetMode="External"/><Relationship Id="rId4" Type="http://schemas.openxmlformats.org/officeDocument/2006/relationships/hyperlink" Target="https://moniqueberger.fr/mercredi-des-cendres/" TargetMode="External"/><Relationship Id="rId9" Type="http://schemas.openxmlformats.org/officeDocument/2006/relationships/hyperlink" Target="https://moniqueberger.fr/diaporamas/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moniqueberger.fr/ses-ecrits/vivre-lannee-liturgique-avec-les-enfants/" TargetMode="External"/><Relationship Id="rId3" Type="http://schemas.openxmlformats.org/officeDocument/2006/relationships/hyperlink" Target="http://www.prierenfamille.com/index.php?option=com_content&amp;view=article&amp;id=1180:mon-carnet-de-confession&amp;catid=99:utilitaires&amp;Itemid=435" TargetMode="External"/><Relationship Id="rId7" Type="http://schemas.openxmlformats.org/officeDocument/2006/relationships/hyperlink" Target="http://www.prierenfamille.com/index.php?option=com_content&amp;view=article&amp;id=1043:vivre-l-anne-liturgique-avec-les-enfants&amp;catid=246:stockaveceglieanneliturgique&amp;Itemid=43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oniqueberger.fr/wp-content/uploads/2020/12/ECRITS_se%CC%81rie2-2-Paquespre%CC%81pa.pdf" TargetMode="External"/><Relationship Id="rId11" Type="http://schemas.openxmlformats.org/officeDocument/2006/relationships/hyperlink" Target="https://moniqueberger.fr/" TargetMode="External"/><Relationship Id="rId5" Type="http://schemas.openxmlformats.org/officeDocument/2006/relationships/hyperlink" Target="https://moniqueberger.fr/wp-content/uploads/2020/12/ECRITS_se%CC%81rie2-5-Carnete%CC%81levermoname.pdf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s://moniqueberger.fr/wp-content/uploads/2020/12/ECRITS_se%CC%81rie2-4-Carnet-confession.pdf" TargetMode="External"/><Relationship Id="rId9" Type="http://schemas.openxmlformats.org/officeDocument/2006/relationships/hyperlink" Target="https://moniqueberger.fr/ses-ecrits/eduquer-pour-le-bonheu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queberger.fr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oniqueberger.f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</a:t>
            </a:fld>
            <a:endParaRPr lang="fr-FR"/>
          </a:p>
        </p:txBody>
      </p:sp>
      <p:pic>
        <p:nvPicPr>
          <p:cNvPr id="6" name="Image 5" descr="dese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348" y="-16936"/>
            <a:ext cx="10372315" cy="6912000"/>
          </a:xfrm>
          <a:prstGeom prst="rect">
            <a:avLst/>
          </a:prstGeom>
        </p:spPr>
      </p:pic>
      <p:sp>
        <p:nvSpPr>
          <p:cNvPr id="9" name="Espace réservé du numéro de diapositive 1"/>
          <p:cNvSpPr txBox="1">
            <a:spLocks/>
          </p:cNvSpPr>
          <p:nvPr/>
        </p:nvSpPr>
        <p:spPr>
          <a:xfrm>
            <a:off x="5554133" y="599122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CFC397-9B6D-4244-85F3-06E5079FA0F3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44521" y="5392901"/>
            <a:ext cx="7670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spc="500" dirty="0">
                <a:solidFill>
                  <a:schemeClr val="bg1"/>
                </a:solidFill>
              </a:rPr>
              <a:t>LE TEMPS DU CARÊME</a:t>
            </a:r>
          </a:p>
        </p:txBody>
      </p:sp>
    </p:spTree>
    <p:extLst>
      <p:ext uri="{BB962C8B-B14F-4D97-AF65-F5344CB8AC3E}">
        <p14:creationId xmlns:p14="http://schemas.microsoft.com/office/powerpoint/2010/main" val="248350659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10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2401" y="1546300"/>
            <a:ext cx="4114790" cy="2043636"/>
          </a:xfrm>
          <a:prstGeom prst="rect">
            <a:avLst/>
          </a:prstGeom>
          <a:solidFill>
            <a:srgbClr val="E0D8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i="1" spc="-20" dirty="0">
                <a:solidFill>
                  <a:srgbClr val="800000"/>
                </a:solidFill>
              </a:rPr>
              <a:t>Tout simplement,</a:t>
            </a:r>
          </a:p>
          <a:p>
            <a:pPr algn="ctr"/>
            <a:r>
              <a:rPr lang="fr-FR" sz="2400" spc="-20" dirty="0">
                <a:solidFill>
                  <a:srgbClr val="800000"/>
                </a:solidFill>
              </a:rPr>
              <a:t> faire comme Lui : </a:t>
            </a:r>
          </a:p>
          <a:p>
            <a:pPr algn="ctr">
              <a:lnSpc>
                <a:spcPct val="150000"/>
              </a:lnSpc>
            </a:pPr>
            <a:r>
              <a:rPr lang="fr-FR" sz="2400" b="1" spc="-20" dirty="0">
                <a:solidFill>
                  <a:srgbClr val="800000"/>
                </a:solidFill>
              </a:rPr>
              <a:t>Prier et faire pénitence </a:t>
            </a:r>
          </a:p>
          <a:p>
            <a:pPr algn="ctr">
              <a:lnSpc>
                <a:spcPct val="120000"/>
              </a:lnSpc>
            </a:pPr>
            <a:r>
              <a:rPr lang="fr-FR" sz="2400" spc="-20" dirty="0">
                <a:solidFill>
                  <a:srgbClr val="800000"/>
                </a:solidFill>
              </a:rPr>
              <a:t>pour résister au démon.</a:t>
            </a:r>
          </a:p>
          <a:p>
            <a:pPr algn="ctr">
              <a:lnSpc>
                <a:spcPct val="120000"/>
              </a:lnSpc>
            </a:pPr>
            <a:endParaRPr lang="fr-FR" sz="1200" b="1" spc="-20" dirty="0">
              <a:solidFill>
                <a:srgbClr val="8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58791" y="33873"/>
            <a:ext cx="8026402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800000"/>
                </a:solidFill>
              </a:rPr>
              <a:t>Regardons Jésus au désert : </a:t>
            </a:r>
          </a:p>
          <a:p>
            <a:pPr algn="ctr">
              <a:lnSpc>
                <a:spcPct val="120000"/>
              </a:lnSpc>
            </a:pPr>
            <a:r>
              <a:rPr lang="fr-FR" sz="2800" b="1" dirty="0">
                <a:solidFill>
                  <a:srgbClr val="800000"/>
                </a:solidFill>
              </a:rPr>
              <a:t>Il nous apprend comment faire dans les tentations</a:t>
            </a:r>
          </a:p>
        </p:txBody>
      </p:sp>
      <p:pic>
        <p:nvPicPr>
          <p:cNvPr id="9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Sans tit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35" y="1460507"/>
            <a:ext cx="3246667" cy="213253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591732" y="3793077"/>
            <a:ext cx="5943600" cy="2271391"/>
          </a:xfrm>
          <a:prstGeom prst="rect">
            <a:avLst/>
          </a:prstGeom>
          <a:solidFill>
            <a:srgbClr val="E0D8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solidFill>
                  <a:srgbClr val="800000"/>
                </a:solidFill>
              </a:rPr>
              <a:t>Prière et pénitence  sont les seuls moyens  </a:t>
            </a:r>
          </a:p>
          <a:p>
            <a:pPr algn="ctr">
              <a:lnSpc>
                <a:spcPct val="120000"/>
              </a:lnSpc>
            </a:pPr>
            <a:r>
              <a:rPr lang="fr-FR" sz="2400" b="1" dirty="0">
                <a:solidFill>
                  <a:srgbClr val="800000"/>
                </a:solidFill>
              </a:rPr>
              <a:t>de faire fuir le démon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800000"/>
                </a:solidFill>
              </a:rPr>
              <a:t>quand il nous tourne autour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800000"/>
                </a:solidFill>
              </a:rPr>
              <a:t>avec une tentation </a:t>
            </a:r>
            <a:r>
              <a:rPr lang="fr-FR" sz="2400" i="1" spc="-20" dirty="0">
                <a:solidFill>
                  <a:srgbClr val="800000"/>
                </a:solidFill>
              </a:rPr>
              <a:t>(envie de faire le mal).</a:t>
            </a:r>
          </a:p>
          <a:p>
            <a:endParaRPr lang="fr-FR" sz="2400" dirty="0"/>
          </a:p>
        </p:txBody>
      </p:sp>
      <p:sp>
        <p:nvSpPr>
          <p:cNvPr id="12" name="ZoneTexte 6">
            <a:extLst>
              <a:ext uri="{FF2B5EF4-FFF2-40B4-BE49-F238E27FC236}">
                <a16:creationId xmlns:a16="http://schemas.microsoft.com/office/drawing/2014/main" id="{D27C6A4B-85DD-B248-9676-4029E0E37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88899728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032931" y="887643"/>
            <a:ext cx="7221008" cy="2899255"/>
          </a:xfrm>
          <a:prstGeom prst="rect">
            <a:avLst/>
          </a:prstGeom>
          <a:solidFill>
            <a:srgbClr val="F2F0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4800" b="1" spc="250" dirty="0">
                <a:solidFill>
                  <a:srgbClr val="800000"/>
                </a:solidFill>
              </a:rPr>
              <a:t>Et nous ?</a:t>
            </a:r>
          </a:p>
          <a:p>
            <a:pPr algn="ctr">
              <a:lnSpc>
                <a:spcPct val="110000"/>
              </a:lnSpc>
            </a:pPr>
            <a:r>
              <a:rPr lang="fr-FR" sz="4800" b="1" spc="250" dirty="0">
                <a:solidFill>
                  <a:srgbClr val="800000"/>
                </a:solidFill>
              </a:rPr>
              <a:t>Comment allons-nous</a:t>
            </a:r>
          </a:p>
          <a:p>
            <a:pPr algn="ctr">
              <a:lnSpc>
                <a:spcPct val="110000"/>
              </a:lnSpc>
            </a:pPr>
            <a:r>
              <a:rPr lang="fr-FR" sz="4800" b="1" spc="250" dirty="0">
                <a:solidFill>
                  <a:srgbClr val="800000"/>
                </a:solidFill>
              </a:rPr>
              <a:t>vivre </a:t>
            </a:r>
            <a:r>
              <a:rPr lang="fr-FR" sz="4800" b="1" dirty="0">
                <a:solidFill>
                  <a:srgbClr val="800000"/>
                </a:solidFill>
              </a:rPr>
              <a:t>le Carême </a:t>
            </a:r>
            <a:r>
              <a:rPr lang="fr-FR" sz="4800" b="1" spc="250" dirty="0">
                <a:solidFill>
                  <a:srgbClr val="800000"/>
                </a:solidFill>
              </a:rPr>
              <a:t>?</a:t>
            </a:r>
            <a:endParaRPr lang="fr-FR" sz="2400" dirty="0"/>
          </a:p>
          <a:p>
            <a:endParaRPr lang="fr-FR" sz="24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11</a:t>
            </a:fld>
            <a:endParaRPr lang="fr-FR" dirty="0"/>
          </a:p>
        </p:txBody>
      </p:sp>
      <p:pic>
        <p:nvPicPr>
          <p:cNvPr id="7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125008" y="4362627"/>
            <a:ext cx="70273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>
                <a:solidFill>
                  <a:srgbClr val="3366FF"/>
                </a:solidFill>
              </a:rPr>
              <a:t>Les yeux fixés sur Jésus-Christ, </a:t>
            </a:r>
          </a:p>
          <a:p>
            <a:pPr algn="ctr"/>
            <a:r>
              <a:rPr lang="fr-FR" sz="2800" b="1" i="1" dirty="0">
                <a:solidFill>
                  <a:srgbClr val="3366FF"/>
                </a:solidFill>
              </a:rPr>
              <a:t>entrons dans le combat de Dieu</a:t>
            </a:r>
          </a:p>
          <a:p>
            <a:pPr algn="ctr">
              <a:lnSpc>
                <a:spcPct val="130000"/>
              </a:lnSpc>
            </a:pPr>
            <a:r>
              <a:rPr lang="fr-FR" sz="2000" dirty="0">
                <a:solidFill>
                  <a:srgbClr val="3366FF"/>
                </a:solidFill>
              </a:rPr>
              <a:t>(Début des Laudes en Carême) </a:t>
            </a:r>
            <a:endParaRPr lang="fr-FR" sz="2000" dirty="0">
              <a:solidFill>
                <a:srgbClr val="660066"/>
              </a:solidFill>
            </a:endParaRPr>
          </a:p>
          <a:p>
            <a:endParaRPr lang="fr-FR" dirty="0"/>
          </a:p>
        </p:txBody>
      </p:sp>
      <p:sp>
        <p:nvSpPr>
          <p:cNvPr id="9" name="ZoneTexte 6">
            <a:extLst>
              <a:ext uri="{FF2B5EF4-FFF2-40B4-BE49-F238E27FC236}">
                <a16:creationId xmlns:a16="http://schemas.microsoft.com/office/drawing/2014/main" id="{C4EEC422-3C4E-8344-A48C-CC1B72277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3347740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19962" y="1189358"/>
            <a:ext cx="6957238" cy="4483279"/>
          </a:xfrm>
          <a:prstGeom prst="rect">
            <a:avLst/>
          </a:prstGeom>
          <a:solidFill>
            <a:srgbClr val="FFEEC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3200" dirty="0">
                <a:solidFill>
                  <a:srgbClr val="000090"/>
                </a:solidFill>
              </a:rPr>
              <a:t>C’est un temps fort </a:t>
            </a:r>
          </a:p>
          <a:p>
            <a:pPr algn="ctr">
              <a:lnSpc>
                <a:spcPct val="200000"/>
              </a:lnSpc>
            </a:pPr>
            <a:r>
              <a:rPr lang="fr-FR" sz="3200" dirty="0">
                <a:solidFill>
                  <a:srgbClr val="000090"/>
                </a:solidFill>
              </a:rPr>
              <a:t>destiné à nous purifier </a:t>
            </a:r>
          </a:p>
          <a:p>
            <a:pPr algn="ctr">
              <a:lnSpc>
                <a:spcPct val="200000"/>
              </a:lnSpc>
            </a:pPr>
            <a:r>
              <a:rPr lang="fr-FR" sz="3200" dirty="0">
                <a:solidFill>
                  <a:srgbClr val="000090"/>
                </a:solidFill>
              </a:rPr>
              <a:t>de tout ce qui nous éloigne</a:t>
            </a:r>
          </a:p>
          <a:p>
            <a:pPr algn="ctr">
              <a:lnSpc>
                <a:spcPct val="200000"/>
              </a:lnSpc>
            </a:pPr>
            <a:r>
              <a:rPr lang="fr-FR" sz="3200" dirty="0">
                <a:solidFill>
                  <a:srgbClr val="000090"/>
                </a:solidFill>
              </a:rPr>
              <a:t>ou nous sépare de Dieu.</a:t>
            </a:r>
            <a:br>
              <a:rPr lang="fr-FR" sz="3200" dirty="0">
                <a:solidFill>
                  <a:srgbClr val="000090"/>
                </a:solidFill>
              </a:rPr>
            </a:br>
            <a:endParaRPr lang="fr-FR" sz="1050" dirty="0">
              <a:solidFill>
                <a:srgbClr val="000090"/>
              </a:solidFill>
            </a:endParaRPr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6">
            <a:extLst>
              <a:ext uri="{FF2B5EF4-FFF2-40B4-BE49-F238E27FC236}">
                <a16:creationId xmlns:a16="http://schemas.microsoft.com/office/drawing/2014/main" id="{18F792D6-CCBD-4647-B254-72F31D127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86391168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03200" y="1161567"/>
            <a:ext cx="8788400" cy="4623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0090"/>
                </a:solidFill>
              </a:rPr>
              <a:t>Qui que nous soyons, nous avons, tous, sur un point ou un autre, 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000090"/>
                </a:solidFill>
              </a:rPr>
              <a:t>à </a:t>
            </a:r>
            <a:r>
              <a:rPr lang="fr-FR" sz="2400" b="1" dirty="0">
                <a:solidFill>
                  <a:srgbClr val="000090"/>
                </a:solidFill>
              </a:rPr>
              <a:t>revenir vers Dieu </a:t>
            </a:r>
            <a:r>
              <a:rPr lang="fr-FR" sz="2400" dirty="0">
                <a:solidFill>
                  <a:srgbClr val="000090"/>
                </a:solidFill>
              </a:rPr>
              <a:t>et Lui soumettre toute notre vie, ce qui demande</a:t>
            </a:r>
          </a:p>
          <a:p>
            <a:pPr algn="ctr">
              <a:lnSpc>
                <a:spcPct val="130000"/>
              </a:lnSpc>
            </a:pPr>
            <a:r>
              <a:rPr lang="fr-FR" sz="2800" b="1" i="1" dirty="0">
                <a:solidFill>
                  <a:srgbClr val="000090"/>
                </a:solidFill>
              </a:rPr>
              <a:t>une conversion </a:t>
            </a:r>
            <a:r>
              <a:rPr lang="fr-FR" sz="2800" b="1" dirty="0">
                <a:solidFill>
                  <a:srgbClr val="000090"/>
                </a:solidFill>
              </a:rPr>
              <a:t>: remettre Dieu au centre de notre vie,</a:t>
            </a:r>
          </a:p>
          <a:p>
            <a:pPr algn="ctr">
              <a:lnSpc>
                <a:spcPct val="130000"/>
              </a:lnSpc>
            </a:pPr>
            <a:r>
              <a:rPr lang="fr-FR" sz="2800" i="1" spc="50" dirty="0">
                <a:solidFill>
                  <a:srgbClr val="000090"/>
                </a:solidFill>
              </a:rPr>
              <a:t>se détourner du mal et revenir à Dieu.</a:t>
            </a:r>
            <a:endParaRPr lang="fr-FR" sz="2400" spc="50" dirty="0">
              <a:solidFill>
                <a:srgbClr val="000090"/>
              </a:solidFill>
            </a:endParaRPr>
          </a:p>
          <a:p>
            <a:pPr algn="ctr">
              <a:lnSpc>
                <a:spcPct val="110000"/>
              </a:lnSpc>
            </a:pPr>
            <a:endParaRPr lang="fr-FR" sz="2400" b="1" i="1" dirty="0">
              <a:solidFill>
                <a:srgbClr val="3366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fr-FR" sz="2400" b="1" i="1" dirty="0">
                <a:solidFill>
                  <a:srgbClr val="3366FF"/>
                </a:solidFill>
              </a:rPr>
              <a:t>Que le méchant</a:t>
            </a:r>
            <a:r>
              <a:rPr lang="fr-FR" sz="2400" i="1" dirty="0">
                <a:solidFill>
                  <a:srgbClr val="3366FF"/>
                </a:solidFill>
              </a:rPr>
              <a:t> abandonne son chemin, </a:t>
            </a:r>
          </a:p>
          <a:p>
            <a:pPr algn="ctr">
              <a:lnSpc>
                <a:spcPct val="11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et l’homme perfide, ses pensées ! </a:t>
            </a:r>
          </a:p>
          <a:p>
            <a:pPr algn="ctr">
              <a:lnSpc>
                <a:spcPct val="11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Qu’il</a:t>
            </a:r>
            <a:r>
              <a:rPr lang="fr-FR" sz="2400" b="1" i="1" dirty="0">
                <a:solidFill>
                  <a:srgbClr val="3366FF"/>
                </a:solidFill>
              </a:rPr>
              <a:t> revienne vers le Seigneur</a:t>
            </a:r>
            <a:r>
              <a:rPr lang="fr-FR" sz="2400" i="1" dirty="0">
                <a:solidFill>
                  <a:srgbClr val="3366FF"/>
                </a:solidFill>
              </a:rPr>
              <a:t> </a:t>
            </a:r>
            <a:r>
              <a:rPr lang="fr-FR" sz="2400" b="1" i="1" dirty="0">
                <a:solidFill>
                  <a:srgbClr val="3366FF"/>
                </a:solidFill>
              </a:rPr>
              <a:t>qui lui montrera sa miséricorde, </a:t>
            </a:r>
          </a:p>
          <a:p>
            <a:pPr algn="ctr">
              <a:lnSpc>
                <a:spcPct val="11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vers notre Dieu qui est riche en pardon</a:t>
            </a:r>
            <a:r>
              <a:rPr lang="fr-FR" sz="2400" dirty="0">
                <a:solidFill>
                  <a:srgbClr val="3366FF"/>
                </a:solidFill>
              </a:rPr>
              <a:t>.</a:t>
            </a:r>
            <a:endParaRPr lang="fr-FR" sz="2200" dirty="0">
              <a:solidFill>
                <a:srgbClr val="3366FF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fr-FR" sz="2000" dirty="0">
                <a:solidFill>
                  <a:srgbClr val="3366FF"/>
                </a:solidFill>
              </a:rPr>
              <a:t>(Is 55, 6-7)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24931" y="272531"/>
            <a:ext cx="7992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solidFill>
                  <a:srgbClr val="660066"/>
                </a:solidFill>
              </a:rPr>
              <a:t>Nous avons tous besoin de conversion</a:t>
            </a:r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532BDDD1-D81F-4F44-864C-3745F588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04638345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98493" y="3935926"/>
            <a:ext cx="7751238" cy="2092881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400" dirty="0">
                <a:solidFill>
                  <a:srgbClr val="000090"/>
                </a:solidFill>
              </a:rPr>
              <a:t> reconnaître la place du péché dans notre vie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>
                <a:solidFill>
                  <a:srgbClr val="000090"/>
                </a:solidFill>
              </a:rPr>
              <a:t> un temps de purification : prière, pénitence, partage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>
                <a:solidFill>
                  <a:srgbClr val="000090"/>
                </a:solidFill>
              </a:rPr>
              <a:t> le temps du combat spirituel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fr-FR" sz="2400" dirty="0">
                <a:solidFill>
                  <a:srgbClr val="000090"/>
                </a:solidFill>
              </a:rPr>
              <a:t> un temps privilégié pour la réconciliation</a:t>
            </a:r>
          </a:p>
        </p:txBody>
      </p:sp>
      <p:pic>
        <p:nvPicPr>
          <p:cNvPr id="6" name="Image 5" descr="chemin rocailleu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" y="960958"/>
            <a:ext cx="3362854" cy="251889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933965" y="135469"/>
            <a:ext cx="7227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Le Carême est une montée vers Pâques  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59194" y="829739"/>
            <a:ext cx="523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3366FF"/>
                </a:solidFill>
              </a:rPr>
              <a:t>Si quelqu’un veut marcher à ma suite, </a:t>
            </a:r>
          </a:p>
          <a:p>
            <a:pPr algn="ctr"/>
            <a:r>
              <a:rPr lang="fr-FR" sz="2400" b="1" i="1" dirty="0">
                <a:solidFill>
                  <a:srgbClr val="3366FF"/>
                </a:solidFill>
              </a:rPr>
              <a:t>qu’il renonce à lui-même,</a:t>
            </a:r>
          </a:p>
          <a:p>
            <a:pPr algn="ctr"/>
            <a:r>
              <a:rPr lang="fr-FR" sz="2400" b="1" i="1" dirty="0">
                <a:solidFill>
                  <a:srgbClr val="3366FF"/>
                </a:solidFill>
              </a:rPr>
              <a:t> qu’il prenne sa croix et qu’il me suive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(Mt 16,  24)</a:t>
            </a:r>
          </a:p>
          <a:p>
            <a:pPr algn="ctr"/>
            <a:endParaRPr lang="fr-FR" sz="1600" dirty="0">
              <a:solidFill>
                <a:srgbClr val="660066"/>
              </a:solidFill>
            </a:endParaRPr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Marcher à la suite de Jésus</a:t>
            </a:r>
            <a:r>
              <a:rPr lang="fr-FR" sz="2400" b="1" dirty="0">
                <a:solidFill>
                  <a:srgbClr val="660066"/>
                </a:solidFill>
              </a:rPr>
              <a:t> </a:t>
            </a:r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demande de s’engager sur la voie </a:t>
            </a:r>
          </a:p>
          <a:p>
            <a:pPr algn="ctr"/>
            <a:r>
              <a:rPr lang="fr-FR" sz="2400" dirty="0">
                <a:solidFill>
                  <a:srgbClr val="660066"/>
                </a:solidFill>
              </a:rPr>
              <a:t>de </a:t>
            </a:r>
            <a:r>
              <a:rPr lang="fr-FR" sz="2400" b="1" dirty="0">
                <a:solidFill>
                  <a:srgbClr val="660066"/>
                </a:solidFill>
              </a:rPr>
              <a:t>l’effort</a:t>
            </a:r>
            <a:r>
              <a:rPr lang="fr-FR" sz="2400" dirty="0">
                <a:solidFill>
                  <a:srgbClr val="660066"/>
                </a:solidFill>
              </a:rPr>
              <a:t> et du </a:t>
            </a:r>
            <a:r>
              <a:rPr lang="fr-FR" sz="2400" b="1" dirty="0">
                <a:solidFill>
                  <a:srgbClr val="660066"/>
                </a:solidFill>
              </a:rPr>
              <a:t>renoncement :</a:t>
            </a:r>
          </a:p>
        </p:txBody>
      </p:sp>
      <p:pic>
        <p:nvPicPr>
          <p:cNvPr id="10" name="Image 7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6">
            <a:extLst>
              <a:ext uri="{FF2B5EF4-FFF2-40B4-BE49-F238E27FC236}">
                <a16:creationId xmlns:a16="http://schemas.microsoft.com/office/drawing/2014/main" id="{9591284B-233A-244B-9C0A-895C2CFD5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4249003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15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579962" y="2658530"/>
            <a:ext cx="7937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200" dirty="0">
                <a:solidFill>
                  <a:srgbClr val="660066"/>
                </a:solidFill>
              </a:rPr>
              <a:t>1 -  Reconnaître la place du péché</a:t>
            </a:r>
          </a:p>
          <a:p>
            <a:pPr algn="ctr"/>
            <a:endParaRPr lang="fr-FR" sz="3200" b="1" spc="200" dirty="0">
              <a:solidFill>
                <a:srgbClr val="660066"/>
              </a:solidFill>
            </a:endParaRPr>
          </a:p>
          <a:p>
            <a:pPr algn="ctr"/>
            <a:r>
              <a:rPr lang="fr-FR" sz="3200" b="1" spc="200" dirty="0">
                <a:solidFill>
                  <a:srgbClr val="660066"/>
                </a:solidFill>
              </a:rPr>
              <a:t> dans notre vie</a:t>
            </a:r>
          </a:p>
        </p:txBody>
      </p:sp>
      <p:pic>
        <p:nvPicPr>
          <p:cNvPr id="6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A9B94A48-E8A8-3049-931C-5C9B01657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83726872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16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57867" y="220129"/>
            <a:ext cx="5994400" cy="677108"/>
          </a:xfrm>
          <a:prstGeom prst="rect">
            <a:avLst/>
          </a:prstGeom>
          <a:solidFill>
            <a:srgbClr val="F2F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spc="200" dirty="0">
                <a:solidFill>
                  <a:srgbClr val="660066"/>
                </a:solidFill>
              </a:rPr>
              <a:t>Le sens du bien et du mal</a:t>
            </a:r>
            <a:endParaRPr lang="fr-FR" spc="-10" dirty="0"/>
          </a:p>
          <a:p>
            <a:pPr algn="ctr"/>
            <a:endParaRPr lang="fr-FR" sz="1000" b="1" spc="200" dirty="0">
              <a:solidFill>
                <a:srgbClr val="660066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1733" y="2596404"/>
            <a:ext cx="3996267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spc="-10" dirty="0">
                <a:solidFill>
                  <a:srgbClr val="000090"/>
                </a:solidFill>
              </a:rPr>
              <a:t>«</a:t>
            </a:r>
            <a:r>
              <a:rPr lang="fr-FR" sz="2800" b="1" spc="-10" dirty="0">
                <a:solidFill>
                  <a:srgbClr val="FF0000"/>
                </a:solidFill>
              </a:rPr>
              <a:t> c’est bien</a:t>
            </a:r>
            <a:r>
              <a:rPr lang="fr-FR" sz="2800" b="1" spc="-10" dirty="0">
                <a:solidFill>
                  <a:srgbClr val="000090"/>
                </a:solidFill>
              </a:rPr>
              <a:t> </a:t>
            </a:r>
            <a:r>
              <a:rPr lang="fr-FR" sz="2400" b="1" spc="-10" dirty="0">
                <a:solidFill>
                  <a:srgbClr val="000090"/>
                </a:solidFill>
              </a:rPr>
              <a:t>»</a:t>
            </a:r>
            <a:endParaRPr lang="fr-FR" sz="2400" spc="-10" dirty="0">
              <a:solidFill>
                <a:srgbClr val="00009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fr-FR" sz="2400" spc="-10" dirty="0">
                <a:solidFill>
                  <a:srgbClr val="000090"/>
                </a:solidFill>
              </a:rPr>
              <a:t>= ce que Dieu veut, ou permet,</a:t>
            </a: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et qui nous conduit vers Lui.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39737" y="2630270"/>
            <a:ext cx="4402664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fr-FR" sz="2400" b="1" spc="-40" dirty="0">
                <a:solidFill>
                  <a:srgbClr val="000090"/>
                </a:solidFill>
              </a:rPr>
              <a:t>«</a:t>
            </a:r>
            <a:r>
              <a:rPr lang="fr-FR" sz="2800" b="1" spc="-40" dirty="0">
                <a:solidFill>
                  <a:srgbClr val="000090"/>
                </a:solidFill>
              </a:rPr>
              <a:t> </a:t>
            </a:r>
            <a:r>
              <a:rPr lang="fr-FR" sz="2800" b="1" spc="-40" dirty="0"/>
              <a:t>c’est mal</a:t>
            </a:r>
            <a:r>
              <a:rPr lang="fr-FR" sz="2800" b="1" spc="-40" dirty="0">
                <a:solidFill>
                  <a:srgbClr val="000090"/>
                </a:solidFill>
              </a:rPr>
              <a:t> </a:t>
            </a:r>
            <a:r>
              <a:rPr lang="fr-FR" sz="2400" b="1" spc="-40" dirty="0">
                <a:solidFill>
                  <a:srgbClr val="000090"/>
                </a:solidFill>
              </a:rPr>
              <a:t>»  </a:t>
            </a:r>
          </a:p>
          <a:p>
            <a:pPr lvl="1" algn="ctr">
              <a:lnSpc>
                <a:spcPct val="120000"/>
              </a:lnSpc>
            </a:pPr>
            <a:r>
              <a:rPr lang="fr-FR" sz="2400" spc="-40" dirty="0">
                <a:solidFill>
                  <a:srgbClr val="000090"/>
                </a:solidFill>
              </a:rPr>
              <a:t>= ce que Dieu défend, </a:t>
            </a:r>
          </a:p>
          <a:p>
            <a:pPr lvl="1" algn="ctr">
              <a:lnSpc>
                <a:spcPct val="90000"/>
              </a:lnSpc>
            </a:pPr>
            <a:r>
              <a:rPr lang="fr-FR" sz="2400" spc="-40" dirty="0">
                <a:solidFill>
                  <a:srgbClr val="000090"/>
                </a:solidFill>
              </a:rPr>
              <a:t>et qui nous éloigne de Lui.</a:t>
            </a:r>
          </a:p>
        </p:txBody>
      </p:sp>
      <p:pic>
        <p:nvPicPr>
          <p:cNvPr id="7" name="Image 6" descr="ténèbres image du péché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8" y="4105172"/>
            <a:ext cx="3540882" cy="1982894"/>
          </a:xfrm>
          <a:prstGeom prst="rect">
            <a:avLst/>
          </a:prstGeom>
        </p:spPr>
      </p:pic>
      <p:pic>
        <p:nvPicPr>
          <p:cNvPr id="8" name="Image 7" descr="soleil sur prairi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53"/>
          <a:stretch/>
        </p:blipFill>
        <p:spPr>
          <a:xfrm>
            <a:off x="558800" y="4090681"/>
            <a:ext cx="3628703" cy="197146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09602" y="4436548"/>
            <a:ext cx="3493235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2400" i="1" spc="-10" dirty="0">
                <a:solidFill>
                  <a:srgbClr val="000090"/>
                </a:solidFill>
              </a:rPr>
              <a:t>Chaque bonne action embellit </a:t>
            </a:r>
          </a:p>
          <a:p>
            <a:pPr algn="ctr">
              <a:lnSpc>
                <a:spcPct val="110000"/>
              </a:lnSpc>
            </a:pPr>
            <a:r>
              <a:rPr lang="fr-FR" sz="2400" i="1" spc="-10" dirty="0">
                <a:solidFill>
                  <a:srgbClr val="000090"/>
                </a:solidFill>
              </a:rPr>
              <a:t>en nous l’image de Dieu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264453" y="4449235"/>
            <a:ext cx="3540883" cy="1170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i="1" spc="-40" dirty="0">
                <a:solidFill>
                  <a:schemeClr val="bg1"/>
                </a:solidFill>
              </a:rPr>
              <a:t>Chaque mauvaise action </a:t>
            </a:r>
          </a:p>
          <a:p>
            <a:pPr algn="ctr">
              <a:lnSpc>
                <a:spcPct val="110000"/>
              </a:lnSpc>
            </a:pPr>
            <a:r>
              <a:rPr lang="fr-FR" sz="2200" i="1" spc="-40" dirty="0">
                <a:solidFill>
                  <a:schemeClr val="bg1"/>
                </a:solidFill>
              </a:rPr>
              <a:t>défigure ou détruit </a:t>
            </a:r>
          </a:p>
          <a:p>
            <a:pPr algn="ctr">
              <a:lnSpc>
                <a:spcPct val="110000"/>
              </a:lnSpc>
            </a:pPr>
            <a:r>
              <a:rPr lang="fr-FR" sz="2200" i="1" spc="-40" dirty="0">
                <a:solidFill>
                  <a:schemeClr val="bg1"/>
                </a:solidFill>
              </a:rPr>
              <a:t>en nous l’image de Dieu</a:t>
            </a:r>
          </a:p>
        </p:txBody>
      </p:sp>
      <p:pic>
        <p:nvPicPr>
          <p:cNvPr id="11" name="Image 7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21733" y="1032938"/>
            <a:ext cx="8365067" cy="179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3366FF"/>
                </a:solidFill>
              </a:rPr>
              <a:t>Dieu est Amour</a:t>
            </a:r>
            <a:r>
              <a:rPr lang="fr-FR" sz="2400" dirty="0">
                <a:solidFill>
                  <a:srgbClr val="000090"/>
                </a:solidFill>
              </a:rPr>
              <a:t>, Il nous a créés </a:t>
            </a:r>
            <a:r>
              <a:rPr lang="fr-FR" sz="2400" i="1" dirty="0">
                <a:solidFill>
                  <a:srgbClr val="3366FF"/>
                </a:solidFill>
              </a:rPr>
              <a:t>à son image, à sa ressemblance</a:t>
            </a:r>
            <a:r>
              <a:rPr lang="fr-FR" sz="2400" dirty="0">
                <a:solidFill>
                  <a:srgbClr val="000090"/>
                </a:solidFill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000090"/>
                </a:solidFill>
              </a:rPr>
              <a:t> En nous créant, Il a mis au fond de notre cœur une petite voix, comme un radar, « </a:t>
            </a:r>
            <a:r>
              <a:rPr lang="fr-FR" sz="2400" b="1" dirty="0">
                <a:solidFill>
                  <a:srgbClr val="000090"/>
                </a:solidFill>
              </a:rPr>
              <a:t>la conscience </a:t>
            </a:r>
            <a:r>
              <a:rPr lang="fr-FR" sz="2400" dirty="0">
                <a:solidFill>
                  <a:srgbClr val="000090"/>
                </a:solidFill>
              </a:rPr>
              <a:t>», qui nous prévient : </a:t>
            </a:r>
          </a:p>
          <a:p>
            <a:endParaRPr lang="fr-FR" sz="2400" dirty="0"/>
          </a:p>
        </p:txBody>
      </p:sp>
      <p:sp>
        <p:nvSpPr>
          <p:cNvPr id="15" name="ZoneTexte 6">
            <a:extLst>
              <a:ext uri="{FF2B5EF4-FFF2-40B4-BE49-F238E27FC236}">
                <a16:creationId xmlns:a16="http://schemas.microsoft.com/office/drawing/2014/main" id="{D80A4E02-1B4D-3748-8788-801A4CF37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41349682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17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91069" y="1540980"/>
            <a:ext cx="8195731" cy="4470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Le « </a:t>
            </a:r>
            <a:r>
              <a:rPr lang="fr-FR" sz="2400" b="1" spc="-10" dirty="0">
                <a:solidFill>
                  <a:srgbClr val="000090"/>
                </a:solidFill>
              </a:rPr>
              <a:t>bien</a:t>
            </a:r>
            <a:r>
              <a:rPr lang="fr-FR" sz="2400" spc="-10" dirty="0">
                <a:solidFill>
                  <a:srgbClr val="000090"/>
                </a:solidFill>
              </a:rPr>
              <a:t> » et le « </a:t>
            </a:r>
            <a:r>
              <a:rPr lang="fr-FR" sz="2400" b="1" spc="-10" dirty="0">
                <a:solidFill>
                  <a:srgbClr val="000090"/>
                </a:solidFill>
              </a:rPr>
              <a:t>mal</a:t>
            </a:r>
            <a:r>
              <a:rPr lang="fr-FR" sz="2400" spc="-10" dirty="0">
                <a:solidFill>
                  <a:srgbClr val="000090"/>
                </a:solidFill>
              </a:rPr>
              <a:t> » </a:t>
            </a: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sont définis pour nous dans </a:t>
            </a: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les commandements de Dieu.</a:t>
            </a:r>
          </a:p>
          <a:p>
            <a:pPr algn="ctr"/>
            <a:endParaRPr lang="fr-FR" sz="1000" spc="-10" dirty="0">
              <a:solidFill>
                <a:srgbClr val="000090"/>
              </a:solidFill>
            </a:endParaRP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Dieu nous indique ce qui est bien ou mal, </a:t>
            </a: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mais Il nous laisse toujours </a:t>
            </a:r>
            <a:r>
              <a:rPr lang="fr-FR" sz="2400" b="1" spc="-10" dirty="0">
                <a:solidFill>
                  <a:srgbClr val="000090"/>
                </a:solidFill>
              </a:rPr>
              <a:t>libres</a:t>
            </a:r>
            <a:r>
              <a:rPr lang="fr-FR" sz="2400" spc="-10" dirty="0">
                <a:solidFill>
                  <a:srgbClr val="000090"/>
                </a:solidFill>
              </a:rPr>
              <a:t> de choisir, </a:t>
            </a: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de décider nous-mêmes ce que nous voulons faire…</a:t>
            </a:r>
          </a:p>
          <a:p>
            <a:pPr algn="ctr"/>
            <a:endParaRPr lang="fr-FR" sz="2400" spc="-10" dirty="0">
              <a:solidFill>
                <a:srgbClr val="000090"/>
              </a:solidFill>
            </a:endParaRP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C’est parce qu’Il est Amour que Dieu nous laisse libres : </a:t>
            </a: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à nous de Lui montrer qu’on L’aime en Lui obéissant librement.</a:t>
            </a:r>
          </a:p>
          <a:p>
            <a:pPr algn="ctr"/>
            <a:endParaRPr lang="fr-FR" sz="1050" spc="-10" dirty="0">
              <a:solidFill>
                <a:srgbClr val="000090"/>
              </a:solidFill>
            </a:endParaRPr>
          </a:p>
          <a:p>
            <a:pPr algn="ctr"/>
            <a:r>
              <a:rPr lang="fr-FR" sz="2400" spc="-10" dirty="0">
                <a:solidFill>
                  <a:srgbClr val="000090"/>
                </a:solidFill>
              </a:rPr>
              <a:t>Mais… </a:t>
            </a:r>
            <a:r>
              <a:rPr lang="fr-FR" sz="2400" b="1" spc="-10" dirty="0">
                <a:solidFill>
                  <a:srgbClr val="000090"/>
                </a:solidFill>
              </a:rPr>
              <a:t>lorsqu’on profite de sa liberté pour faire ce qui est mal, </a:t>
            </a:r>
          </a:p>
          <a:p>
            <a:pPr algn="ctr"/>
            <a:r>
              <a:rPr lang="fr-FR" sz="2400" b="1" spc="-10" dirty="0">
                <a:solidFill>
                  <a:srgbClr val="000090"/>
                </a:solidFill>
              </a:rPr>
              <a:t>et en sachant que c’est mal… là, c’est un péché.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95867" y="220102"/>
            <a:ext cx="7535343" cy="954107"/>
          </a:xfrm>
          <a:prstGeom prst="rect">
            <a:avLst/>
          </a:prstGeom>
          <a:solidFill>
            <a:srgbClr val="F2F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spc="300" dirty="0">
                <a:solidFill>
                  <a:srgbClr val="800000"/>
                </a:solidFill>
              </a:rPr>
              <a:t>Les commandements de Dieu </a:t>
            </a:r>
            <a:r>
              <a:rPr lang="fr-FR" sz="2800" spc="300" dirty="0">
                <a:solidFill>
                  <a:srgbClr val="800000"/>
                </a:solidFill>
              </a:rPr>
              <a:t>: </a:t>
            </a:r>
          </a:p>
          <a:p>
            <a:pPr algn="ctr"/>
            <a:r>
              <a:rPr lang="fr-FR" sz="2800" spc="-10" dirty="0">
                <a:solidFill>
                  <a:srgbClr val="800000"/>
                </a:solidFill>
              </a:rPr>
              <a:t>le ‘’</a:t>
            </a:r>
            <a:r>
              <a:rPr lang="fr-FR" sz="2800" i="1" spc="-10" dirty="0">
                <a:solidFill>
                  <a:srgbClr val="800000"/>
                </a:solidFill>
              </a:rPr>
              <a:t>code de la route</a:t>
            </a:r>
            <a:r>
              <a:rPr lang="fr-FR" sz="2800" spc="-10" dirty="0">
                <a:solidFill>
                  <a:srgbClr val="800000"/>
                </a:solidFill>
              </a:rPr>
              <a:t>’’ de la vie humaine</a:t>
            </a:r>
          </a:p>
        </p:txBody>
      </p:sp>
      <p:pic>
        <p:nvPicPr>
          <p:cNvPr id="5" name="Image 4" descr="code de la route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2" t="15105" r="54807" b="59657"/>
          <a:stretch/>
        </p:blipFill>
        <p:spPr>
          <a:xfrm>
            <a:off x="660401" y="1676403"/>
            <a:ext cx="841720" cy="880533"/>
          </a:xfrm>
          <a:prstGeom prst="rect">
            <a:avLst/>
          </a:prstGeom>
        </p:spPr>
      </p:pic>
      <p:pic>
        <p:nvPicPr>
          <p:cNvPr id="7" name="Image 6" descr="sens interd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59" y="1449916"/>
            <a:ext cx="819151" cy="819151"/>
          </a:xfrm>
          <a:prstGeom prst="rect">
            <a:avLst/>
          </a:prstGeom>
        </p:spPr>
      </p:pic>
      <p:pic>
        <p:nvPicPr>
          <p:cNvPr id="8" name="Image 7" descr="code de la route 2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409" b="38810" l="53638" r="713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11359" r="26477" b="58140"/>
          <a:stretch/>
        </p:blipFill>
        <p:spPr>
          <a:xfrm>
            <a:off x="-77417" y="2823104"/>
            <a:ext cx="1294834" cy="1202267"/>
          </a:xfrm>
          <a:prstGeom prst="rect">
            <a:avLst/>
          </a:prstGeom>
        </p:spPr>
      </p:pic>
      <p:pic>
        <p:nvPicPr>
          <p:cNvPr id="9" name="Image 8" descr="code de la rout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" t="-850" r="77792" b="83251"/>
          <a:stretch/>
        </p:blipFill>
        <p:spPr>
          <a:xfrm>
            <a:off x="7955560" y="2946400"/>
            <a:ext cx="874059" cy="914400"/>
          </a:xfrm>
          <a:prstGeom prst="rect">
            <a:avLst/>
          </a:prstGeom>
        </p:spPr>
      </p:pic>
      <p:pic>
        <p:nvPicPr>
          <p:cNvPr id="10" name="Image 9" descr="code de la route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1" t="12869" r="78604" b="58168"/>
          <a:stretch/>
        </p:blipFill>
        <p:spPr>
          <a:xfrm>
            <a:off x="8077069" y="5571269"/>
            <a:ext cx="1016274" cy="1083734"/>
          </a:xfrm>
          <a:prstGeom prst="rect">
            <a:avLst/>
          </a:prstGeom>
        </p:spPr>
      </p:pic>
      <p:pic>
        <p:nvPicPr>
          <p:cNvPr id="12" name="Image 7" descr="logo_canevas_16x16sansbordur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6">
            <a:extLst>
              <a:ext uri="{FF2B5EF4-FFF2-40B4-BE49-F238E27FC236}">
                <a16:creationId xmlns:a16="http://schemas.microsoft.com/office/drawing/2014/main" id="{4EA0C656-26A2-8141-86CE-8BFE50766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8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93007836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18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745068" y="270933"/>
            <a:ext cx="7450666" cy="523220"/>
          </a:xfrm>
          <a:prstGeom prst="rect">
            <a:avLst/>
          </a:prstGeom>
          <a:solidFill>
            <a:srgbClr val="F2F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spc="200" dirty="0">
                <a:solidFill>
                  <a:srgbClr val="660066"/>
                </a:solidFill>
              </a:rPr>
              <a:t>Comprendre la gravité du péché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69334" y="1270390"/>
            <a:ext cx="8805334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spc="-10" dirty="0">
              <a:solidFill>
                <a:srgbClr val="000090"/>
              </a:solidFill>
            </a:endParaRPr>
          </a:p>
          <a:p>
            <a:pPr algn="ctr"/>
            <a:r>
              <a:rPr lang="fr-FR" sz="2400" b="1" spc="-10" dirty="0">
                <a:solidFill>
                  <a:srgbClr val="660066"/>
                </a:solidFill>
              </a:rPr>
              <a:t>Le péché, c’est préférer ma petite volonté à celle de Dieu</a:t>
            </a:r>
            <a:r>
              <a:rPr lang="fr-FR" sz="2400" spc="-10" dirty="0">
                <a:solidFill>
                  <a:srgbClr val="660066"/>
                </a:solidFill>
              </a:rPr>
              <a:t> :</a:t>
            </a:r>
          </a:p>
          <a:p>
            <a:pPr algn="ctr">
              <a:lnSpc>
                <a:spcPct val="20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c’est </a:t>
            </a:r>
            <a:r>
              <a:rPr lang="fr-FR" sz="2400" b="1" i="1" spc="-10" dirty="0">
                <a:solidFill>
                  <a:srgbClr val="660066"/>
                </a:solidFill>
              </a:rPr>
              <a:t>une volonté désordonnée</a:t>
            </a:r>
            <a:r>
              <a:rPr lang="fr-FR" sz="2400" spc="-10" dirty="0">
                <a:solidFill>
                  <a:srgbClr val="660066"/>
                </a:solidFill>
              </a:rPr>
              <a:t>, mal orientée, qui nous fait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400" spc="-10" dirty="0">
                <a:solidFill>
                  <a:srgbClr val="660066"/>
                </a:solidFill>
              </a:rPr>
              <a:t>soit nous éloigner	  				       (</a:t>
            </a:r>
            <a:r>
              <a:rPr lang="fr-FR" sz="2400" i="1" spc="-10" dirty="0">
                <a:solidFill>
                  <a:srgbClr val="660066"/>
                </a:solidFill>
              </a:rPr>
              <a:t>faute légère, péché véniel)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400" spc="-10" dirty="0">
                <a:solidFill>
                  <a:srgbClr val="660066"/>
                </a:solidFill>
              </a:rPr>
              <a:t>soit nous séparer complètement 		</a:t>
            </a:r>
            <a:r>
              <a:rPr lang="fr-FR" sz="2400" i="1" spc="-10" dirty="0">
                <a:solidFill>
                  <a:srgbClr val="660066"/>
                </a:solidFill>
              </a:rPr>
              <a:t>(faute grave, péché mortel)</a:t>
            </a:r>
          </a:p>
          <a:p>
            <a:pPr algn="ctr">
              <a:lnSpc>
                <a:spcPct val="15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de Dieu, notre Père du Ciel, par un acte contraire à sa Volonté.</a:t>
            </a:r>
          </a:p>
          <a:p>
            <a:pPr algn="ctr">
              <a:lnSpc>
                <a:spcPct val="200000"/>
              </a:lnSpc>
            </a:pPr>
            <a:r>
              <a:rPr lang="fr-FR" sz="2800" spc="-10" dirty="0">
                <a:solidFill>
                  <a:srgbClr val="660066"/>
                </a:solidFill>
              </a:rPr>
              <a:t> </a:t>
            </a:r>
            <a:r>
              <a:rPr lang="fr-FR" sz="2400" spc="100" dirty="0">
                <a:solidFill>
                  <a:srgbClr val="660066"/>
                </a:solidFill>
              </a:rPr>
              <a:t>C’est toujours un </a:t>
            </a:r>
            <a:r>
              <a:rPr lang="fr-FR" sz="2400" b="1" spc="100" dirty="0">
                <a:solidFill>
                  <a:srgbClr val="660066"/>
                </a:solidFill>
              </a:rPr>
              <a:t>manquement à l’amour </a:t>
            </a:r>
          </a:p>
          <a:p>
            <a:pPr algn="ctr">
              <a:lnSpc>
                <a:spcPct val="120000"/>
              </a:lnSpc>
            </a:pPr>
            <a:r>
              <a:rPr lang="fr-FR" sz="2400" b="1" spc="100" dirty="0">
                <a:solidFill>
                  <a:srgbClr val="660066"/>
                </a:solidFill>
              </a:rPr>
              <a:t>envers Dieu et envers les autres.</a:t>
            </a:r>
          </a:p>
        </p:txBody>
      </p:sp>
      <p:pic>
        <p:nvPicPr>
          <p:cNvPr id="6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5FB655FE-0B69-2648-968A-77531EB56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925784817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19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99850" y="1799685"/>
            <a:ext cx="7353825" cy="36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200" dirty="0">
                <a:solidFill>
                  <a:srgbClr val="660066"/>
                </a:solidFill>
              </a:rPr>
              <a:t>2 – </a:t>
            </a:r>
            <a:r>
              <a:rPr lang="fr-FR" sz="3200" i="1" dirty="0">
                <a:solidFill>
                  <a:srgbClr val="660066"/>
                </a:solidFill>
              </a:rPr>
              <a:t>Les 3 </a:t>
            </a:r>
            <a:r>
              <a:rPr lang="fr-FR" sz="3600" i="1" dirty="0">
                <a:solidFill>
                  <a:srgbClr val="660066"/>
                </a:solidFill>
              </a:rPr>
              <a:t>‘</a:t>
            </a:r>
            <a:r>
              <a:rPr lang="fr-FR" sz="3600" dirty="0">
                <a:solidFill>
                  <a:srgbClr val="660066"/>
                </a:solidFill>
              </a:rPr>
              <a:t>’</a:t>
            </a:r>
            <a:r>
              <a:rPr lang="fr-FR" sz="3600" b="1" dirty="0">
                <a:solidFill>
                  <a:srgbClr val="660066"/>
                </a:solidFill>
              </a:rPr>
              <a:t>P</a:t>
            </a:r>
            <a:r>
              <a:rPr lang="fr-FR" sz="3600" dirty="0">
                <a:solidFill>
                  <a:srgbClr val="660066"/>
                </a:solidFill>
              </a:rPr>
              <a:t>’’</a:t>
            </a:r>
          </a:p>
          <a:p>
            <a:pPr algn="ctr"/>
            <a:endParaRPr lang="fr-FR" sz="3600" i="1" dirty="0">
              <a:solidFill>
                <a:srgbClr val="660066"/>
              </a:solidFill>
            </a:endParaRPr>
          </a:p>
          <a:p>
            <a:pPr marL="3127375" lvl="6" indent="-977900" algn="just">
              <a:buFont typeface="Wingdings" charset="2"/>
              <a:buChar char="ü"/>
              <a:tabLst>
                <a:tab pos="3132138" algn="l"/>
              </a:tabLst>
            </a:pPr>
            <a:r>
              <a:rPr lang="fr-FR" sz="3200" b="1" dirty="0">
                <a:solidFill>
                  <a:srgbClr val="660066"/>
                </a:solidFill>
              </a:rPr>
              <a:t>P</a:t>
            </a:r>
            <a:r>
              <a:rPr lang="fr-FR" sz="3200" dirty="0">
                <a:solidFill>
                  <a:srgbClr val="660066"/>
                </a:solidFill>
              </a:rPr>
              <a:t>rière </a:t>
            </a:r>
          </a:p>
          <a:p>
            <a:pPr marL="3127375" lvl="6" indent="-977900" algn="just">
              <a:lnSpc>
                <a:spcPct val="140000"/>
              </a:lnSpc>
              <a:buFont typeface="Wingdings" charset="2"/>
              <a:buChar char="ü"/>
              <a:tabLst>
                <a:tab pos="3132138" algn="l"/>
              </a:tabLst>
            </a:pPr>
            <a:r>
              <a:rPr lang="fr-FR" sz="3200" b="1" dirty="0">
                <a:solidFill>
                  <a:srgbClr val="660066"/>
                </a:solidFill>
              </a:rPr>
              <a:t>P</a:t>
            </a:r>
            <a:r>
              <a:rPr lang="fr-FR" sz="3200" dirty="0">
                <a:solidFill>
                  <a:srgbClr val="660066"/>
                </a:solidFill>
              </a:rPr>
              <a:t>énitence</a:t>
            </a:r>
          </a:p>
          <a:p>
            <a:pPr marL="3127375" lvl="6" indent="-977900" algn="just">
              <a:lnSpc>
                <a:spcPct val="140000"/>
              </a:lnSpc>
              <a:buFont typeface="Wingdings" charset="2"/>
              <a:buChar char="ü"/>
              <a:tabLst>
                <a:tab pos="3132138" algn="l"/>
              </a:tabLst>
            </a:pPr>
            <a:r>
              <a:rPr lang="fr-FR" sz="3200" b="1" dirty="0">
                <a:solidFill>
                  <a:srgbClr val="660066"/>
                </a:solidFill>
              </a:rPr>
              <a:t>P</a:t>
            </a:r>
            <a:r>
              <a:rPr lang="fr-FR" sz="3200" dirty="0">
                <a:solidFill>
                  <a:srgbClr val="660066"/>
                </a:solidFill>
              </a:rPr>
              <a:t>artage</a:t>
            </a:r>
          </a:p>
          <a:p>
            <a:pPr algn="ctr"/>
            <a:endParaRPr lang="fr-FR" sz="3600" i="1" dirty="0">
              <a:solidFill>
                <a:srgbClr val="660066"/>
              </a:solidFill>
            </a:endParaRPr>
          </a:p>
        </p:txBody>
      </p:sp>
      <p:pic>
        <p:nvPicPr>
          <p:cNvPr id="5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7078133" y="3962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6">
            <a:extLst>
              <a:ext uri="{FF2B5EF4-FFF2-40B4-BE49-F238E27FC236}">
                <a16:creationId xmlns:a16="http://schemas.microsoft.com/office/drawing/2014/main" id="{DF5FC349-0D44-5F4E-85D4-C6E1F49B1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9438394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71513" y="806450"/>
            <a:ext cx="8015287" cy="5296834"/>
          </a:xfrm>
          <a:prstGeom prst="rect">
            <a:avLst/>
          </a:prstGeom>
          <a:solidFill>
            <a:srgbClr val="F2F0FF"/>
          </a:solidFill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b="1" dirty="0">
                <a:solidFill>
                  <a:srgbClr val="FF6600"/>
                </a:solidFill>
              </a:rPr>
              <a:t>Objectif</a:t>
            </a:r>
            <a:r>
              <a:rPr lang="fr-FR" sz="2400" b="1" dirty="0">
                <a:solidFill>
                  <a:srgbClr val="008000"/>
                </a:solidFill>
              </a:rPr>
              <a:t> </a:t>
            </a:r>
            <a:r>
              <a:rPr lang="fr-FR" sz="2400" dirty="0"/>
              <a:t>des canevas de « prier en </a:t>
            </a:r>
            <a:r>
              <a:rPr lang="fr-FR" sz="2400" dirty="0" err="1"/>
              <a:t>famille.com</a:t>
            </a:r>
            <a:r>
              <a:rPr lang="fr-FR" sz="2400" dirty="0"/>
              <a:t> » 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dirty="0"/>
          </a:p>
          <a:p>
            <a:pPr algn="ctr">
              <a:defRPr/>
            </a:pPr>
            <a:r>
              <a:rPr lang="fr-FR" sz="3600" dirty="0"/>
              <a:t>Nourrir sa foi 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sz="3600" dirty="0"/>
              <a:t>au fil de l’année liturgique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/>
              <a:t>Associant vérités et images, ces canevas sont destinés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dirty="0"/>
              <a:t>à provoquer des questions, engager un dialogue…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dirty="0"/>
              <a:t> </a:t>
            </a:r>
            <a:r>
              <a:rPr lang="fr-FR" sz="2400" i="1" spc="200" dirty="0"/>
              <a:t>car, avec la grâce de Dieu,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400" i="1" spc="200" dirty="0"/>
              <a:t>la foi se transmet surtout en direct !</a:t>
            </a:r>
            <a:br>
              <a:rPr lang="fr-FR" sz="2400" i="1" spc="200" dirty="0"/>
            </a:br>
            <a:endParaRPr lang="fr-FR" sz="1100" i="1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364663"/>
            <a:ext cx="2133600" cy="365125"/>
          </a:xfrm>
        </p:spPr>
        <p:txBody>
          <a:bodyPr/>
          <a:lstStyle/>
          <a:p>
            <a:fld id="{F34D9183-3D8E-5D4F-9EDB-0DCC9E5BFE34}" type="slidenum">
              <a:rPr lang="fr-FR" smtClean="0"/>
              <a:t>2</a:t>
            </a:fld>
            <a:endParaRPr lang="fr-FR" dirty="0"/>
          </a:p>
        </p:txBody>
      </p:sp>
      <p:pic>
        <p:nvPicPr>
          <p:cNvPr id="7" name="Image 6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FFEDBC0C-0A54-C24F-80AE-ED544A1E8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197259570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20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68338" y="1242304"/>
            <a:ext cx="782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charset="2"/>
              <a:buChar char="ü"/>
            </a:pPr>
            <a:r>
              <a:rPr lang="fr-FR" sz="3600" b="1" spc="150" dirty="0">
                <a:solidFill>
                  <a:schemeClr val="accent1">
                    <a:lumMod val="50000"/>
                  </a:schemeClr>
                </a:solidFill>
              </a:rPr>
              <a:t>La Prière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37722" y="2404535"/>
            <a:ext cx="651934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2400" i="1" dirty="0">
                <a:solidFill>
                  <a:srgbClr val="376092"/>
                </a:solidFill>
              </a:rPr>
              <a:t>Penser  à  Dieu en L'aimant, </a:t>
            </a:r>
          </a:p>
          <a:p>
            <a:pPr algn="ctr">
              <a:lnSpc>
                <a:spcPct val="110000"/>
              </a:lnSpc>
            </a:pPr>
            <a:r>
              <a:rPr lang="fr-FR" sz="2400" i="1" dirty="0">
                <a:solidFill>
                  <a:srgbClr val="376092"/>
                </a:solidFill>
              </a:rPr>
              <a:t>Le louer ensemble, </a:t>
            </a:r>
          </a:p>
          <a:p>
            <a:pPr algn="ctr">
              <a:lnSpc>
                <a:spcPct val="110000"/>
              </a:lnSpc>
            </a:pPr>
            <a:r>
              <a:rPr lang="fr-FR" sz="2400" i="1" dirty="0">
                <a:solidFill>
                  <a:srgbClr val="376092"/>
                </a:solidFill>
              </a:rPr>
              <a:t>écouter sa Parole.</a:t>
            </a:r>
          </a:p>
          <a:p>
            <a:pPr algn="ctr">
              <a:lnSpc>
                <a:spcPct val="140000"/>
              </a:lnSpc>
            </a:pPr>
            <a:r>
              <a:rPr lang="fr-FR" sz="2400" i="1" dirty="0">
                <a:solidFill>
                  <a:srgbClr val="376092"/>
                </a:solidFill>
              </a:rPr>
              <a:t>La prière n'est pas d'abord pour nous satisfaire, </a:t>
            </a:r>
          </a:p>
          <a:p>
            <a:pPr algn="ctr">
              <a:lnSpc>
                <a:spcPct val="110000"/>
              </a:lnSpc>
            </a:pPr>
            <a:r>
              <a:rPr lang="fr-FR" sz="2400" i="1" dirty="0">
                <a:solidFill>
                  <a:srgbClr val="376092"/>
                </a:solidFill>
              </a:rPr>
              <a:t>elle  est  dépossession  de  nous-mêmes </a:t>
            </a:r>
          </a:p>
          <a:p>
            <a:pPr algn="ctr">
              <a:lnSpc>
                <a:spcPct val="110000"/>
              </a:lnSpc>
            </a:pPr>
            <a:r>
              <a:rPr lang="fr-FR" sz="2400" i="1" dirty="0">
                <a:solidFill>
                  <a:srgbClr val="376092"/>
                </a:solidFill>
              </a:rPr>
              <a:t>pour  nous  mettre  à  la  disposition  du Seigneur, Le laisser prier en nous.</a:t>
            </a:r>
          </a:p>
          <a:p>
            <a:pPr algn="r"/>
            <a:r>
              <a:rPr lang="fr-FR" sz="2000" i="1" dirty="0">
                <a:solidFill>
                  <a:srgbClr val="376092"/>
                </a:solidFill>
              </a:rPr>
              <a:t>St Jean-Paul II</a:t>
            </a:r>
          </a:p>
        </p:txBody>
      </p:sp>
      <p:pic>
        <p:nvPicPr>
          <p:cNvPr id="6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D9451F4F-6AE2-6341-A4C4-5CBADBCAC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16059404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21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574800" y="144791"/>
            <a:ext cx="6163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-20" dirty="0">
                <a:solidFill>
                  <a:srgbClr val="800000"/>
                </a:solidFill>
              </a:rPr>
              <a:t>Prendre chaque jour un temps pour prier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69863" y="811118"/>
            <a:ext cx="8788400" cy="1237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2400" spc="-20" dirty="0"/>
              <a:t> </a:t>
            </a:r>
            <a:r>
              <a:rPr lang="fr-FR" sz="2200" spc="-20" dirty="0"/>
              <a:t>Rien de grand ne se fait sans en prendre le temps.</a:t>
            </a:r>
          </a:p>
          <a:p>
            <a:pPr algn="ctr">
              <a:lnSpc>
                <a:spcPct val="110000"/>
              </a:lnSpc>
            </a:pPr>
            <a:r>
              <a:rPr lang="fr-FR" sz="2200" spc="-20" dirty="0"/>
              <a:t>Il est bon, et même vital, de </a:t>
            </a:r>
            <a:r>
              <a:rPr lang="fr-FR" sz="2200" b="1" spc="-20" dirty="0"/>
              <a:t>consacrer chaque jour un temps à la prière, </a:t>
            </a:r>
            <a:r>
              <a:rPr lang="fr-FR" sz="2200" spc="-20" dirty="0"/>
              <a:t>variable selon les états de vie : l’essentiel est de rester ‘’branchés’’ sur Dieu.</a:t>
            </a:r>
          </a:p>
        </p:txBody>
      </p:sp>
      <p:pic>
        <p:nvPicPr>
          <p:cNvPr id="7" name="Image 6" descr="livreetprie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/>
          <a:stretch/>
        </p:blipFill>
        <p:spPr>
          <a:xfrm>
            <a:off x="6102293" y="2319516"/>
            <a:ext cx="2906232" cy="204515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6794" y="2283575"/>
            <a:ext cx="576362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spc="-20" dirty="0"/>
              <a:t>La prière demande le </a:t>
            </a:r>
            <a:r>
              <a:rPr lang="fr-FR" sz="2200" b="1" spc="-20" dirty="0"/>
              <a:t>silence intérieur </a:t>
            </a:r>
            <a:r>
              <a:rPr lang="fr-FR" sz="2200" spc="-20" dirty="0"/>
              <a:t>: </a:t>
            </a:r>
            <a:r>
              <a:rPr lang="fr-FR" sz="2200" b="1" spc="-20" dirty="0"/>
              <a:t>se </a:t>
            </a:r>
            <a:r>
              <a:rPr lang="fr-FR" sz="2200" b="1" spc="-40" dirty="0"/>
              <a:t>rendre </a:t>
            </a:r>
            <a:r>
              <a:rPr lang="fr-FR" sz="2200" b="1" spc="-50" dirty="0"/>
              <a:t>attentif à Dieu</a:t>
            </a:r>
            <a:r>
              <a:rPr lang="fr-FR" sz="2200" i="1" spc="-50" dirty="0"/>
              <a:t>, </a:t>
            </a:r>
            <a:r>
              <a:rPr lang="fr-FR" sz="2200" spc="-50" dirty="0"/>
              <a:t>en se désencombrant de soi-même.</a:t>
            </a:r>
          </a:p>
          <a:p>
            <a:endParaRPr lang="fr-FR" sz="1000" dirty="0"/>
          </a:p>
          <a:p>
            <a:r>
              <a:rPr lang="fr-FR" sz="2200" dirty="0"/>
              <a:t>Marquer un temps d’arrêt dans notre rythme habituel permet de retrouver </a:t>
            </a:r>
            <a:r>
              <a:rPr lang="fr-FR" sz="2200" b="1" dirty="0"/>
              <a:t>le vrai sens de </a:t>
            </a:r>
            <a:r>
              <a:rPr lang="fr-FR" sz="2200" b="1" spc="-50" dirty="0"/>
              <a:t>notre vie : </a:t>
            </a:r>
            <a:r>
              <a:rPr lang="fr-FR" sz="2200" spc="-50" dirty="0"/>
              <a:t>discerner </a:t>
            </a:r>
            <a:r>
              <a:rPr lang="fr-FR" sz="2200" b="1" spc="-50" dirty="0"/>
              <a:t>l’essentiel</a:t>
            </a:r>
            <a:r>
              <a:rPr lang="fr-FR" sz="2200" spc="-50" dirty="0"/>
              <a:t> (</a:t>
            </a:r>
            <a:r>
              <a:rPr lang="fr-FR" sz="2200" i="1" dirty="0"/>
              <a:t>Dieu</a:t>
            </a:r>
            <a:r>
              <a:rPr lang="fr-FR" sz="2200" dirty="0"/>
              <a:t>), du </a:t>
            </a:r>
            <a:r>
              <a:rPr lang="fr-FR" sz="2200" b="1" dirty="0"/>
              <a:t>relatif</a:t>
            </a:r>
            <a:r>
              <a:rPr lang="fr-FR" sz="2200" dirty="0"/>
              <a:t> (</a:t>
            </a:r>
            <a:r>
              <a:rPr lang="fr-FR" sz="2200" i="1" dirty="0"/>
              <a:t>les choses de la terre</a:t>
            </a:r>
            <a:r>
              <a:rPr lang="fr-FR" sz="2200" dirty="0"/>
              <a:t>). </a:t>
            </a:r>
            <a:endParaRPr lang="fr-FR" sz="2200" spc="-20" dirty="0"/>
          </a:p>
        </p:txBody>
      </p:sp>
      <p:sp>
        <p:nvSpPr>
          <p:cNvPr id="4" name="ZoneTexte 3"/>
          <p:cNvSpPr txBox="1"/>
          <p:nvPr/>
        </p:nvSpPr>
        <p:spPr>
          <a:xfrm>
            <a:off x="233629" y="4652536"/>
            <a:ext cx="8686267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200" b="1" dirty="0"/>
              <a:t>Prier</a:t>
            </a:r>
            <a:r>
              <a:rPr lang="fr-FR" sz="2200" dirty="0"/>
              <a:t>, c’est rester sous le regard de Dieu et </a:t>
            </a:r>
            <a:r>
              <a:rPr lang="fr-FR" sz="2200" spc="-20" dirty="0"/>
              <a:t>L’aimer,</a:t>
            </a:r>
          </a:p>
          <a:p>
            <a:pPr algn="ctr"/>
            <a:r>
              <a:rPr lang="fr-FR" sz="2200" spc="-20" dirty="0"/>
              <a:t>et donne la force de </a:t>
            </a:r>
            <a:r>
              <a:rPr lang="fr-FR" sz="2200" b="1" spc="-20" dirty="0"/>
              <a:t>toujours faire ce qu’Il veut </a:t>
            </a:r>
            <a:r>
              <a:rPr lang="fr-FR" sz="2200" spc="-20" dirty="0"/>
              <a:t>avant notre petite volonté.</a:t>
            </a:r>
          </a:p>
          <a:p>
            <a:pPr algn="ctr">
              <a:lnSpc>
                <a:spcPct val="200000"/>
              </a:lnSpc>
            </a:pPr>
            <a:r>
              <a:rPr lang="fr-FR" sz="2200" i="1" spc="-20" dirty="0"/>
              <a:t>Deux éléments </a:t>
            </a:r>
            <a:r>
              <a:rPr lang="fr-FR" sz="2200" spc="-20" dirty="0"/>
              <a:t>: la prière personnelle et la prière familiale </a:t>
            </a:r>
          </a:p>
        </p:txBody>
      </p:sp>
      <p:pic>
        <p:nvPicPr>
          <p:cNvPr id="10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lèche vers la droite 10"/>
          <p:cNvSpPr/>
          <p:nvPr/>
        </p:nvSpPr>
        <p:spPr>
          <a:xfrm>
            <a:off x="8009477" y="5892802"/>
            <a:ext cx="372523" cy="302201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6600"/>
              </a:solidFill>
            </a:endParaRP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317437F9-016F-FF4F-8176-F3D90C952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59295987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72529" y="140384"/>
            <a:ext cx="4284130" cy="164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Prière personnelle</a:t>
            </a:r>
          </a:p>
          <a:p>
            <a:pPr algn="r">
              <a:lnSpc>
                <a:spcPct val="130000"/>
              </a:lnSpc>
            </a:pPr>
            <a:r>
              <a:rPr lang="fr-FR" sz="2200" i="1" spc="-100" dirty="0"/>
              <a:t>Même de jeunes enfants </a:t>
            </a:r>
          </a:p>
          <a:p>
            <a:pPr algn="r"/>
            <a:r>
              <a:rPr lang="fr-FR" sz="2200" i="1" spc="-100" dirty="0"/>
              <a:t>en sont capables </a:t>
            </a:r>
          </a:p>
          <a:p>
            <a:pPr algn="r"/>
            <a:r>
              <a:rPr lang="fr-FR" sz="2200" i="1" dirty="0"/>
              <a:t>s’ils y sont encouragés</a:t>
            </a:r>
          </a:p>
        </p:txBody>
      </p:sp>
      <p:pic>
        <p:nvPicPr>
          <p:cNvPr id="7" name="Image 6" descr="coinpriè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02" y="3367086"/>
            <a:ext cx="2947497" cy="2288645"/>
          </a:xfrm>
          <a:prstGeom prst="rect">
            <a:avLst/>
          </a:prstGeom>
        </p:spPr>
      </p:pic>
      <p:pic>
        <p:nvPicPr>
          <p:cNvPr id="8" name="Image 7" descr="enfantquipri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71" y="1066802"/>
            <a:ext cx="1680630" cy="198918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029200" y="140384"/>
            <a:ext cx="3860800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Prière familiale </a:t>
            </a:r>
          </a:p>
          <a:p>
            <a:pPr algn="ctr">
              <a:lnSpc>
                <a:spcPct val="130000"/>
              </a:lnSpc>
            </a:pPr>
            <a:r>
              <a:rPr lang="fr-FR" sz="2200" i="1" dirty="0"/>
              <a:t>adaptée au temps liturgique</a:t>
            </a:r>
          </a:p>
        </p:txBody>
      </p:sp>
      <p:pic>
        <p:nvPicPr>
          <p:cNvPr id="10" name="Image 9" descr="familleenprie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538" y="1286203"/>
            <a:ext cx="3174997" cy="2033806"/>
          </a:xfrm>
          <a:prstGeom prst="rect">
            <a:avLst/>
          </a:prstGeom>
        </p:spPr>
      </p:pic>
      <p:pic>
        <p:nvPicPr>
          <p:cNvPr id="12" name="Image 11" descr="familleenprier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29" y="3882419"/>
            <a:ext cx="3117850" cy="1762263"/>
          </a:xfrm>
          <a:prstGeom prst="rect">
            <a:avLst/>
          </a:prstGeom>
        </p:spPr>
      </p:pic>
      <p:pic>
        <p:nvPicPr>
          <p:cNvPr id="15" name="Image 7" descr="logo_canevas_16x16sansbord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6">
            <a:extLst>
              <a:ext uri="{FF2B5EF4-FFF2-40B4-BE49-F238E27FC236}">
                <a16:creationId xmlns:a16="http://schemas.microsoft.com/office/drawing/2014/main" id="{50AEB5AF-8C21-5740-BE85-02D2028AA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7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322100138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60404" y="1625595"/>
            <a:ext cx="7823200" cy="2575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ctr">
              <a:buFont typeface="Wingdings" charset="2"/>
              <a:buChar char="ü"/>
            </a:pPr>
            <a:r>
              <a:rPr lang="fr-FR" sz="3600" b="1" dirty="0">
                <a:solidFill>
                  <a:srgbClr val="660066"/>
                </a:solidFill>
              </a:rPr>
              <a:t> La pénitence</a:t>
            </a:r>
          </a:p>
          <a:p>
            <a:pPr algn="ctr"/>
            <a:endParaRPr lang="fr-FR" sz="3200" b="1" dirty="0">
              <a:solidFill>
                <a:srgbClr val="660066"/>
              </a:solidFill>
            </a:endParaRPr>
          </a:p>
          <a:p>
            <a:pPr marL="2878138" lvl="5" indent="-457200">
              <a:lnSpc>
                <a:spcPct val="150000"/>
              </a:lnSpc>
              <a:buFont typeface="Wingdings" charset="2"/>
              <a:buChar char="q"/>
            </a:pPr>
            <a:r>
              <a:rPr lang="fr-FR" sz="2800" dirty="0">
                <a:solidFill>
                  <a:srgbClr val="660066"/>
                </a:solidFill>
              </a:rPr>
              <a:t>Une attitude intérieure</a:t>
            </a:r>
          </a:p>
          <a:p>
            <a:pPr marL="2878138" lvl="5" indent="-490538">
              <a:lnSpc>
                <a:spcPct val="200000"/>
              </a:lnSpc>
              <a:buFont typeface="Wingdings" charset="2"/>
              <a:buChar char="q"/>
            </a:pPr>
            <a:r>
              <a:rPr lang="fr-FR" sz="2800" dirty="0">
                <a:solidFill>
                  <a:srgbClr val="660066"/>
                </a:solidFill>
              </a:rPr>
              <a:t>Des actes pratiques</a:t>
            </a:r>
          </a:p>
        </p:txBody>
      </p:sp>
      <p:pic>
        <p:nvPicPr>
          <p:cNvPr id="5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AFBFBB7-65CC-714D-B78C-0B7FF8482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34134559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24</a:t>
            </a:fld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04800" y="200911"/>
            <a:ext cx="8686799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Une  attitude intérieure</a:t>
            </a:r>
          </a:p>
          <a:p>
            <a:pPr algn="ctr"/>
            <a:endParaRPr lang="fr-FR" sz="2800" b="1" dirty="0">
              <a:solidFill>
                <a:srgbClr val="660066"/>
              </a:solidFill>
            </a:endParaRPr>
          </a:p>
          <a:p>
            <a:r>
              <a:rPr lang="fr-FR" sz="2400" dirty="0">
                <a:solidFill>
                  <a:srgbClr val="000090"/>
                </a:solidFill>
              </a:rPr>
              <a:t>	Le mot « </a:t>
            </a:r>
            <a:r>
              <a:rPr lang="fr-FR" sz="2400" i="1" dirty="0">
                <a:solidFill>
                  <a:srgbClr val="000090"/>
                </a:solidFill>
              </a:rPr>
              <a:t>pénitence</a:t>
            </a:r>
            <a:r>
              <a:rPr lang="fr-FR" sz="2400" dirty="0">
                <a:solidFill>
                  <a:srgbClr val="000090"/>
                </a:solidFill>
              </a:rPr>
              <a:t> » signifie « </a:t>
            </a:r>
            <a:r>
              <a:rPr lang="fr-FR" sz="2400" b="1" dirty="0">
                <a:solidFill>
                  <a:srgbClr val="000090"/>
                </a:solidFill>
              </a:rPr>
              <a:t>repentir</a:t>
            </a:r>
            <a:r>
              <a:rPr lang="fr-FR" sz="2400" dirty="0">
                <a:solidFill>
                  <a:srgbClr val="000090"/>
                </a:solidFill>
              </a:rPr>
              <a:t> » : </a:t>
            </a:r>
          </a:p>
          <a:p>
            <a:r>
              <a:rPr lang="fr-FR" sz="2400" dirty="0">
                <a:solidFill>
                  <a:srgbClr val="000090"/>
                </a:solidFill>
              </a:rPr>
              <a:t>	c’est le </a:t>
            </a:r>
            <a:r>
              <a:rPr lang="fr-FR" sz="2400" b="1" dirty="0">
                <a:solidFill>
                  <a:srgbClr val="000090"/>
                </a:solidFill>
              </a:rPr>
              <a:t>regret</a:t>
            </a:r>
            <a:r>
              <a:rPr lang="fr-FR" sz="2400" dirty="0">
                <a:solidFill>
                  <a:srgbClr val="000090"/>
                </a:solidFill>
              </a:rPr>
              <a:t> d’une faute, avec la résolution </a:t>
            </a:r>
            <a:endParaRPr lang="fr-FR" sz="2800" b="1" dirty="0">
              <a:solidFill>
                <a:srgbClr val="660066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94731" y="2040139"/>
            <a:ext cx="6358469" cy="3865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0" lvl="3" indent="-342900">
              <a:buFont typeface="Wingdings" charset="2"/>
              <a:buChar char="²"/>
            </a:pPr>
            <a:r>
              <a:rPr lang="fr-FR" sz="2400" dirty="0">
                <a:solidFill>
                  <a:srgbClr val="000090"/>
                </a:solidFill>
              </a:rPr>
              <a:t> de </a:t>
            </a:r>
            <a:r>
              <a:rPr lang="fr-FR" sz="2400" b="1" dirty="0">
                <a:solidFill>
                  <a:srgbClr val="000090"/>
                </a:solidFill>
              </a:rPr>
              <a:t>ne plus recommencer</a:t>
            </a:r>
            <a:r>
              <a:rPr lang="fr-FR" sz="2400" dirty="0">
                <a:solidFill>
                  <a:srgbClr val="000090"/>
                </a:solidFill>
              </a:rPr>
              <a:t>, </a:t>
            </a:r>
          </a:p>
          <a:p>
            <a:pPr marL="1714500" lvl="3" indent="-342900">
              <a:lnSpc>
                <a:spcPct val="110000"/>
              </a:lnSpc>
              <a:buFont typeface="Wingdings" charset="2"/>
              <a:buChar char="²"/>
            </a:pPr>
            <a:r>
              <a:rPr lang="fr-FR" sz="2400" dirty="0">
                <a:solidFill>
                  <a:srgbClr val="000090"/>
                </a:solidFill>
              </a:rPr>
              <a:t> de </a:t>
            </a:r>
            <a:r>
              <a:rPr lang="fr-FR" sz="2400" b="1" dirty="0">
                <a:solidFill>
                  <a:srgbClr val="000090"/>
                </a:solidFill>
              </a:rPr>
              <a:t>changer de vie, </a:t>
            </a:r>
          </a:p>
          <a:p>
            <a:pPr marL="1714500" lvl="3" indent="-342900">
              <a:lnSpc>
                <a:spcPct val="110000"/>
              </a:lnSpc>
              <a:buFont typeface="Wingdings" charset="2"/>
              <a:buChar char="²"/>
            </a:pPr>
            <a:r>
              <a:rPr lang="fr-FR" sz="2400" dirty="0">
                <a:solidFill>
                  <a:srgbClr val="000090"/>
                </a:solidFill>
              </a:rPr>
              <a:t> de </a:t>
            </a:r>
            <a:r>
              <a:rPr lang="fr-FR" sz="2400" b="1" dirty="0">
                <a:solidFill>
                  <a:srgbClr val="000090"/>
                </a:solidFill>
              </a:rPr>
              <a:t>réparer</a:t>
            </a:r>
            <a:r>
              <a:rPr lang="fr-FR" sz="2400" dirty="0">
                <a:solidFill>
                  <a:srgbClr val="000090"/>
                </a:solidFill>
              </a:rPr>
              <a:t> le mal commis.</a:t>
            </a:r>
          </a:p>
          <a:p>
            <a:pPr>
              <a:lnSpc>
                <a:spcPct val="140000"/>
              </a:lnSpc>
            </a:pPr>
            <a:r>
              <a:rPr lang="fr-FR" sz="2400" spc="-70" dirty="0">
                <a:solidFill>
                  <a:srgbClr val="000090"/>
                </a:solidFill>
              </a:rPr>
              <a:t>La pénitence est donc, d’abord,</a:t>
            </a:r>
          </a:p>
          <a:p>
            <a:pPr algn="ctr">
              <a:lnSpc>
                <a:spcPct val="110000"/>
              </a:lnSpc>
            </a:pPr>
            <a:r>
              <a:rPr lang="fr-FR" sz="2400" spc="-70" dirty="0">
                <a:solidFill>
                  <a:srgbClr val="000090"/>
                </a:solidFill>
              </a:rPr>
              <a:t> </a:t>
            </a:r>
            <a:r>
              <a:rPr lang="fr-FR" sz="2400" b="1" spc="-70" dirty="0">
                <a:solidFill>
                  <a:srgbClr val="000090"/>
                </a:solidFill>
              </a:rPr>
              <a:t>une attitude intérieure, </a:t>
            </a:r>
            <a:r>
              <a:rPr lang="fr-FR" sz="2400" dirty="0">
                <a:solidFill>
                  <a:srgbClr val="000090"/>
                </a:solidFill>
              </a:rPr>
              <a:t>une </a:t>
            </a:r>
            <a:r>
              <a:rPr lang="fr-FR" sz="2400" b="1" dirty="0">
                <a:solidFill>
                  <a:srgbClr val="000090"/>
                </a:solidFill>
              </a:rPr>
              <a:t>conversion</a:t>
            </a:r>
            <a:r>
              <a:rPr lang="fr-FR" sz="2400" dirty="0">
                <a:solidFill>
                  <a:srgbClr val="000090"/>
                </a:solidFill>
              </a:rPr>
              <a:t> :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000090"/>
                </a:solidFill>
              </a:rPr>
              <a:t> celle, pleine d’humilité, du publicain, à genoux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000090"/>
                </a:solidFill>
              </a:rPr>
              <a:t> au fond du temple, qui se frappe la poitrine : </a:t>
            </a:r>
          </a:p>
          <a:p>
            <a:pPr algn="ctr">
              <a:lnSpc>
                <a:spcPct val="12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Mon Dieu, pardonne au pécheur que je sui</a:t>
            </a:r>
            <a:r>
              <a:rPr lang="fr-FR" sz="2200" i="1" dirty="0">
                <a:solidFill>
                  <a:srgbClr val="3366FF"/>
                </a:solidFill>
              </a:rPr>
              <a:t>s.</a:t>
            </a:r>
          </a:p>
          <a:p>
            <a:pPr algn="ctr"/>
            <a:r>
              <a:rPr lang="fr-FR" sz="2200" i="1" dirty="0">
                <a:solidFill>
                  <a:srgbClr val="3366FF"/>
                </a:solidFill>
              </a:rPr>
              <a:t> </a:t>
            </a:r>
            <a:r>
              <a:rPr lang="fr-FR" sz="2000" dirty="0">
                <a:solidFill>
                  <a:srgbClr val="3366FF"/>
                </a:solidFill>
              </a:rPr>
              <a:t>(</a:t>
            </a:r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18, 13)</a:t>
            </a:r>
          </a:p>
        </p:txBody>
      </p:sp>
      <p:pic>
        <p:nvPicPr>
          <p:cNvPr id="7" name="Image 6" descr="publicain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7" b="13020"/>
          <a:stretch/>
        </p:blipFill>
        <p:spPr>
          <a:xfrm>
            <a:off x="6692166" y="1488888"/>
            <a:ext cx="2423950" cy="3870699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9E00CDD0-824E-C547-A699-A2B78976B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14118053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25</a:t>
            </a:fld>
            <a:endParaRPr lang="fr-FR"/>
          </a:p>
        </p:txBody>
      </p:sp>
      <p:pic>
        <p:nvPicPr>
          <p:cNvPr id="3" name="Image 2" descr="pharisienpublicai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" t="957" r="189" b="-957"/>
          <a:stretch/>
        </p:blipFill>
        <p:spPr>
          <a:xfrm>
            <a:off x="5279538" y="829733"/>
            <a:ext cx="3712061" cy="530542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87871" y="829733"/>
            <a:ext cx="485986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000090"/>
                </a:solidFill>
              </a:rPr>
              <a:t>Reconnaître son péché, comme l’a fait le publicain, est un acte d’</a:t>
            </a:r>
            <a:r>
              <a:rPr lang="fr-FR" sz="2400" b="1" dirty="0">
                <a:solidFill>
                  <a:srgbClr val="000090"/>
                </a:solidFill>
              </a:rPr>
              <a:t>humilité</a:t>
            </a:r>
            <a:r>
              <a:rPr lang="fr-FR" sz="2400" dirty="0">
                <a:solidFill>
                  <a:srgbClr val="000090"/>
                </a:solidFill>
              </a:rPr>
              <a:t> : c’est </a:t>
            </a:r>
            <a:r>
              <a:rPr lang="fr-FR" sz="2400" b="1" dirty="0">
                <a:solidFill>
                  <a:srgbClr val="000090"/>
                </a:solidFill>
              </a:rPr>
              <a:t>la seule attitude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000090"/>
                </a:solidFill>
              </a:rPr>
              <a:t>qui convient pour se tenir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000090"/>
                </a:solidFill>
              </a:rPr>
              <a:t>devant Dieu 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000090"/>
                </a:solidFill>
              </a:rPr>
              <a:t>et pour obtenir son pardon.</a:t>
            </a:r>
          </a:p>
          <a:p>
            <a:pPr>
              <a:lnSpc>
                <a:spcPct val="130000"/>
              </a:lnSpc>
            </a:pPr>
            <a:endParaRPr lang="fr-FR" sz="800" i="1" dirty="0">
              <a:solidFill>
                <a:srgbClr val="000090"/>
              </a:solidFill>
            </a:endParaRPr>
          </a:p>
          <a:p>
            <a:pPr algn="ctr"/>
            <a:r>
              <a:rPr lang="fr-FR" sz="2800" dirty="0">
                <a:solidFill>
                  <a:srgbClr val="000090"/>
                </a:solidFill>
              </a:rPr>
              <a:t>(</a:t>
            </a:r>
            <a:r>
              <a:rPr lang="fr-FR" sz="2400" i="1" dirty="0">
                <a:solidFill>
                  <a:srgbClr val="000090"/>
                </a:solidFill>
              </a:rPr>
              <a:t>À l’inverse, Dieu n’aime pas les orgueilleux toujours contents </a:t>
            </a:r>
          </a:p>
          <a:p>
            <a:pPr algn="ctr"/>
            <a:r>
              <a:rPr lang="fr-FR" sz="2400" i="1" dirty="0">
                <a:solidFill>
                  <a:srgbClr val="000090"/>
                </a:solidFill>
              </a:rPr>
              <a:t>d’eux-mêmes</a:t>
            </a:r>
            <a:r>
              <a:rPr lang="fr-FR" sz="2800" i="1" dirty="0">
                <a:solidFill>
                  <a:srgbClr val="000090"/>
                </a:solidFill>
              </a:rPr>
              <a:t>,</a:t>
            </a:r>
            <a:r>
              <a:rPr lang="fr-FR" sz="2400" i="1" dirty="0">
                <a:solidFill>
                  <a:srgbClr val="000090"/>
                </a:solidFill>
              </a:rPr>
              <a:t> comme le pharisien</a:t>
            </a:r>
            <a:r>
              <a:rPr lang="fr-FR" sz="2200" dirty="0">
                <a:solidFill>
                  <a:srgbClr val="000090"/>
                </a:solidFill>
              </a:rPr>
              <a:t>)</a:t>
            </a:r>
          </a:p>
          <a:p>
            <a:pPr algn="ctr">
              <a:lnSpc>
                <a:spcPct val="110000"/>
              </a:lnSpc>
            </a:pPr>
            <a:endParaRPr lang="fr-FR" dirty="0">
              <a:solidFill>
                <a:srgbClr val="000090"/>
              </a:solidFill>
            </a:endParaRPr>
          </a:p>
          <a:p>
            <a:pPr algn="ctr">
              <a:lnSpc>
                <a:spcPct val="110000"/>
              </a:lnSpc>
            </a:pPr>
            <a:r>
              <a:rPr lang="fr-FR" sz="2400" b="1" dirty="0">
                <a:solidFill>
                  <a:srgbClr val="000090"/>
                </a:solidFill>
              </a:rPr>
              <a:t>Dieu réserve sa bénédiction </a:t>
            </a:r>
          </a:p>
          <a:p>
            <a:pPr algn="ctr">
              <a:lnSpc>
                <a:spcPct val="110000"/>
              </a:lnSpc>
            </a:pPr>
            <a:r>
              <a:rPr lang="fr-FR" sz="2400" b="1" dirty="0">
                <a:solidFill>
                  <a:srgbClr val="000090"/>
                </a:solidFill>
              </a:rPr>
              <a:t>à celui qui s’humilie.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2400" y="118532"/>
            <a:ext cx="883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250" dirty="0">
                <a:solidFill>
                  <a:srgbClr val="660066"/>
                </a:solidFill>
              </a:rPr>
              <a:t>Une attitude d’humilité</a:t>
            </a:r>
            <a:r>
              <a:rPr lang="fr-FR" sz="2800" spc="250" dirty="0">
                <a:solidFill>
                  <a:srgbClr val="660066"/>
                </a:solidFill>
              </a:rPr>
              <a:t> </a:t>
            </a:r>
          </a:p>
        </p:txBody>
      </p:sp>
      <p:pic>
        <p:nvPicPr>
          <p:cNvPr id="7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6">
            <a:extLst>
              <a:ext uri="{FF2B5EF4-FFF2-40B4-BE49-F238E27FC236}">
                <a16:creationId xmlns:a16="http://schemas.microsoft.com/office/drawing/2014/main" id="{5EDA33B0-07A3-D14C-BF26-C464ECE46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3020593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26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20142" y="225971"/>
            <a:ext cx="878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190" dirty="0">
                <a:solidFill>
                  <a:srgbClr val="660066"/>
                </a:solidFill>
              </a:rPr>
              <a:t>À l’humilité, Dieu répond par sa miséricorde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0142" y="959352"/>
            <a:ext cx="700678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Tous, nous faisons dans notre vie la triste expérience du mal :</a:t>
            </a:r>
          </a:p>
          <a:p>
            <a:pPr algn="ctr"/>
            <a:r>
              <a:rPr lang="fr-FR" sz="2400" dirty="0"/>
              <a:t> </a:t>
            </a:r>
            <a:r>
              <a:rPr lang="fr-FR" sz="2400" i="1" dirty="0">
                <a:solidFill>
                  <a:srgbClr val="3366FF"/>
                </a:solidFill>
              </a:rPr>
              <a:t>Je ne fais pas le bien que je veux,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mais je fais le mal que je ne veux pas</a:t>
            </a:r>
            <a:r>
              <a:rPr lang="fr-FR" sz="2200" i="1" dirty="0">
                <a:solidFill>
                  <a:srgbClr val="3366FF"/>
                </a:solidFill>
              </a:rPr>
              <a:t>.</a:t>
            </a:r>
          </a:p>
          <a:p>
            <a:pPr algn="ctr"/>
            <a:r>
              <a:rPr lang="fr-FR" sz="2000" i="1" spc="-20" dirty="0">
                <a:solidFill>
                  <a:srgbClr val="3366FF"/>
                </a:solidFill>
              </a:rPr>
              <a:t> </a:t>
            </a:r>
            <a:r>
              <a:rPr lang="fr-FR" sz="2000" dirty="0">
                <a:solidFill>
                  <a:srgbClr val="3366FF"/>
                </a:solidFill>
              </a:rPr>
              <a:t>(</a:t>
            </a:r>
            <a:r>
              <a:rPr lang="fr-FR" sz="2000" dirty="0" err="1">
                <a:solidFill>
                  <a:srgbClr val="3366FF"/>
                </a:solidFill>
              </a:rPr>
              <a:t>Rm</a:t>
            </a:r>
            <a:r>
              <a:rPr lang="fr-FR" sz="2000" dirty="0">
                <a:solidFill>
                  <a:srgbClr val="3366FF"/>
                </a:solidFill>
              </a:rPr>
              <a:t> 7, 19)</a:t>
            </a:r>
          </a:p>
        </p:txBody>
      </p:sp>
      <p:pic>
        <p:nvPicPr>
          <p:cNvPr id="8" name="Image 3" descr="130Adam-Eve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7"/>
          <a:stretch/>
        </p:blipFill>
        <p:spPr bwMode="auto">
          <a:xfrm>
            <a:off x="7021798" y="778938"/>
            <a:ext cx="1986743" cy="258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20142" y="3125101"/>
            <a:ext cx="662807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C’est du péché originel que nous tenons cette tendance, si fâcheuse, à préférer le mal au bien… Toute notre vie, il faudra  la combattre !</a:t>
            </a:r>
          </a:p>
          <a:p>
            <a:endParaRPr lang="fr-FR" sz="2400" dirty="0"/>
          </a:p>
          <a:p>
            <a:r>
              <a:rPr lang="fr-FR" sz="2400" dirty="0"/>
              <a:t>…Mais Dieu, infiniment bon et miséricordieux, sait notre fragilité : Il est toujours prêt à pardonner à celui qui revient à Lui en reconnaissant sa faute.</a:t>
            </a:r>
          </a:p>
        </p:txBody>
      </p:sp>
      <p:pic>
        <p:nvPicPr>
          <p:cNvPr id="9" name="Image 8" descr="590enfantprodig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89" y="3499355"/>
            <a:ext cx="1869778" cy="2687665"/>
          </a:xfrm>
          <a:prstGeom prst="rect">
            <a:avLst/>
          </a:prstGeom>
        </p:spPr>
      </p:pic>
      <p:pic>
        <p:nvPicPr>
          <p:cNvPr id="11" name="Image 7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6">
            <a:extLst>
              <a:ext uri="{FF2B5EF4-FFF2-40B4-BE49-F238E27FC236}">
                <a16:creationId xmlns:a16="http://schemas.microsoft.com/office/drawing/2014/main" id="{B06D0265-9BD8-364B-ACE7-D98384EEE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8706991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27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69862" y="873342"/>
            <a:ext cx="8813802" cy="506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660066"/>
                </a:solidFill>
              </a:rPr>
              <a:t>La pénitence est donc d’abord une </a:t>
            </a:r>
            <a:r>
              <a:rPr lang="fr-FR" sz="2400" b="1" dirty="0">
                <a:solidFill>
                  <a:srgbClr val="660066"/>
                </a:solidFill>
              </a:rPr>
              <a:t>attitude intérieure.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Mais, pour être vraie, juste, cette attitude intérieure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doit se traduire par des </a:t>
            </a:r>
            <a:r>
              <a:rPr lang="fr-FR" sz="2400" b="1" dirty="0">
                <a:solidFill>
                  <a:srgbClr val="660066"/>
                </a:solidFill>
              </a:rPr>
              <a:t>actes pratiques </a:t>
            </a:r>
            <a:r>
              <a:rPr lang="fr-FR" sz="2400" dirty="0">
                <a:solidFill>
                  <a:srgbClr val="660066"/>
                </a:solidFill>
              </a:rPr>
              <a:t>: </a:t>
            </a:r>
            <a:r>
              <a:rPr lang="fr-FR" sz="2400" b="1" dirty="0">
                <a:solidFill>
                  <a:srgbClr val="660066"/>
                </a:solidFill>
              </a:rPr>
              <a:t>efforts, sacrifices</a:t>
            </a:r>
            <a:r>
              <a:rPr lang="fr-FR" sz="2400" dirty="0">
                <a:solidFill>
                  <a:srgbClr val="660066"/>
                </a:solidFill>
              </a:rPr>
              <a:t>… </a:t>
            </a:r>
          </a:p>
          <a:p>
            <a:endParaRPr lang="fr-FR" sz="1200" dirty="0">
              <a:solidFill>
                <a:srgbClr val="660066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660066"/>
                </a:solidFill>
              </a:rPr>
              <a:t>C’est par des </a:t>
            </a:r>
            <a:r>
              <a:rPr lang="fr-FR" sz="2400" b="1" dirty="0">
                <a:solidFill>
                  <a:srgbClr val="660066"/>
                </a:solidFill>
              </a:rPr>
              <a:t>actes concrets </a:t>
            </a:r>
            <a:r>
              <a:rPr lang="fr-FR" sz="2400" dirty="0">
                <a:solidFill>
                  <a:srgbClr val="660066"/>
                </a:solidFill>
              </a:rPr>
              <a:t>que</a:t>
            </a:r>
            <a:r>
              <a:rPr lang="fr-FR" sz="2400" b="1" dirty="0">
                <a:solidFill>
                  <a:srgbClr val="660066"/>
                </a:solidFill>
              </a:rPr>
              <a:t> </a:t>
            </a:r>
            <a:r>
              <a:rPr lang="fr-FR" sz="2400" dirty="0">
                <a:solidFill>
                  <a:srgbClr val="660066"/>
                </a:solidFill>
              </a:rPr>
              <a:t>nous comprenons le mieux</a:t>
            </a:r>
          </a:p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660066"/>
                </a:solidFill>
              </a:rPr>
              <a:t>à quel point l’importance que </a:t>
            </a:r>
            <a:r>
              <a:rPr lang="fr-FR" sz="2400" b="1" dirty="0">
                <a:solidFill>
                  <a:srgbClr val="660066"/>
                </a:solidFill>
              </a:rPr>
              <a:t>ce soit toujours </a:t>
            </a:r>
          </a:p>
          <a:p>
            <a:pPr algn="ctr">
              <a:lnSpc>
                <a:spcPct val="130000"/>
              </a:lnSpc>
            </a:pPr>
            <a:r>
              <a:rPr lang="fr-FR" sz="2400" b="1" dirty="0">
                <a:solidFill>
                  <a:srgbClr val="660066"/>
                </a:solidFill>
              </a:rPr>
              <a:t>l’esprit qui commande au  corps</a:t>
            </a:r>
            <a:r>
              <a:rPr lang="fr-FR" sz="2400" dirty="0">
                <a:solidFill>
                  <a:srgbClr val="660066"/>
                </a:solidFill>
              </a:rPr>
              <a:t>… et pas l’inverse !</a:t>
            </a:r>
            <a:endParaRPr lang="fr-FR" sz="2200" dirty="0">
              <a:solidFill>
                <a:srgbClr val="660066"/>
              </a:solidFill>
            </a:endParaRPr>
          </a:p>
          <a:p>
            <a:pPr algn="r">
              <a:lnSpc>
                <a:spcPct val="150000"/>
              </a:lnSpc>
            </a:pPr>
            <a:r>
              <a:rPr lang="fr-FR" sz="3200" dirty="0"/>
              <a:t> </a:t>
            </a:r>
            <a:r>
              <a:rPr lang="fr-FR" sz="3200" spc="-20" dirty="0"/>
              <a:t> </a:t>
            </a:r>
            <a:r>
              <a:rPr lang="fr-FR" sz="2400" i="1" dirty="0"/>
              <a:t>Page suivante , une liste pratique d’idées d’efforts </a:t>
            </a:r>
          </a:p>
          <a:p>
            <a:pPr>
              <a:lnSpc>
                <a:spcPct val="200000"/>
              </a:lnSpc>
            </a:pPr>
            <a:r>
              <a:rPr lang="fr-FR" sz="2200" b="1" i="1" dirty="0">
                <a:solidFill>
                  <a:srgbClr val="660066"/>
                </a:solidFill>
              </a:rPr>
              <a:t>Dans les actes pratiques, ne pas oublier </a:t>
            </a:r>
            <a:r>
              <a:rPr lang="fr-FR" sz="2200" i="1" dirty="0">
                <a:solidFill>
                  <a:srgbClr val="660066"/>
                </a:solidFill>
              </a:rPr>
              <a:t>: </a:t>
            </a:r>
          </a:p>
          <a:p>
            <a:pPr lvl="3"/>
            <a:r>
              <a:rPr lang="fr-FR" sz="2200" i="1" dirty="0">
                <a:solidFill>
                  <a:srgbClr val="660066"/>
                </a:solidFill>
              </a:rPr>
              <a:t> - le jeûne du mercredi des Cendres et du Vendredi Saint,</a:t>
            </a:r>
          </a:p>
          <a:p>
            <a:pPr lvl="3"/>
            <a:r>
              <a:rPr lang="fr-FR" sz="2200" i="1" dirty="0">
                <a:solidFill>
                  <a:srgbClr val="660066"/>
                </a:solidFill>
              </a:rPr>
              <a:t>-  l’abstinence de viande chaque vendredi de Carême.</a:t>
            </a:r>
            <a:endParaRPr lang="fr-FR" sz="2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9862" y="159433"/>
            <a:ext cx="88138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Pour exprimer l’</a:t>
            </a:r>
            <a:r>
              <a:rPr lang="fr-FR" sz="2800" b="1" i="1" dirty="0">
                <a:solidFill>
                  <a:srgbClr val="660066"/>
                </a:solidFill>
              </a:rPr>
              <a:t>esprit</a:t>
            </a:r>
            <a:r>
              <a:rPr lang="fr-FR" sz="2800" b="1" dirty="0">
                <a:solidFill>
                  <a:srgbClr val="660066"/>
                </a:solidFill>
              </a:rPr>
              <a:t> de pénitence… des actes pratiques</a:t>
            </a:r>
            <a:endParaRPr lang="fr-FR" sz="2600" b="1" dirty="0">
              <a:solidFill>
                <a:srgbClr val="660066"/>
              </a:solidFill>
            </a:endParaRPr>
          </a:p>
        </p:txBody>
      </p:sp>
      <p:pic>
        <p:nvPicPr>
          <p:cNvPr id="7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lèche vers la droite 3"/>
          <p:cNvSpPr/>
          <p:nvPr/>
        </p:nvSpPr>
        <p:spPr>
          <a:xfrm>
            <a:off x="1170761" y="4199459"/>
            <a:ext cx="1453911" cy="220139"/>
          </a:xfrm>
          <a:prstGeom prst="rightArrow">
            <a:avLst>
              <a:gd name="adj1" fmla="val 0"/>
              <a:gd name="adj2" fmla="val 95371"/>
            </a:avLst>
          </a:prstGeom>
          <a:solidFill>
            <a:srgbClr val="98480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6">
            <a:extLst>
              <a:ext uri="{FF2B5EF4-FFF2-40B4-BE49-F238E27FC236}">
                <a16:creationId xmlns:a16="http://schemas.microsoft.com/office/drawing/2014/main" id="{9EA19896-8D89-B240-9250-B0F9BE4F6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66877900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84666" y="270934"/>
            <a:ext cx="9144000" cy="5904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200" dirty="0">
                <a:solidFill>
                  <a:srgbClr val="800000"/>
                </a:solidFill>
              </a:rPr>
              <a:t>Efforts et sacrifices… </a:t>
            </a:r>
            <a:r>
              <a:rPr lang="fr-FR" sz="2800" b="1" i="1" spc="200" dirty="0">
                <a:solidFill>
                  <a:srgbClr val="800000"/>
                </a:solidFill>
              </a:rPr>
              <a:t>quelques pistes</a:t>
            </a:r>
          </a:p>
          <a:p>
            <a:pPr algn="ctr"/>
            <a:endParaRPr lang="fr-FR" sz="1600" b="1" i="1" spc="200" dirty="0">
              <a:solidFill>
                <a:srgbClr val="800000"/>
              </a:solidFill>
            </a:endParaRPr>
          </a:p>
          <a:p>
            <a:pPr>
              <a:lnSpc>
                <a:spcPct val="140000"/>
              </a:lnSpc>
            </a:pPr>
            <a:r>
              <a:rPr lang="fr-FR" sz="2200" i="1" spc="-30" dirty="0">
                <a:solidFill>
                  <a:srgbClr val="800000"/>
                </a:solidFill>
              </a:rPr>
              <a:t>La meilleure forme de pénitence est l’accomplissement fidèle des devoirs d’état</a:t>
            </a:r>
          </a:p>
          <a:p>
            <a:r>
              <a:rPr lang="fr-FR" sz="2200" i="1" spc="-30" dirty="0">
                <a:solidFill>
                  <a:srgbClr val="800000"/>
                </a:solidFill>
              </a:rPr>
              <a:t> </a:t>
            </a:r>
            <a:r>
              <a:rPr lang="fr-FR" sz="2200" i="1" dirty="0">
                <a:solidFill>
                  <a:srgbClr val="800000"/>
                </a:solidFill>
              </a:rPr>
              <a:t>et l’acceptation patiente des difficultés et des incertitudes de chaque jour</a:t>
            </a:r>
            <a:r>
              <a:rPr lang="fr-FR" sz="2200" i="1" dirty="0"/>
              <a:t>.</a:t>
            </a:r>
            <a:endParaRPr lang="fr-FR" sz="2200" i="1" spc="-10" dirty="0"/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fr-FR" sz="2200" i="1" spc="-10" dirty="0"/>
              <a:t>D’abord</a:t>
            </a:r>
            <a:r>
              <a:rPr lang="fr-FR" sz="2200" spc="-10" dirty="0"/>
              <a:t>, lutter contre son défaut dominant (</a:t>
            </a:r>
            <a:r>
              <a:rPr lang="fr-FR" sz="2200" i="1" spc="-10" dirty="0"/>
              <a:t>gourmandise, colère, paresse…) </a:t>
            </a:r>
            <a:endParaRPr lang="fr-FR" sz="2200" spc="-10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Obéir tout de suite, et sans rouspéter …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S’appliquer à son ‘’devoir d’état’’( </a:t>
            </a:r>
            <a:r>
              <a:rPr lang="fr-FR" sz="2200" i="1" dirty="0"/>
              <a:t>travail de classe, pour les écoliers</a:t>
            </a:r>
            <a:r>
              <a:rPr lang="fr-FR" sz="2200" dirty="0"/>
              <a:t>)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Dire toujours la vérité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Surveiller ses paroles : ne dire que des choses bonnes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Attention aux autres :  rendre service, faire plaisir, aider…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Patience, douceur, ne pas se plaindre ni râler quand cela ne va pas…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Bonne humeur, garder le sourire, même dans les difficultés…</a:t>
            </a:r>
            <a:endParaRPr lang="fr-FR" sz="2200" i="1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Pardonner, refuser la dispute…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dirty="0"/>
              <a:t>Moins d’écrans, plus de silence….</a:t>
            </a:r>
          </a:p>
        </p:txBody>
      </p:sp>
      <p:pic>
        <p:nvPicPr>
          <p:cNvPr id="7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6">
            <a:extLst>
              <a:ext uri="{FF2B5EF4-FFF2-40B4-BE49-F238E27FC236}">
                <a16:creationId xmlns:a16="http://schemas.microsoft.com/office/drawing/2014/main" id="{667FF88F-FCE5-1F46-AD66-A75D90504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4813797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29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86267" y="220133"/>
            <a:ext cx="8822259" cy="553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800000"/>
                </a:solidFill>
              </a:rPr>
              <a:t>Quelques supports concrets </a:t>
            </a:r>
          </a:p>
          <a:p>
            <a:pPr lvl="1"/>
            <a:endParaRPr lang="fr-FR" i="1" dirty="0"/>
          </a:p>
          <a:p>
            <a:r>
              <a:rPr lang="fr-FR" sz="2200" i="1" dirty="0"/>
              <a:t>	40 jours c’est long pour les enfants, surtout les plus petits… Quelques 	supports concrets permettent de soutenir l’effort et renouveler l’intérêt</a:t>
            </a:r>
          </a:p>
          <a:p>
            <a:endParaRPr lang="fr-FR" sz="2800" dirty="0"/>
          </a:p>
          <a:p>
            <a:pPr marL="342900" indent="-342900">
              <a:buFont typeface="Arial"/>
              <a:buChar char="•"/>
            </a:pPr>
            <a:r>
              <a:rPr lang="fr-FR" sz="2400" dirty="0"/>
              <a:t>L’effort du jour (ou un court texte à méditer), notés sur </a:t>
            </a:r>
          </a:p>
          <a:p>
            <a:r>
              <a:rPr lang="fr-FR" sz="2400" dirty="0"/>
              <a:t>	des petits papiers à choisir dans une corbeille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fr-FR" sz="2400" dirty="0"/>
              <a:t>Chemin de Carême </a:t>
            </a:r>
            <a:r>
              <a:rPr lang="fr-FR" sz="2200" i="1" dirty="0"/>
              <a:t>(page suivante)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fr-FR" sz="2400" dirty="0"/>
              <a:t>« Mes efforts de Carême », petit carnet proposant</a:t>
            </a:r>
          </a:p>
          <a:p>
            <a:pPr>
              <a:lnSpc>
                <a:spcPct val="90000"/>
              </a:lnSpc>
            </a:pPr>
            <a:r>
              <a:rPr lang="fr-FR" sz="2400" dirty="0"/>
              <a:t>	pour chaque jour un programme de prière et d’effort</a:t>
            </a:r>
          </a:p>
          <a:p>
            <a:pPr marL="342900" indent="-342900">
              <a:lnSpc>
                <a:spcPct val="200000"/>
              </a:lnSpc>
              <a:buFont typeface="Arial"/>
              <a:buChar char="•"/>
            </a:pPr>
            <a:r>
              <a:rPr lang="fr-FR" sz="2400" dirty="0"/>
              <a:t>Pour préparer sa confession, un livret d’examen</a:t>
            </a:r>
          </a:p>
          <a:p>
            <a:pPr>
              <a:lnSpc>
                <a:spcPct val="90000"/>
              </a:lnSpc>
            </a:pPr>
            <a:r>
              <a:rPr lang="fr-FR" sz="2400" dirty="0"/>
              <a:t>	de conscience adapté aux enfants</a:t>
            </a:r>
          </a:p>
        </p:txBody>
      </p:sp>
      <p:pic>
        <p:nvPicPr>
          <p:cNvPr id="6" name="Image 5" descr="corbeil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930" y="1761092"/>
            <a:ext cx="1523993" cy="1523993"/>
          </a:xfrm>
          <a:prstGeom prst="rect">
            <a:avLst/>
          </a:prstGeom>
        </p:spPr>
      </p:pic>
      <p:pic>
        <p:nvPicPr>
          <p:cNvPr id="7" name="Image 6" descr="carnet carêm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9721">
            <a:off x="7502068" y="3770310"/>
            <a:ext cx="1390776" cy="1965809"/>
          </a:xfrm>
          <a:prstGeom prst="rect">
            <a:avLst/>
          </a:prstGeom>
        </p:spPr>
      </p:pic>
      <p:pic>
        <p:nvPicPr>
          <p:cNvPr id="9" name="Image 7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6">
            <a:extLst>
              <a:ext uri="{FF2B5EF4-FFF2-40B4-BE49-F238E27FC236}">
                <a16:creationId xmlns:a16="http://schemas.microsoft.com/office/drawing/2014/main" id="{96B12708-27AC-EC40-AC11-6161F401B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9913086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89470" y="50374"/>
            <a:ext cx="8382000" cy="595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2800" b="1" spc="150" dirty="0">
                <a:solidFill>
                  <a:srgbClr val="800000"/>
                </a:solidFill>
              </a:rPr>
              <a:t>La place du Carême dans l’année liturgique</a:t>
            </a:r>
            <a:endParaRPr lang="fr-FR" sz="2800" dirty="0">
              <a:solidFill>
                <a:srgbClr val="800000"/>
              </a:solidFill>
            </a:endParaRPr>
          </a:p>
        </p:txBody>
      </p:sp>
      <p:pic>
        <p:nvPicPr>
          <p:cNvPr id="6" name="Image 5" descr="463Cyclesimplif_épisod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75" y="653875"/>
            <a:ext cx="3887081" cy="5832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0936" y="1051801"/>
            <a:ext cx="4792133" cy="4990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fr-FR" sz="2400" i="1" dirty="0">
                <a:solidFill>
                  <a:srgbClr val="660066"/>
                </a:solidFill>
              </a:rPr>
              <a:t>Après l’attente du Sauveur </a:t>
            </a:r>
          </a:p>
          <a:p>
            <a:pPr algn="ctr">
              <a:lnSpc>
                <a:spcPct val="120000"/>
              </a:lnSpc>
            </a:pPr>
            <a:r>
              <a:rPr lang="fr-FR" sz="2400" b="1" dirty="0">
                <a:solidFill>
                  <a:srgbClr val="660066"/>
                </a:solidFill>
              </a:rPr>
              <a:t>- l’Avent</a:t>
            </a:r>
            <a:r>
              <a:rPr lang="fr-FR" sz="2400" b="1" dirty="0"/>
              <a:t> </a:t>
            </a:r>
            <a:r>
              <a:rPr lang="fr-FR" sz="2400" dirty="0"/>
              <a:t>-</a:t>
            </a:r>
          </a:p>
          <a:p>
            <a:pPr algn="ctr">
              <a:lnSpc>
                <a:spcPct val="120000"/>
              </a:lnSpc>
            </a:pPr>
            <a:endParaRPr lang="fr-FR" sz="1400" dirty="0"/>
          </a:p>
          <a:p>
            <a:pPr>
              <a:lnSpc>
                <a:spcPct val="120000"/>
              </a:lnSpc>
            </a:pPr>
            <a:r>
              <a:rPr lang="fr-FR" sz="2400" i="1" dirty="0">
                <a:solidFill>
                  <a:srgbClr val="FF6600"/>
                </a:solidFill>
              </a:rPr>
              <a:t>après la joie de sa naissance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FF6600"/>
                </a:solidFill>
              </a:rPr>
              <a:t>- </a:t>
            </a:r>
            <a:r>
              <a:rPr lang="fr-FR" sz="2400" b="1" dirty="0">
                <a:solidFill>
                  <a:srgbClr val="FF6600"/>
                </a:solidFill>
              </a:rPr>
              <a:t>le temps de Noël - </a:t>
            </a:r>
          </a:p>
          <a:p>
            <a:pPr algn="ctr">
              <a:lnSpc>
                <a:spcPct val="120000"/>
              </a:lnSpc>
            </a:pPr>
            <a:endParaRPr lang="fr-FR" sz="1400" b="1" dirty="0">
              <a:solidFill>
                <a:srgbClr val="FF6600"/>
              </a:solidFill>
            </a:endParaRPr>
          </a:p>
          <a:p>
            <a:pPr>
              <a:lnSpc>
                <a:spcPct val="120000"/>
              </a:lnSpc>
            </a:pPr>
            <a:r>
              <a:rPr lang="fr-FR" sz="2400" i="1" dirty="0">
                <a:solidFill>
                  <a:srgbClr val="008000"/>
                </a:solidFill>
              </a:rPr>
              <a:t>puis quelques dimanches « verts »,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008000"/>
                </a:solidFill>
              </a:rPr>
              <a:t>- </a:t>
            </a:r>
            <a:r>
              <a:rPr lang="fr-FR" sz="2400" b="1" dirty="0">
                <a:solidFill>
                  <a:srgbClr val="008000"/>
                </a:solidFill>
              </a:rPr>
              <a:t>temps ordinaire </a:t>
            </a:r>
            <a:r>
              <a:rPr lang="fr-FR" sz="2400" dirty="0">
                <a:solidFill>
                  <a:srgbClr val="008000"/>
                </a:solidFill>
              </a:rPr>
              <a:t>-	 </a:t>
            </a:r>
          </a:p>
          <a:p>
            <a:pPr algn="ctr">
              <a:lnSpc>
                <a:spcPct val="120000"/>
              </a:lnSpc>
            </a:pPr>
            <a:endParaRPr lang="fr-FR" sz="1400" dirty="0"/>
          </a:p>
          <a:p>
            <a:pPr>
              <a:lnSpc>
                <a:spcPct val="120000"/>
              </a:lnSpc>
            </a:pPr>
            <a:r>
              <a:rPr lang="fr-FR" sz="2400" i="1" dirty="0">
                <a:solidFill>
                  <a:srgbClr val="660066"/>
                </a:solidFill>
              </a:rPr>
              <a:t>Voici maintenant le</a:t>
            </a:r>
          </a:p>
          <a:p>
            <a:pPr algn="ctr">
              <a:lnSpc>
                <a:spcPct val="120000"/>
              </a:lnSpc>
            </a:pPr>
            <a:r>
              <a:rPr lang="fr-FR" sz="2800" b="1" dirty="0">
                <a:solidFill>
                  <a:srgbClr val="660066"/>
                </a:solidFill>
              </a:rPr>
              <a:t>temps du Carême</a:t>
            </a:r>
          </a:p>
          <a:p>
            <a:pPr algn="ctr">
              <a:lnSpc>
                <a:spcPct val="120000"/>
              </a:lnSpc>
            </a:pPr>
            <a:r>
              <a:rPr lang="fr-FR" sz="2400" i="1" dirty="0">
                <a:solidFill>
                  <a:srgbClr val="660066"/>
                </a:solidFill>
              </a:rPr>
              <a:t>d’une durée de 40 jours</a:t>
            </a:r>
          </a:p>
        </p:txBody>
      </p:sp>
      <p:pic>
        <p:nvPicPr>
          <p:cNvPr id="9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D7F777C2-4458-4D4A-A755-4767660A9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06138448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30</a:t>
            </a:fld>
            <a:endParaRPr lang="fr-FR"/>
          </a:p>
        </p:txBody>
      </p:sp>
      <p:pic>
        <p:nvPicPr>
          <p:cNvPr id="3" name="Image 2" descr="221CCa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77" y="84665"/>
            <a:ext cx="4425008" cy="61976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0" y="353265"/>
            <a:ext cx="4571999" cy="5297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800000"/>
                </a:solidFill>
              </a:rPr>
              <a:t>Le chemin de carême</a:t>
            </a:r>
          </a:p>
          <a:p>
            <a:pPr algn="ctr"/>
            <a:endParaRPr lang="fr-FR" dirty="0"/>
          </a:p>
          <a:p>
            <a:pPr algn="ctr"/>
            <a:r>
              <a:rPr lang="fr-FR" sz="2200" i="1" dirty="0"/>
              <a:t>Itinéraire </a:t>
            </a:r>
            <a:r>
              <a:rPr lang="fr-FR" sz="2200" dirty="0"/>
              <a:t>: du mercredi des Cendres au jour de Pâques. </a:t>
            </a:r>
            <a:r>
              <a:rPr lang="fr-FR" sz="2200" spc="-60" dirty="0"/>
              <a:t>Sur chaque case (</a:t>
            </a:r>
            <a:r>
              <a:rPr lang="fr-FR" sz="2200" i="1" spc="-60" dirty="0"/>
              <a:t>une par jour</a:t>
            </a:r>
            <a:r>
              <a:rPr lang="fr-FR" sz="2200" spc="-60" dirty="0"/>
              <a:t>), 3 logos :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fr-FR" sz="2200" b="1" dirty="0">
                <a:solidFill>
                  <a:schemeClr val="accent6"/>
                </a:solidFill>
              </a:rPr>
              <a:t>Une bougie </a:t>
            </a:r>
            <a:r>
              <a:rPr lang="fr-FR" sz="2200" dirty="0"/>
              <a:t>pour chaque </a:t>
            </a:r>
            <a:r>
              <a:rPr lang="fr-FR" sz="2200" b="1" dirty="0"/>
              <a:t>prière</a:t>
            </a:r>
            <a:r>
              <a:rPr lang="fr-FR" sz="2200" dirty="0"/>
              <a:t> </a:t>
            </a:r>
          </a:p>
          <a:p>
            <a:r>
              <a:rPr lang="fr-FR" sz="2200" dirty="0"/>
              <a:t>	bien faite,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b="1" dirty="0">
                <a:solidFill>
                  <a:srgbClr val="800000"/>
                </a:solidFill>
              </a:rPr>
              <a:t>une croix </a:t>
            </a:r>
            <a:r>
              <a:rPr lang="fr-FR" sz="2200" dirty="0"/>
              <a:t>pour chaque </a:t>
            </a:r>
            <a:r>
              <a:rPr lang="fr-FR" sz="2200" b="1" dirty="0"/>
              <a:t>sacrifice</a:t>
            </a:r>
            <a:r>
              <a:rPr lang="fr-FR" sz="2200" dirty="0"/>
              <a:t>,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fr-FR" sz="2200" b="1" dirty="0">
                <a:solidFill>
                  <a:srgbClr val="FF0000"/>
                </a:solidFill>
              </a:rPr>
              <a:t>un cœur </a:t>
            </a:r>
            <a:r>
              <a:rPr lang="fr-FR" sz="2200" dirty="0"/>
              <a:t>pour chaque </a:t>
            </a:r>
            <a:r>
              <a:rPr lang="fr-FR" sz="2200" b="1" dirty="0"/>
              <a:t>bonne action</a:t>
            </a:r>
          </a:p>
          <a:p>
            <a:endParaRPr lang="fr-FR" sz="2200" dirty="0"/>
          </a:p>
          <a:p>
            <a:pPr algn="ctr">
              <a:lnSpc>
                <a:spcPct val="110000"/>
              </a:lnSpc>
            </a:pPr>
            <a:r>
              <a:rPr lang="fr-FR" sz="2200" dirty="0"/>
              <a:t>Pour participer à la Victoire de Jésus sur le péché et sur la mort,</a:t>
            </a:r>
            <a:endParaRPr lang="fr-FR" sz="1100" dirty="0"/>
          </a:p>
          <a:p>
            <a:pPr algn="ctr">
              <a:lnSpc>
                <a:spcPct val="110000"/>
              </a:lnSpc>
            </a:pPr>
            <a:r>
              <a:rPr lang="fr-FR" sz="2200" dirty="0"/>
              <a:t>chaque fois que je remporte une victoire, je la note en la coloriant</a:t>
            </a:r>
            <a:endParaRPr lang="fr-FR" sz="1200" dirty="0"/>
          </a:p>
        </p:txBody>
      </p:sp>
      <p:pic>
        <p:nvPicPr>
          <p:cNvPr id="6" name="Image 7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0C0DA49B-2D9E-774B-A1A0-1995F358D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99344160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31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387606" y="2810939"/>
            <a:ext cx="436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charset="2"/>
              <a:buChar char="ü"/>
            </a:pPr>
            <a:r>
              <a:rPr lang="fr-FR" sz="3600" b="1" spc="300" dirty="0">
                <a:solidFill>
                  <a:srgbClr val="660066"/>
                </a:solidFill>
              </a:rPr>
              <a:t> Le partage</a:t>
            </a:r>
          </a:p>
        </p:txBody>
      </p:sp>
      <p:pic>
        <p:nvPicPr>
          <p:cNvPr id="5" name="Image 4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EF0C079-55B4-5146-B979-2048D6D07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742871753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339417"/>
            <a:ext cx="2133600" cy="365125"/>
          </a:xfrm>
        </p:spPr>
        <p:txBody>
          <a:bodyPr/>
          <a:lstStyle/>
          <a:p>
            <a:fld id="{A0CFC397-9B6D-4244-85F3-06E5079FA0F3}" type="slidenum">
              <a:rPr lang="fr-FR" smtClean="0"/>
              <a:t>32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50538" y="2484134"/>
            <a:ext cx="506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800000"/>
                </a:solidFill>
              </a:rPr>
              <a:t>Le partage (</a:t>
            </a:r>
            <a:r>
              <a:rPr lang="fr-FR" sz="3600" b="1" i="1" dirty="0">
                <a:solidFill>
                  <a:srgbClr val="800000"/>
                </a:solidFill>
              </a:rPr>
              <a:t>ou</a:t>
            </a:r>
            <a:r>
              <a:rPr lang="fr-FR" sz="3600" b="1" dirty="0">
                <a:solidFill>
                  <a:srgbClr val="800000"/>
                </a:solidFill>
              </a:rPr>
              <a:t> aumône) </a:t>
            </a:r>
          </a:p>
        </p:txBody>
      </p:sp>
      <p:sp>
        <p:nvSpPr>
          <p:cNvPr id="4" name="ZoneTexte 3"/>
          <p:cNvSpPr txBox="1"/>
          <p:nvPr/>
        </p:nvSpPr>
        <p:spPr>
          <a:xfrm rot="21225896">
            <a:off x="12005" y="3703128"/>
            <a:ext cx="554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>
              <a:lnSpc>
                <a:spcPct val="120000"/>
              </a:lnSpc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</a:rPr>
              <a:t>Partager avec les autres un jeu, un gâteau</a:t>
            </a:r>
          </a:p>
        </p:txBody>
      </p:sp>
      <p:sp>
        <p:nvSpPr>
          <p:cNvPr id="5" name="ZoneTexte 4"/>
          <p:cNvSpPr txBox="1"/>
          <p:nvPr/>
        </p:nvSpPr>
        <p:spPr>
          <a:xfrm rot="20849287">
            <a:off x="589357" y="749084"/>
            <a:ext cx="3580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8000"/>
                </a:solidFill>
              </a:rPr>
              <a:t>Ouvrir son cœur aux autres</a:t>
            </a:r>
          </a:p>
        </p:txBody>
      </p:sp>
      <p:sp>
        <p:nvSpPr>
          <p:cNvPr id="6" name="ZoneTexte 5"/>
          <p:cNvSpPr txBox="1"/>
          <p:nvPr/>
        </p:nvSpPr>
        <p:spPr>
          <a:xfrm rot="359854">
            <a:off x="5522737" y="551130"/>
            <a:ext cx="3580573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>
              <a:lnSpc>
                <a:spcPct val="120000"/>
              </a:lnSpc>
            </a:pPr>
            <a:r>
              <a:rPr lang="fr-FR" sz="2400" dirty="0">
                <a:solidFill>
                  <a:srgbClr val="0000FF"/>
                </a:solidFill>
              </a:rPr>
              <a:t>Aider ceux qui manquent du nécessaire</a:t>
            </a:r>
          </a:p>
        </p:txBody>
      </p:sp>
      <p:sp>
        <p:nvSpPr>
          <p:cNvPr id="8" name="ZoneTexte 7"/>
          <p:cNvSpPr txBox="1"/>
          <p:nvPr/>
        </p:nvSpPr>
        <p:spPr>
          <a:xfrm rot="21292274">
            <a:off x="1529291" y="1730399"/>
            <a:ext cx="441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75000"/>
                  </a:schemeClr>
                </a:solidFill>
              </a:rPr>
              <a:t>Prêter ses affaires ou ses jouets</a:t>
            </a:r>
          </a:p>
        </p:txBody>
      </p:sp>
      <p:sp>
        <p:nvSpPr>
          <p:cNvPr id="9" name="ZoneTexte 8"/>
          <p:cNvSpPr txBox="1"/>
          <p:nvPr/>
        </p:nvSpPr>
        <p:spPr>
          <a:xfrm rot="564004">
            <a:off x="5528737" y="3567254"/>
            <a:ext cx="3369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8000"/>
                </a:solidFill>
              </a:rPr>
              <a:t>Visite à un malade au lieu d’aller jouer dehors…</a:t>
            </a:r>
          </a:p>
        </p:txBody>
      </p:sp>
      <p:sp>
        <p:nvSpPr>
          <p:cNvPr id="10" name="ZoneTexte 9"/>
          <p:cNvSpPr txBox="1"/>
          <p:nvPr/>
        </p:nvSpPr>
        <p:spPr>
          <a:xfrm rot="440834">
            <a:off x="770480" y="5183975"/>
            <a:ext cx="4030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 algn="ctr"/>
            <a:r>
              <a:rPr lang="fr-FR" sz="2400" dirty="0">
                <a:solidFill>
                  <a:srgbClr val="FF6600"/>
                </a:solidFill>
              </a:rPr>
              <a:t>Inviter à jouer un enfant isolé :</a:t>
            </a:r>
          </a:p>
          <a:p>
            <a:pPr marL="0" lvl="5" algn="ctr"/>
            <a:r>
              <a:rPr lang="fr-FR" sz="2400" dirty="0">
                <a:solidFill>
                  <a:srgbClr val="FF6600"/>
                </a:solidFill>
              </a:rPr>
              <a:t>partage de l’amitié</a:t>
            </a:r>
          </a:p>
        </p:txBody>
      </p:sp>
      <p:sp>
        <p:nvSpPr>
          <p:cNvPr id="11" name="ZoneTexte 10"/>
          <p:cNvSpPr txBox="1"/>
          <p:nvPr/>
        </p:nvSpPr>
        <p:spPr>
          <a:xfrm rot="21303002">
            <a:off x="4996794" y="4900507"/>
            <a:ext cx="3821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3366FF"/>
                </a:solidFill>
              </a:rPr>
              <a:t>Tenir compagnie un moment</a:t>
            </a:r>
          </a:p>
          <a:p>
            <a:pPr algn="ctr"/>
            <a:r>
              <a:rPr lang="fr-FR" sz="2400" dirty="0">
                <a:solidFill>
                  <a:srgbClr val="3366FF"/>
                </a:solidFill>
              </a:rPr>
              <a:t>à une personne âgée</a:t>
            </a:r>
          </a:p>
        </p:txBody>
      </p:sp>
      <p:pic>
        <p:nvPicPr>
          <p:cNvPr id="13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6">
            <a:extLst>
              <a:ext uri="{FF2B5EF4-FFF2-40B4-BE49-F238E27FC236}">
                <a16:creationId xmlns:a16="http://schemas.microsoft.com/office/drawing/2014/main" id="{C650293F-93BB-8944-A449-3EA06713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77738719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33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21336420">
            <a:off x="191558" y="2696804"/>
            <a:ext cx="440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Ouvrir son cœur aux autres</a:t>
            </a:r>
          </a:p>
        </p:txBody>
      </p:sp>
      <p:pic>
        <p:nvPicPr>
          <p:cNvPr id="7" name="Image 6" descr="fillegdpe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8" y="315381"/>
            <a:ext cx="2793998" cy="1857187"/>
          </a:xfrm>
          <a:prstGeom prst="rect">
            <a:avLst/>
          </a:prstGeom>
        </p:spPr>
      </p:pic>
      <p:pic>
        <p:nvPicPr>
          <p:cNvPr id="8" name="Image 7" descr="fillegdme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29" y="3424238"/>
            <a:ext cx="1564577" cy="23537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83200" y="158691"/>
            <a:ext cx="340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/>
            <a:r>
              <a:rPr lang="fr-FR" sz="2400" dirty="0"/>
              <a:t>Partager avec les autres</a:t>
            </a:r>
          </a:p>
        </p:txBody>
      </p:sp>
      <p:pic>
        <p:nvPicPr>
          <p:cNvPr id="9" name="Image 8" descr="partag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764" y="874181"/>
            <a:ext cx="2849036" cy="2053456"/>
          </a:xfrm>
          <a:prstGeom prst="rect">
            <a:avLst/>
          </a:prstGeom>
        </p:spPr>
      </p:pic>
      <p:pic>
        <p:nvPicPr>
          <p:cNvPr id="10" name="Image 9" descr="tirelir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31" y="3424238"/>
            <a:ext cx="2777067" cy="277706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945466" y="3759200"/>
            <a:ext cx="22690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/>
              <a:t>Aider ceux qui </a:t>
            </a:r>
          </a:p>
          <a:p>
            <a:pPr algn="r"/>
            <a:r>
              <a:rPr lang="fr-FR" sz="2400" dirty="0"/>
              <a:t>manquent </a:t>
            </a:r>
          </a:p>
          <a:p>
            <a:pPr algn="r"/>
            <a:r>
              <a:rPr lang="fr-FR" sz="2400" dirty="0"/>
              <a:t>du nécessaire</a:t>
            </a:r>
          </a:p>
        </p:txBody>
      </p:sp>
      <p:pic>
        <p:nvPicPr>
          <p:cNvPr id="13" name="Image 7" descr="logo_canevas_16x16sansbordur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6">
            <a:extLst>
              <a:ext uri="{FF2B5EF4-FFF2-40B4-BE49-F238E27FC236}">
                <a16:creationId xmlns:a16="http://schemas.microsoft.com/office/drawing/2014/main" id="{F05A821B-6467-984E-95E3-EB1756071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7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73344406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34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86267" y="1804198"/>
            <a:ext cx="8771466" cy="369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200" dirty="0">
                <a:solidFill>
                  <a:srgbClr val="660066"/>
                </a:solidFill>
              </a:rPr>
              <a:t>3 - Le temps du combat spirituel</a:t>
            </a:r>
          </a:p>
          <a:p>
            <a:pPr algn="ctr"/>
            <a:endParaRPr lang="fr-FR" sz="3200" b="1" spc="200" dirty="0">
              <a:solidFill>
                <a:srgbClr val="660066"/>
              </a:solidFill>
            </a:endParaRPr>
          </a:p>
          <a:p>
            <a:pPr algn="ctr"/>
            <a:endParaRPr lang="fr-FR" sz="3200" b="1" spc="200" dirty="0">
              <a:solidFill>
                <a:srgbClr val="660066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fr-FR" sz="2600" i="1" dirty="0">
                <a:solidFill>
                  <a:srgbClr val="660066"/>
                </a:solidFill>
              </a:rPr>
              <a:t>Chercher à revenir à Dieu </a:t>
            </a:r>
          </a:p>
          <a:p>
            <a:pPr algn="ctr">
              <a:lnSpc>
                <a:spcPct val="130000"/>
              </a:lnSpc>
            </a:pPr>
            <a:r>
              <a:rPr lang="fr-FR" sz="2600" i="1" dirty="0">
                <a:solidFill>
                  <a:srgbClr val="660066"/>
                </a:solidFill>
              </a:rPr>
              <a:t>ne va pas sans rencontrer sur notre route </a:t>
            </a:r>
          </a:p>
          <a:p>
            <a:pPr algn="ctr">
              <a:lnSpc>
                <a:spcPct val="130000"/>
              </a:lnSpc>
            </a:pPr>
            <a:r>
              <a:rPr lang="fr-FR" sz="2600" i="1" dirty="0">
                <a:solidFill>
                  <a:srgbClr val="660066"/>
                </a:solidFill>
              </a:rPr>
              <a:t>notre ennemi de toujours : </a:t>
            </a:r>
            <a:r>
              <a:rPr lang="fr-FR" sz="2600" dirty="0">
                <a:solidFill>
                  <a:srgbClr val="660066"/>
                </a:solidFill>
              </a:rPr>
              <a:t>le démon</a:t>
            </a:r>
            <a:r>
              <a:rPr lang="fr-FR" sz="2600" i="1" dirty="0">
                <a:solidFill>
                  <a:srgbClr val="660066"/>
                </a:solidFill>
              </a:rPr>
              <a:t>, l’esprit du mal, </a:t>
            </a:r>
          </a:p>
          <a:p>
            <a:pPr algn="ctr">
              <a:lnSpc>
                <a:spcPct val="130000"/>
              </a:lnSpc>
            </a:pPr>
            <a:r>
              <a:rPr lang="fr-FR" sz="2600" i="1" spc="-30" dirty="0">
                <a:solidFill>
                  <a:srgbClr val="660066"/>
                </a:solidFill>
              </a:rPr>
              <a:t>qui cherche toujours à nous éloigner de Dieu, le plus loin possible</a:t>
            </a:r>
          </a:p>
        </p:txBody>
      </p:sp>
      <p:pic>
        <p:nvPicPr>
          <p:cNvPr id="5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216E2EF-E691-8F40-BCD0-3BB0A790E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2234456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35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52397" y="169343"/>
            <a:ext cx="8839201" cy="5953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Une lutte nécessaire…</a:t>
            </a:r>
          </a:p>
          <a:p>
            <a:endParaRPr lang="fr-FR" sz="2400" dirty="0"/>
          </a:p>
          <a:p>
            <a:pPr>
              <a:lnSpc>
                <a:spcPct val="110000"/>
              </a:lnSpc>
            </a:pPr>
            <a:endParaRPr lang="fr-FR" sz="800" dirty="0"/>
          </a:p>
          <a:p>
            <a:pPr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Nous avons toujours à vaincre en nous différentes résistances : nos mauvaises habitudes, notre amour-propre, notre nature blessée, faussée par le péché…</a:t>
            </a:r>
          </a:p>
          <a:p>
            <a:pPr>
              <a:lnSpc>
                <a:spcPct val="110000"/>
              </a:lnSpc>
            </a:pPr>
            <a:endParaRPr lang="fr-FR" sz="900" dirty="0">
              <a:solidFill>
                <a:srgbClr val="660066"/>
              </a:solidFill>
            </a:endParaRPr>
          </a:p>
          <a:p>
            <a:pPr>
              <a:lnSpc>
                <a:spcPct val="110000"/>
              </a:lnSpc>
            </a:pPr>
            <a:r>
              <a:rPr lang="fr-FR" sz="2400" spc="-20" dirty="0">
                <a:solidFill>
                  <a:srgbClr val="660066"/>
                </a:solidFill>
              </a:rPr>
              <a:t>Dans ce combat, la partie n’est pas égale… l’ennemi est plus fort que nous : ne croyons pas que nous pourrons y </a:t>
            </a:r>
            <a:r>
              <a:rPr lang="fr-FR" sz="2400" dirty="0">
                <a:solidFill>
                  <a:srgbClr val="660066"/>
                </a:solidFill>
              </a:rPr>
              <a:t>arriver seuls</a:t>
            </a:r>
            <a:r>
              <a:rPr lang="fr-FR" sz="2400" dirty="0">
                <a:solidFill>
                  <a:srgbClr val="800000"/>
                </a:solidFill>
              </a:rPr>
              <a:t>.</a:t>
            </a:r>
          </a:p>
          <a:p>
            <a:pPr algn="ctr">
              <a:lnSpc>
                <a:spcPct val="13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Sans Moi, vous ne pouvez rien faire. </a:t>
            </a:r>
            <a:r>
              <a:rPr lang="fr-FR" sz="2400" dirty="0">
                <a:solidFill>
                  <a:srgbClr val="3366FF"/>
                </a:solidFill>
              </a:rPr>
              <a:t>(</a:t>
            </a:r>
            <a:r>
              <a:rPr lang="fr-FR" sz="2400" dirty="0" err="1">
                <a:solidFill>
                  <a:srgbClr val="3366FF"/>
                </a:solidFill>
              </a:rPr>
              <a:t>Jn</a:t>
            </a:r>
            <a:r>
              <a:rPr lang="fr-FR" sz="2400" dirty="0">
                <a:solidFill>
                  <a:srgbClr val="3366FF"/>
                </a:solidFill>
              </a:rPr>
              <a:t> 15, 5)</a:t>
            </a:r>
            <a:endParaRPr lang="fr-FR" sz="2400" dirty="0"/>
          </a:p>
          <a:p>
            <a:endParaRPr lang="fr-FR" sz="1100" spc="-10" dirty="0"/>
          </a:p>
          <a:p>
            <a:pPr algn="ctr">
              <a:lnSpc>
                <a:spcPct val="11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Pour vaincre nos mauvaises tendances, ayons l’humilité et la simplicité de reconnaître </a:t>
            </a:r>
            <a:r>
              <a:rPr lang="fr-FR" sz="2400" dirty="0">
                <a:solidFill>
                  <a:srgbClr val="660066"/>
                </a:solidFill>
              </a:rPr>
              <a:t>que </a:t>
            </a:r>
            <a:r>
              <a:rPr lang="fr-FR" sz="2400" b="1" dirty="0">
                <a:solidFill>
                  <a:srgbClr val="660066"/>
                </a:solidFill>
              </a:rPr>
              <a:t>nous avons besoin de la grâce de Dieu</a:t>
            </a:r>
            <a:r>
              <a:rPr lang="fr-FR" sz="2800" dirty="0">
                <a:solidFill>
                  <a:srgbClr val="660066"/>
                </a:solidFill>
              </a:rPr>
              <a:t> </a:t>
            </a:r>
            <a:r>
              <a:rPr lang="fr-FR" sz="2400" dirty="0">
                <a:solidFill>
                  <a:srgbClr val="660066"/>
                </a:solidFill>
              </a:rPr>
              <a:t>: appelons-Le à notre secours, par la </a:t>
            </a:r>
            <a:r>
              <a:rPr lang="fr-FR" sz="2400" b="1" dirty="0">
                <a:solidFill>
                  <a:srgbClr val="660066"/>
                </a:solidFill>
              </a:rPr>
              <a:t>prière</a:t>
            </a:r>
            <a:r>
              <a:rPr lang="fr-FR" sz="2400" dirty="0">
                <a:solidFill>
                  <a:srgbClr val="660066"/>
                </a:solidFill>
              </a:rPr>
              <a:t>, par la </a:t>
            </a:r>
            <a:r>
              <a:rPr lang="fr-FR" sz="2400" b="1" dirty="0">
                <a:solidFill>
                  <a:srgbClr val="660066"/>
                </a:solidFill>
              </a:rPr>
              <a:t>pénitence</a:t>
            </a:r>
            <a:r>
              <a:rPr lang="fr-FR" sz="2400" dirty="0">
                <a:solidFill>
                  <a:srgbClr val="660066"/>
                </a:solidFill>
              </a:rPr>
              <a:t>.</a:t>
            </a:r>
          </a:p>
          <a:p>
            <a:pPr algn="ctr">
              <a:lnSpc>
                <a:spcPct val="110000"/>
              </a:lnSpc>
            </a:pPr>
            <a:r>
              <a:rPr lang="fr-FR" sz="2400" dirty="0">
                <a:solidFill>
                  <a:srgbClr val="660066"/>
                </a:solidFill>
              </a:rPr>
              <a:t>Dieu seul est plus fort que notre ennemi. Il est toujours prêt à venir à notre aide : nous sommes sûrs, </a:t>
            </a:r>
            <a:r>
              <a:rPr lang="fr-FR" sz="2400" b="1" dirty="0">
                <a:solidFill>
                  <a:srgbClr val="660066"/>
                </a:solidFill>
              </a:rPr>
              <a:t>avec Lui</a:t>
            </a:r>
            <a:r>
              <a:rPr lang="fr-FR" sz="2400" dirty="0">
                <a:solidFill>
                  <a:srgbClr val="660066"/>
                </a:solidFill>
              </a:rPr>
              <a:t>, de gagner la bataille</a:t>
            </a:r>
            <a:r>
              <a:rPr lang="fr-FR" sz="2400" dirty="0"/>
              <a:t>.</a:t>
            </a:r>
          </a:p>
        </p:txBody>
      </p:sp>
      <p:pic>
        <p:nvPicPr>
          <p:cNvPr id="5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8381A8B-5DAA-3749-AA0C-8DC62A04F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519576290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70937" y="2597876"/>
            <a:ext cx="858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150" dirty="0">
                <a:solidFill>
                  <a:srgbClr val="660066"/>
                </a:solidFill>
              </a:rPr>
              <a:t>4 – Le Carême, un temps privilégié </a:t>
            </a:r>
          </a:p>
          <a:p>
            <a:pPr algn="ctr"/>
            <a:endParaRPr lang="fr-FR" sz="3200" b="1" spc="150" dirty="0">
              <a:solidFill>
                <a:srgbClr val="660066"/>
              </a:solidFill>
            </a:endParaRPr>
          </a:p>
          <a:p>
            <a:pPr algn="ctr"/>
            <a:r>
              <a:rPr lang="fr-FR" sz="3200" b="1" spc="150" dirty="0">
                <a:solidFill>
                  <a:srgbClr val="660066"/>
                </a:solidFill>
              </a:rPr>
              <a:t>pour la réconciliation</a:t>
            </a:r>
          </a:p>
        </p:txBody>
      </p:sp>
      <p:pic>
        <p:nvPicPr>
          <p:cNvPr id="5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A58ED211-E241-CA42-AD55-784AFA98E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826366845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37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151466" y="1253056"/>
            <a:ext cx="6874933" cy="44012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fr-FR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3200" b="1" dirty="0">
                <a:solidFill>
                  <a:schemeClr val="accent1">
                    <a:lumMod val="50000"/>
                  </a:schemeClr>
                </a:solidFill>
              </a:rPr>
              <a:t>Trois étapes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2400" dirty="0">
              <a:solidFill>
                <a:srgbClr val="254061"/>
              </a:solidFill>
            </a:endParaRPr>
          </a:p>
          <a:p>
            <a:pPr algn="ctr"/>
            <a:endParaRPr lang="fr-FR" sz="2400" dirty="0">
              <a:solidFill>
                <a:srgbClr val="254061"/>
              </a:solidFill>
            </a:endParaRPr>
          </a:p>
          <a:p>
            <a:pPr lvl="2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a - se réconcilier avec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Dieu</a:t>
            </a:r>
          </a:p>
          <a:p>
            <a:pPr lvl="2"/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b - se réconcilier avec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soi-même</a:t>
            </a:r>
          </a:p>
          <a:p>
            <a:pPr lvl="2"/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c - se réconcilier avec </a:t>
            </a:r>
            <a:r>
              <a:rPr lang="fr-FR" sz="2800" b="1" dirty="0">
                <a:solidFill>
                  <a:schemeClr val="accent1">
                    <a:lumMod val="75000"/>
                  </a:schemeClr>
                </a:solidFill>
              </a:rPr>
              <a:t>les autres</a:t>
            </a:r>
          </a:p>
          <a:p>
            <a:pPr lvl="2"/>
            <a:endParaRPr lang="fr-F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92641AA-B77C-524C-9A1D-8E5C0F4F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734104720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38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35468" y="1676401"/>
            <a:ext cx="5266266" cy="4555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0090"/>
                </a:solidFill>
              </a:rPr>
              <a:t>La parabole de l’enfant prodigue </a:t>
            </a:r>
          </a:p>
          <a:p>
            <a:pPr algn="ctr"/>
            <a:r>
              <a:rPr lang="fr-FR" sz="2000" dirty="0">
                <a:solidFill>
                  <a:srgbClr val="000090"/>
                </a:solidFill>
              </a:rPr>
              <a:t>(</a:t>
            </a:r>
            <a:r>
              <a:rPr lang="fr-FR" sz="2000" dirty="0" err="1">
                <a:solidFill>
                  <a:srgbClr val="000090"/>
                </a:solidFill>
              </a:rPr>
              <a:t>Lc</a:t>
            </a:r>
            <a:r>
              <a:rPr lang="fr-FR" sz="2000" dirty="0">
                <a:solidFill>
                  <a:srgbClr val="000090"/>
                </a:solidFill>
              </a:rPr>
              <a:t> 14, 11-32) </a:t>
            </a:r>
            <a:r>
              <a:rPr lang="fr-FR" sz="2400" dirty="0">
                <a:solidFill>
                  <a:srgbClr val="000090"/>
                </a:solidFill>
              </a:rPr>
              <a:t>est l’exemple de l’attitude</a:t>
            </a:r>
          </a:p>
          <a:p>
            <a:pPr algn="ctr"/>
            <a:r>
              <a:rPr lang="fr-FR" sz="2400" dirty="0">
                <a:solidFill>
                  <a:srgbClr val="000090"/>
                </a:solidFill>
              </a:rPr>
              <a:t> à prendre devant Dieu :</a:t>
            </a:r>
          </a:p>
          <a:p>
            <a:pPr>
              <a:lnSpc>
                <a:spcPct val="140000"/>
              </a:lnSpc>
            </a:pPr>
            <a:r>
              <a:rPr lang="fr-FR" sz="2400" b="1" dirty="0">
                <a:solidFill>
                  <a:srgbClr val="000090"/>
                </a:solidFill>
              </a:rPr>
              <a:t>Humilité</a:t>
            </a:r>
            <a:r>
              <a:rPr lang="fr-FR" sz="2400" dirty="0">
                <a:solidFill>
                  <a:srgbClr val="000090"/>
                </a:solidFill>
              </a:rPr>
              <a:t> : se reconnaître pécheur</a:t>
            </a:r>
            <a:r>
              <a:rPr lang="fr-FR" sz="2400" dirty="0"/>
              <a:t>.</a:t>
            </a:r>
            <a:endParaRPr lang="fr-FR" sz="2000" dirty="0"/>
          </a:p>
          <a:p>
            <a:pPr algn="ctr">
              <a:lnSpc>
                <a:spcPct val="110000"/>
              </a:lnSpc>
            </a:pPr>
            <a:r>
              <a:rPr lang="fr-FR" sz="2400" i="1" spc="-60" dirty="0">
                <a:solidFill>
                  <a:srgbClr val="3366FF"/>
                </a:solidFill>
              </a:rPr>
              <a:t>Père, j’ai péché </a:t>
            </a:r>
          </a:p>
          <a:p>
            <a:pPr algn="ctr"/>
            <a:r>
              <a:rPr lang="fr-FR" sz="2400" i="1" spc="-60" dirty="0">
                <a:solidFill>
                  <a:srgbClr val="3366FF"/>
                </a:solidFill>
              </a:rPr>
              <a:t>contre le Ciel et contre toi  </a:t>
            </a:r>
            <a:r>
              <a:rPr lang="fr-FR" sz="2000" dirty="0">
                <a:solidFill>
                  <a:srgbClr val="3366FF"/>
                </a:solidFill>
              </a:rPr>
              <a:t>(</a:t>
            </a:r>
            <a:r>
              <a:rPr lang="fr-FR" sz="2000" dirty="0" err="1">
                <a:solidFill>
                  <a:srgbClr val="3366FF"/>
                </a:solidFill>
              </a:rPr>
              <a:t>Lc</a:t>
            </a:r>
            <a:r>
              <a:rPr lang="fr-FR" sz="2000" dirty="0">
                <a:solidFill>
                  <a:srgbClr val="3366FF"/>
                </a:solidFill>
              </a:rPr>
              <a:t> 15, 18)</a:t>
            </a:r>
            <a:endParaRPr lang="fr-FR" sz="2400" b="1" dirty="0"/>
          </a:p>
          <a:p>
            <a:endParaRPr lang="fr-FR" sz="1400" b="1" dirty="0"/>
          </a:p>
          <a:p>
            <a:r>
              <a:rPr lang="fr-FR" sz="2400" b="1" spc="-40" dirty="0">
                <a:solidFill>
                  <a:srgbClr val="000090"/>
                </a:solidFill>
              </a:rPr>
              <a:t>Confiance</a:t>
            </a:r>
            <a:r>
              <a:rPr lang="fr-FR" sz="2400" spc="-40" dirty="0">
                <a:solidFill>
                  <a:srgbClr val="000090"/>
                </a:solidFill>
              </a:rPr>
              <a:t> totale en Dieu, infiniment bon 		et miséricordieux </a:t>
            </a:r>
            <a:r>
              <a:rPr lang="fr-FR" sz="2400" dirty="0">
                <a:solidFill>
                  <a:srgbClr val="000090"/>
                </a:solidFill>
              </a:rPr>
              <a:t>: </a:t>
            </a:r>
          </a:p>
          <a:p>
            <a:r>
              <a:rPr lang="fr-FR" sz="2400" i="1" dirty="0">
                <a:solidFill>
                  <a:srgbClr val="3366FF"/>
                </a:solidFill>
              </a:rPr>
              <a:t>Oui je me lèverai et j’irai vers mon Père…</a:t>
            </a:r>
          </a:p>
          <a:p>
            <a:pPr lvl="1"/>
            <a:r>
              <a:rPr lang="fr-FR" sz="2400" dirty="0">
                <a:solidFill>
                  <a:srgbClr val="000090"/>
                </a:solidFill>
              </a:rPr>
              <a:t>étant sûr de son pardon dès </a:t>
            </a:r>
          </a:p>
          <a:p>
            <a:pPr lvl="1"/>
            <a:r>
              <a:rPr lang="fr-FR" sz="2400" dirty="0">
                <a:solidFill>
                  <a:srgbClr val="000090"/>
                </a:solidFill>
              </a:rPr>
              <a:t>qu’on revient vers Lui.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3335" y="50804"/>
            <a:ext cx="79925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200" dirty="0">
                <a:solidFill>
                  <a:srgbClr val="000090"/>
                </a:solidFill>
              </a:rPr>
              <a:t>a - Se réconcilier avec Dieu</a:t>
            </a:r>
          </a:p>
          <a:p>
            <a:pPr algn="ctr"/>
            <a:endParaRPr lang="fr-FR" sz="1600" i="1" dirty="0">
              <a:solidFill>
                <a:srgbClr val="000090"/>
              </a:solidFill>
            </a:endParaRP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Au nom du Christ, laissez-vous réconcilier avec Dieu</a:t>
            </a:r>
            <a:endParaRPr lang="fr-FR" sz="2000" i="1" dirty="0">
              <a:solidFill>
                <a:srgbClr val="3366FF"/>
              </a:solidFill>
            </a:endParaRP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(2 Co 5, 20)</a:t>
            </a:r>
          </a:p>
        </p:txBody>
      </p:sp>
      <p:pic>
        <p:nvPicPr>
          <p:cNvPr id="5" name="Image 4" descr="fils prodig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485646"/>
            <a:ext cx="3657600" cy="4870704"/>
          </a:xfrm>
          <a:prstGeom prst="rect">
            <a:avLst/>
          </a:prstGeom>
        </p:spPr>
      </p:pic>
      <p:pic>
        <p:nvPicPr>
          <p:cNvPr id="7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6">
            <a:extLst>
              <a:ext uri="{FF2B5EF4-FFF2-40B4-BE49-F238E27FC236}">
                <a16:creationId xmlns:a16="http://schemas.microsoft.com/office/drawing/2014/main" id="{905A3CE7-F83D-6E43-9620-D741FF423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457306270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39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14397" y="203209"/>
            <a:ext cx="7315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230" dirty="0">
                <a:solidFill>
                  <a:srgbClr val="008000"/>
                </a:solidFill>
              </a:rPr>
              <a:t>b - Se réconcilier avec  soi-même</a:t>
            </a:r>
            <a:endParaRPr lang="fr-FR" sz="3200" spc="230" dirty="0">
              <a:solidFill>
                <a:srgbClr val="008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69332" y="1032934"/>
            <a:ext cx="8771467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fr-FR" sz="2400" spc="-20" dirty="0"/>
              <a:t>Comme c’est difficile de </a:t>
            </a:r>
            <a:r>
              <a:rPr lang="fr-FR" sz="2400" b="1" spc="-20" dirty="0"/>
              <a:t>s’accepter </a:t>
            </a:r>
            <a:r>
              <a:rPr lang="fr-FR" sz="2400" spc="-20" dirty="0"/>
              <a:t>en vérité, tel qu’on est ! </a:t>
            </a:r>
          </a:p>
          <a:p>
            <a:pPr algn="ctr">
              <a:lnSpc>
                <a:spcPct val="120000"/>
              </a:lnSpc>
            </a:pPr>
            <a:r>
              <a:rPr lang="fr-FR" sz="2400" dirty="0"/>
              <a:t>On a du mal à ‘’se pardonner’’ de ne pas être comme on voudrait...</a:t>
            </a:r>
          </a:p>
          <a:p>
            <a:pPr algn="ctr">
              <a:lnSpc>
                <a:spcPct val="120000"/>
              </a:lnSpc>
            </a:pPr>
            <a:r>
              <a:rPr lang="fr-FR" sz="2400" dirty="0"/>
              <a:t>C’est si facile de s’idéaliser !</a:t>
            </a:r>
          </a:p>
        </p:txBody>
      </p:sp>
      <p:pic>
        <p:nvPicPr>
          <p:cNvPr id="5" name="Image 4" descr="publicain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7" b="13020"/>
          <a:stretch/>
        </p:blipFill>
        <p:spPr>
          <a:xfrm>
            <a:off x="6978111" y="2929464"/>
            <a:ext cx="2081223" cy="332341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9332" y="2480568"/>
            <a:ext cx="7139698" cy="362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400" dirty="0"/>
              <a:t>Le Carême est le temps qui nous permet de </a:t>
            </a:r>
            <a:r>
              <a:rPr lang="fr-FR" sz="2400" b="1" dirty="0"/>
              <a:t>nous voir comme Dieu nous voit dans la vérité</a:t>
            </a:r>
            <a:r>
              <a:rPr lang="fr-FR" sz="2400" dirty="0"/>
              <a:t> et, malgré nos défauts, de recevoir son amour sans nous dépiter sur nous-mêmes. C’est aussi un exercice d’</a:t>
            </a:r>
            <a:r>
              <a:rPr lang="fr-FR" sz="2400" b="1" dirty="0"/>
              <a:t>humilité</a:t>
            </a:r>
            <a:r>
              <a:rPr lang="fr-FR" sz="2400" dirty="0"/>
              <a:t>.</a:t>
            </a:r>
          </a:p>
          <a:p>
            <a:pPr algn="ctr">
              <a:lnSpc>
                <a:spcPct val="15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Oui je reconnais mon péché,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ma faute est toujours devant moi.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(Ps 50, 5)</a:t>
            </a:r>
          </a:p>
          <a:p>
            <a:pPr algn="ctr">
              <a:lnSpc>
                <a:spcPct val="200000"/>
              </a:lnSpc>
            </a:pPr>
            <a:r>
              <a:rPr lang="fr-FR" sz="2400" b="1" dirty="0"/>
              <a:t>C’est un chemin de « guérison intérieure ».</a:t>
            </a:r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683ABB57-5A29-014C-B51A-C10F955A1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54357440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</a:t>
            </a:fld>
            <a:endParaRPr lang="fr-FR" dirty="0"/>
          </a:p>
        </p:txBody>
      </p:sp>
      <p:pic>
        <p:nvPicPr>
          <p:cNvPr id="5" name="Image 4" descr="463Cyclesimplif_épisod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676" y="501637"/>
            <a:ext cx="3882731" cy="5825467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69330" y="295020"/>
            <a:ext cx="5151962" cy="6161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Le Carême est le</a:t>
            </a:r>
            <a:r>
              <a:rPr lang="fr-FR" sz="2800" dirty="0">
                <a:solidFill>
                  <a:srgbClr val="660066"/>
                </a:solidFill>
              </a:rPr>
              <a:t> </a:t>
            </a:r>
            <a:r>
              <a:rPr lang="fr-FR" sz="2800" b="1" dirty="0">
                <a:solidFill>
                  <a:srgbClr val="660066"/>
                </a:solidFill>
              </a:rPr>
              <a:t>temps fort 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qui nous prépare à </a:t>
            </a:r>
          </a:p>
          <a:p>
            <a:pPr algn="ctr"/>
            <a:r>
              <a:rPr lang="fr-FR" sz="2800" b="1" dirty="0">
                <a:solidFill>
                  <a:srgbClr val="660066"/>
                </a:solidFill>
              </a:rPr>
              <a:t>la fête de Pâques</a:t>
            </a:r>
          </a:p>
          <a:p>
            <a:pPr algn="ctr"/>
            <a:endParaRPr lang="fr-FR" sz="1000" dirty="0">
              <a:solidFill>
                <a:srgbClr val="660066"/>
              </a:solidFill>
            </a:endParaRPr>
          </a:p>
          <a:p>
            <a:pPr algn="ctr"/>
            <a:endParaRPr lang="fr-FR" spc="-10" dirty="0">
              <a:solidFill>
                <a:srgbClr val="660066"/>
              </a:solidFill>
            </a:endParaRPr>
          </a:p>
          <a:p>
            <a:pPr algn="ctr"/>
            <a:r>
              <a:rPr lang="fr-FR" sz="2400" spc="-10" dirty="0">
                <a:solidFill>
                  <a:srgbClr val="660066"/>
                </a:solidFill>
              </a:rPr>
              <a:t>Après le temps de Noël </a:t>
            </a:r>
          </a:p>
          <a:p>
            <a:pPr algn="ctr">
              <a:lnSpc>
                <a:spcPct val="11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où nous avons célébré le</a:t>
            </a:r>
          </a:p>
          <a:p>
            <a:pPr algn="ctr">
              <a:lnSpc>
                <a:spcPct val="11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mystère de l’Incarnation,</a:t>
            </a:r>
          </a:p>
          <a:p>
            <a:pPr algn="ctr"/>
            <a:endParaRPr lang="fr-FR" sz="1200" spc="-10" dirty="0">
              <a:solidFill>
                <a:srgbClr val="660066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le temps du Carême </a:t>
            </a:r>
          </a:p>
          <a:p>
            <a:pPr algn="ctr">
              <a:lnSpc>
                <a:spcPct val="12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nous fait entrer dans le</a:t>
            </a:r>
          </a:p>
          <a:p>
            <a:pPr algn="ctr">
              <a:lnSpc>
                <a:spcPct val="120000"/>
              </a:lnSpc>
            </a:pPr>
            <a:r>
              <a:rPr lang="fr-FR" sz="2800" b="1" spc="-30" dirty="0">
                <a:solidFill>
                  <a:srgbClr val="660066"/>
                </a:solidFill>
              </a:rPr>
              <a:t>mystère de la Rédemption </a:t>
            </a:r>
            <a:endParaRPr lang="fr-FR" sz="2400" dirty="0">
              <a:solidFill>
                <a:srgbClr val="660066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fr-FR" sz="2400" spc="-10" dirty="0">
                <a:solidFill>
                  <a:srgbClr val="660066"/>
                </a:solidFill>
              </a:rPr>
              <a:t>où nous célébrons </a:t>
            </a:r>
          </a:p>
          <a:p>
            <a:pPr algn="ctr">
              <a:lnSpc>
                <a:spcPct val="120000"/>
              </a:lnSpc>
            </a:pPr>
            <a:r>
              <a:rPr lang="fr-FR" sz="2400" b="1" spc="-10" dirty="0">
                <a:solidFill>
                  <a:srgbClr val="660066"/>
                </a:solidFill>
              </a:rPr>
              <a:t>le Sacrifice qui </a:t>
            </a:r>
            <a:r>
              <a:rPr lang="fr-FR" sz="2400" b="1" spc="-30" dirty="0">
                <a:solidFill>
                  <a:srgbClr val="660066"/>
                </a:solidFill>
              </a:rPr>
              <a:t>nous sauve</a:t>
            </a:r>
            <a:r>
              <a:rPr lang="fr-FR" sz="2400" spc="-30" dirty="0">
                <a:solidFill>
                  <a:srgbClr val="660066"/>
                </a:solidFill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fr-FR" sz="2400" spc="-30" dirty="0">
                <a:solidFill>
                  <a:srgbClr val="660066"/>
                </a:solidFill>
              </a:rPr>
              <a:t>où Jésus donne sa vie pour nous.</a:t>
            </a: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F2F1A78B-3064-C34E-8BEF-BDDD06F8D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607796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40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914397" y="50812"/>
            <a:ext cx="7315200" cy="108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spc="230" dirty="0">
                <a:solidFill>
                  <a:schemeClr val="accent6">
                    <a:lumMod val="50000"/>
                  </a:schemeClr>
                </a:solidFill>
              </a:rPr>
              <a:t>c - Se réconcilier avec  les autres :</a:t>
            </a:r>
          </a:p>
          <a:p>
            <a:pPr algn="ctr">
              <a:lnSpc>
                <a:spcPct val="120000"/>
              </a:lnSpc>
            </a:pPr>
            <a:r>
              <a:rPr lang="fr-FR" sz="2800" b="1" spc="230" dirty="0">
                <a:solidFill>
                  <a:schemeClr val="accent6">
                    <a:lumMod val="50000"/>
                  </a:schemeClr>
                </a:solidFill>
              </a:rPr>
              <a:t>le chemin du pardon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477167" y="1336940"/>
            <a:ext cx="6666833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La conversion se réalise dans la vie quotidienne </a:t>
            </a:r>
          </a:p>
          <a:p>
            <a:pPr>
              <a:lnSpc>
                <a:spcPct val="110000"/>
              </a:lnSpc>
            </a:pP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par des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gestes de réconciliation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 : </a:t>
            </a:r>
          </a:p>
          <a:p>
            <a:pPr>
              <a:lnSpc>
                <a:spcPct val="110000"/>
              </a:lnSpc>
            </a:pP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il y a des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pardons à donner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, d’autres </a:t>
            </a:r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à recevoir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fr-FR" sz="2400" spc="-50" dirty="0">
                <a:solidFill>
                  <a:schemeClr val="accent6">
                    <a:lumMod val="50000"/>
                  </a:schemeClr>
                </a:solidFill>
              </a:rPr>
              <a:t>C’est souvent difficile  : cela coûte à notre fierté, à notre amour propre !</a:t>
            </a:r>
          </a:p>
        </p:txBody>
      </p:sp>
      <p:pic>
        <p:nvPicPr>
          <p:cNvPr id="6" name="Image 5" descr="réconcil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461870"/>
            <a:ext cx="1956466" cy="131555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04800" y="3509482"/>
            <a:ext cx="5503333" cy="272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50000"/>
                  </a:schemeClr>
                </a:solidFill>
              </a:rPr>
              <a:t>Le vrai pardon </a:t>
            </a:r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se manifeste par le fait </a:t>
            </a:r>
          </a:p>
          <a:p>
            <a:pPr algn="ctr"/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qu’on ne cherche pas à se venger : </a:t>
            </a:r>
          </a:p>
          <a:p>
            <a:pPr>
              <a:lnSpc>
                <a:spcPct val="13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Ne rends à personne le mal pour le mal…</a:t>
            </a:r>
          </a:p>
          <a:p>
            <a:r>
              <a:rPr lang="fr-FR" sz="2400" i="1" dirty="0">
                <a:solidFill>
                  <a:srgbClr val="3366FF"/>
                </a:solidFill>
              </a:rPr>
              <a:t>Ne te venge pas toi-même…</a:t>
            </a:r>
          </a:p>
          <a:p>
            <a:r>
              <a:rPr lang="fr-FR" sz="2400" i="1" dirty="0">
                <a:solidFill>
                  <a:srgbClr val="3366FF"/>
                </a:solidFill>
              </a:rPr>
              <a:t>Ne te laisse pas vaincre par le mal, mais</a:t>
            </a:r>
          </a:p>
          <a:p>
            <a:r>
              <a:rPr lang="fr-FR" sz="2400" i="1" dirty="0">
                <a:solidFill>
                  <a:srgbClr val="3366FF"/>
                </a:solidFill>
              </a:rPr>
              <a:t>sois vainqueur du mal par le bien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(</a:t>
            </a:r>
            <a:r>
              <a:rPr lang="fr-FR" sz="2000" dirty="0" err="1">
                <a:solidFill>
                  <a:srgbClr val="3366FF"/>
                </a:solidFill>
              </a:rPr>
              <a:t>Rm</a:t>
            </a:r>
            <a:r>
              <a:rPr lang="fr-FR" sz="2000" dirty="0">
                <a:solidFill>
                  <a:srgbClr val="3366FF"/>
                </a:solidFill>
              </a:rPr>
              <a:t> 12, 17, 21)</a:t>
            </a:r>
          </a:p>
        </p:txBody>
      </p:sp>
      <p:pic>
        <p:nvPicPr>
          <p:cNvPr id="5" name="Image 4" descr="retour fils prodigu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76" y="3454443"/>
            <a:ext cx="1963723" cy="2781940"/>
          </a:xfrm>
          <a:prstGeom prst="rect">
            <a:avLst/>
          </a:prstGeom>
        </p:spPr>
      </p:pic>
      <p:pic>
        <p:nvPicPr>
          <p:cNvPr id="10" name="Image 7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6">
            <a:extLst>
              <a:ext uri="{FF2B5EF4-FFF2-40B4-BE49-F238E27FC236}">
                <a16:creationId xmlns:a16="http://schemas.microsoft.com/office/drawing/2014/main" id="{0E4DB88A-3AF0-B142-9ECA-48D4B1195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16039123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41</a:t>
            </a:fld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35468" y="3726263"/>
            <a:ext cx="5604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3366FF"/>
                </a:solidFill>
              </a:rPr>
              <a:t>Et quand vous vous tenez en prière, </a:t>
            </a:r>
          </a:p>
          <a:p>
            <a:pPr algn="ctr"/>
            <a:r>
              <a:rPr lang="fr-FR" sz="2400" i="1" spc="-40" dirty="0">
                <a:solidFill>
                  <a:srgbClr val="3366FF"/>
                </a:solidFill>
              </a:rPr>
              <a:t>si vous avez quelque chose contre quelqu’un, </a:t>
            </a:r>
            <a:r>
              <a:rPr lang="fr-FR" sz="2400" i="1" dirty="0">
                <a:solidFill>
                  <a:srgbClr val="3366FF"/>
                </a:solidFill>
              </a:rPr>
              <a:t>pardonnez,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afin que votre Père qui est aux cieux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vous pardonne aussi vos fautes. »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 </a:t>
            </a:r>
            <a:r>
              <a:rPr lang="fr-FR" sz="2000" dirty="0">
                <a:solidFill>
                  <a:srgbClr val="3366FF"/>
                </a:solidFill>
              </a:rPr>
              <a:t>(Mc 11, 25)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35468" y="67732"/>
            <a:ext cx="8784166" cy="318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C’est dans le sacrement de la réconciliation</a:t>
            </a:r>
          </a:p>
          <a:p>
            <a:pPr algn="ctr">
              <a:lnSpc>
                <a:spcPct val="130000"/>
              </a:lnSpc>
            </a:pP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</a:rPr>
              <a:t>que Dieu nous donne la force de pardonner</a:t>
            </a:r>
          </a:p>
          <a:p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Notre Père, qui es aux cieux… Pardonne-nous nos offenses</a:t>
            </a:r>
          </a:p>
          <a:p>
            <a:pPr algn="ctr"/>
            <a:r>
              <a:rPr lang="fr-FR" sz="2400" b="1" i="1" dirty="0">
                <a:solidFill>
                  <a:srgbClr val="3366FF"/>
                </a:solidFill>
              </a:rPr>
              <a:t>comme nous pardonnons à ceux qui nous ont offensés</a:t>
            </a:r>
            <a:r>
              <a:rPr lang="fr-FR" sz="2000" b="1" dirty="0">
                <a:solidFill>
                  <a:srgbClr val="3366FF"/>
                </a:solidFill>
              </a:rPr>
              <a:t>. (Mt 6, 12)</a:t>
            </a:r>
          </a:p>
          <a:p>
            <a:pPr algn="ctr"/>
            <a:endParaRPr lang="fr-FR" sz="14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Nous ne recevons le pardon de Dieu pour nos fautes </a:t>
            </a:r>
          </a:p>
          <a:p>
            <a:pPr algn="ctr"/>
            <a:r>
              <a:rPr lang="fr-FR" sz="2400" dirty="0">
                <a:solidFill>
                  <a:schemeClr val="accent6">
                    <a:lumMod val="50000"/>
                  </a:schemeClr>
                </a:solidFill>
              </a:rPr>
              <a:t>que si nous-mêmes acceptons de pardonner aux autres. </a:t>
            </a:r>
            <a:endParaRPr lang="fr-FR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Image 6" descr="confessio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2" y="3934896"/>
            <a:ext cx="3318925" cy="1888593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C4B133C4-4EE5-344E-BBB3-D7BB6320A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174805316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42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19593" y="237067"/>
            <a:ext cx="8838140" cy="318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250" dirty="0">
                <a:solidFill>
                  <a:srgbClr val="984807"/>
                </a:solidFill>
              </a:rPr>
              <a:t>Le sacrement de la Réconciliation</a:t>
            </a:r>
          </a:p>
          <a:p>
            <a:endParaRPr lang="fr-FR" sz="1400" b="1" dirty="0"/>
          </a:p>
          <a:p>
            <a:r>
              <a:rPr lang="fr-FR" sz="2400" b="1" i="1" dirty="0">
                <a:solidFill>
                  <a:schemeClr val="accent2">
                    <a:lumMod val="50000"/>
                  </a:schemeClr>
                </a:solidFill>
              </a:rPr>
              <a:t>Comment se confesser ? </a:t>
            </a:r>
          </a:p>
          <a:p>
            <a:endParaRPr lang="fr-FR" sz="6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FR" sz="2400" spc="-30" dirty="0">
                <a:solidFill>
                  <a:schemeClr val="accent2">
                    <a:lumMod val="50000"/>
                  </a:schemeClr>
                </a:solidFill>
              </a:rPr>
              <a:t>D’abord  réfléchir sur soi-même et </a:t>
            </a:r>
            <a:r>
              <a:rPr lang="fr-FR" sz="2400" b="1" spc="-30" dirty="0">
                <a:solidFill>
                  <a:schemeClr val="accent2">
                    <a:lumMod val="50000"/>
                  </a:schemeClr>
                </a:solidFill>
              </a:rPr>
              <a:t>regretter</a:t>
            </a:r>
            <a:r>
              <a:rPr lang="fr-FR" sz="2400" spc="-30" dirty="0">
                <a:solidFill>
                  <a:schemeClr val="accent2">
                    <a:lumMod val="50000"/>
                  </a:schemeClr>
                </a:solidFill>
              </a:rPr>
              <a:t> tout ce qu’on a fait  de mal.</a:t>
            </a:r>
            <a:endParaRPr lang="fr-FR" sz="1100" spc="-3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</a:pPr>
            <a:r>
              <a:rPr lang="fr-FR" sz="2400" dirty="0">
                <a:solidFill>
                  <a:schemeClr val="accent2">
                    <a:lumMod val="50000"/>
                  </a:schemeClr>
                </a:solidFill>
              </a:rPr>
              <a:t>Ensuite, on va dire tous ses péchés au prêtre, qui représente Jésus. </a:t>
            </a:r>
          </a:p>
          <a:p>
            <a:pPr>
              <a:lnSpc>
                <a:spcPct val="110000"/>
              </a:lnSpc>
            </a:pPr>
            <a:endParaRPr lang="fr-FR" sz="600" i="1" cap="small" spc="-9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fr-FR" sz="2200" i="1" cap="small" spc="-90" dirty="0">
                <a:solidFill>
                  <a:schemeClr val="accent2">
                    <a:lumMod val="50000"/>
                  </a:schemeClr>
                </a:solidFill>
              </a:rPr>
              <a:t>Attention</a:t>
            </a:r>
            <a:r>
              <a:rPr lang="fr-FR" sz="2200" i="1" spc="-90" dirty="0">
                <a:solidFill>
                  <a:schemeClr val="accent2">
                    <a:lumMod val="50000"/>
                  </a:schemeClr>
                </a:solidFill>
              </a:rPr>
              <a:t> : </a:t>
            </a:r>
            <a:r>
              <a:rPr lang="fr-FR" sz="2200" i="1" dirty="0">
                <a:solidFill>
                  <a:schemeClr val="accent2">
                    <a:lumMod val="50000"/>
                  </a:schemeClr>
                </a:solidFill>
              </a:rPr>
              <a:t>il ne faut pas cacher exprès une faute dont on a honte, ce serait très mal, et Jésus nous voit. Si on oublie une faute sans faire exprès, on la dira la prochaine fois</a:t>
            </a:r>
            <a:r>
              <a:rPr lang="fr-FR" sz="2200" i="1" spc="-7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1174" y="3323175"/>
            <a:ext cx="51128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632523"/>
                </a:solidFill>
              </a:rPr>
              <a:t>Par la main du prêtre (revêtu de l’étole violette), la personne qui se confesse reçoit le pardon de Dieu. </a:t>
            </a:r>
            <a:endParaRPr lang="fr-FR" sz="2800" dirty="0">
              <a:solidFill>
                <a:srgbClr val="632523"/>
              </a:solidFill>
            </a:endParaRPr>
          </a:p>
          <a:p>
            <a:pPr algn="ctr"/>
            <a:endParaRPr lang="fr-FR" sz="1200" dirty="0">
              <a:solidFill>
                <a:srgbClr val="632523"/>
              </a:solidFill>
            </a:endParaRPr>
          </a:p>
          <a:p>
            <a:pPr algn="ctr"/>
            <a:r>
              <a:rPr lang="fr-FR" sz="2400" dirty="0">
                <a:solidFill>
                  <a:srgbClr val="632523"/>
                </a:solidFill>
              </a:rPr>
              <a:t>Nous recevons alors l’assurance </a:t>
            </a:r>
          </a:p>
          <a:p>
            <a:pPr algn="ctr"/>
            <a:r>
              <a:rPr lang="fr-FR" sz="2400" dirty="0">
                <a:solidFill>
                  <a:srgbClr val="632523"/>
                </a:solidFill>
              </a:rPr>
              <a:t>d’être </a:t>
            </a:r>
            <a:r>
              <a:rPr lang="fr-FR" sz="2400" b="1" dirty="0">
                <a:solidFill>
                  <a:srgbClr val="632523"/>
                </a:solidFill>
              </a:rPr>
              <a:t>réconciliés avec Dieu.</a:t>
            </a:r>
          </a:p>
        </p:txBody>
      </p:sp>
      <p:pic>
        <p:nvPicPr>
          <p:cNvPr id="7" name="Image 6" descr="confession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0" y="3093460"/>
            <a:ext cx="3492500" cy="23241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5728" y="5611286"/>
            <a:ext cx="90244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spc="-30" dirty="0">
                <a:solidFill>
                  <a:srgbClr val="660066"/>
                </a:solidFill>
              </a:rPr>
              <a:t>Le Carême : un temps privilégié pour une vraie confession, en profondeur </a:t>
            </a:r>
          </a:p>
        </p:txBody>
      </p:sp>
      <p:pic>
        <p:nvPicPr>
          <p:cNvPr id="12" name="Image 7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B508CFF7-2CBE-474B-93AB-56B6082FB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863682359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43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1642531"/>
            <a:ext cx="9144000" cy="339580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4800" b="1" dirty="0"/>
              <a:t>Le Carême,</a:t>
            </a:r>
          </a:p>
          <a:p>
            <a:pPr algn="ctr">
              <a:lnSpc>
                <a:spcPct val="250000"/>
              </a:lnSpc>
            </a:pPr>
            <a:r>
              <a:rPr lang="fr-FR" sz="4800" b="1" dirty="0"/>
              <a:t>dans son déroulement liturgique</a:t>
            </a:r>
          </a:p>
          <a:p>
            <a:pPr algn="ctr">
              <a:lnSpc>
                <a:spcPct val="150000"/>
              </a:lnSpc>
            </a:pPr>
            <a:endParaRPr lang="fr-FR" sz="1600" dirty="0"/>
          </a:p>
        </p:txBody>
      </p:sp>
      <p:pic>
        <p:nvPicPr>
          <p:cNvPr id="5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F76B696-5323-C04B-887F-92FB1C21E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1341800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44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87362" y="1660610"/>
            <a:ext cx="8487305" cy="4475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fr-FR" sz="2800" dirty="0">
                <a:solidFill>
                  <a:srgbClr val="660066"/>
                </a:solidFill>
              </a:rPr>
              <a:t>En signe de pénitence, </a:t>
            </a:r>
          </a:p>
          <a:p>
            <a:pPr lvl="1">
              <a:lnSpc>
                <a:spcPct val="110000"/>
              </a:lnSpc>
            </a:pPr>
            <a:r>
              <a:rPr lang="fr-FR" sz="2800" dirty="0">
                <a:solidFill>
                  <a:srgbClr val="660066"/>
                </a:solidFill>
              </a:rPr>
              <a:t>pour exprimer au mieux le regret de nos péchés,</a:t>
            </a:r>
          </a:p>
          <a:p>
            <a:pPr>
              <a:lnSpc>
                <a:spcPct val="110000"/>
              </a:lnSpc>
            </a:pPr>
            <a:r>
              <a:rPr lang="fr-FR" sz="2800" dirty="0">
                <a:solidFill>
                  <a:srgbClr val="660066"/>
                </a:solidFill>
              </a:rPr>
              <a:t>	le temps du Carême est marqué par </a:t>
            </a:r>
            <a:r>
              <a:rPr lang="fr-FR" sz="2800" dirty="0"/>
              <a:t>:</a:t>
            </a:r>
            <a:endParaRPr lang="fr-FR" dirty="0"/>
          </a:p>
          <a:p>
            <a:pPr lvl="2">
              <a:lnSpc>
                <a:spcPct val="200000"/>
              </a:lnSpc>
            </a:pPr>
            <a:r>
              <a:rPr lang="fr-FR" sz="2800" dirty="0">
                <a:solidFill>
                  <a:srgbClr val="660066"/>
                </a:solidFill>
              </a:rPr>
              <a:t>- les ornements violets</a:t>
            </a:r>
          </a:p>
          <a:p>
            <a:pPr lvl="2">
              <a:lnSpc>
                <a:spcPct val="130000"/>
              </a:lnSpc>
            </a:pPr>
            <a:r>
              <a:rPr lang="fr-FR" sz="2800" dirty="0">
                <a:solidFill>
                  <a:srgbClr val="660066"/>
                </a:solidFill>
              </a:rPr>
              <a:t>- on ne chante pas </a:t>
            </a:r>
            <a:r>
              <a:rPr lang="fr-FR" sz="2800" i="1" dirty="0">
                <a:solidFill>
                  <a:srgbClr val="660066"/>
                </a:solidFill>
              </a:rPr>
              <a:t>le Gloria</a:t>
            </a:r>
            <a:r>
              <a:rPr lang="fr-FR" sz="2800" dirty="0">
                <a:solidFill>
                  <a:srgbClr val="660066"/>
                </a:solidFill>
              </a:rPr>
              <a:t>…</a:t>
            </a:r>
          </a:p>
          <a:p>
            <a:pPr lvl="2">
              <a:lnSpc>
                <a:spcPct val="130000"/>
              </a:lnSpc>
            </a:pPr>
            <a:r>
              <a:rPr lang="fr-FR" sz="2800" dirty="0">
                <a:solidFill>
                  <a:srgbClr val="660066"/>
                </a:solidFill>
              </a:rPr>
              <a:t>- on supprime </a:t>
            </a:r>
            <a:r>
              <a:rPr lang="fr-FR" sz="2800" i="1" dirty="0">
                <a:solidFill>
                  <a:srgbClr val="660066"/>
                </a:solidFill>
              </a:rPr>
              <a:t>l'Alléluia </a:t>
            </a:r>
            <a:endParaRPr lang="fr-FR" sz="2800" dirty="0">
              <a:solidFill>
                <a:srgbClr val="660066"/>
              </a:solidFill>
            </a:endParaRPr>
          </a:p>
          <a:p>
            <a:pPr lvl="2">
              <a:lnSpc>
                <a:spcPct val="130000"/>
              </a:lnSpc>
            </a:pPr>
            <a:r>
              <a:rPr lang="fr-FR" sz="2800" dirty="0">
                <a:solidFill>
                  <a:srgbClr val="660066"/>
                </a:solidFill>
              </a:rPr>
              <a:t>- on supprime l’orgue et les fleur</a:t>
            </a:r>
            <a:r>
              <a:rPr lang="fr-FR" sz="2800" dirty="0"/>
              <a:t>s, </a:t>
            </a:r>
          </a:p>
          <a:p>
            <a:pPr lvl="2"/>
            <a:r>
              <a:rPr lang="fr-FR" sz="2400" i="1" dirty="0">
                <a:solidFill>
                  <a:srgbClr val="660066"/>
                </a:solidFill>
              </a:rPr>
              <a:t>	sauf le 4</a:t>
            </a:r>
            <a:r>
              <a:rPr lang="fr-FR" sz="2400" i="1" baseline="30000" dirty="0">
                <a:solidFill>
                  <a:srgbClr val="660066"/>
                </a:solidFill>
              </a:rPr>
              <a:t>ème</a:t>
            </a:r>
            <a:r>
              <a:rPr lang="fr-FR" sz="2400" i="1" dirty="0">
                <a:solidFill>
                  <a:srgbClr val="660066"/>
                </a:solidFill>
              </a:rPr>
              <a:t> dim. de carême et quelques grandes fêtes</a:t>
            </a:r>
            <a:endParaRPr lang="fr-FR" sz="2800" i="1" dirty="0">
              <a:solidFill>
                <a:srgbClr val="660066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72539" y="67733"/>
            <a:ext cx="8365066" cy="124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>
                <a:solidFill>
                  <a:srgbClr val="660066"/>
                </a:solidFill>
              </a:rPr>
              <a:t>À l’église </a:t>
            </a:r>
          </a:p>
          <a:p>
            <a:pPr algn="ctr">
              <a:lnSpc>
                <a:spcPct val="140000"/>
              </a:lnSpc>
            </a:pPr>
            <a:r>
              <a:rPr lang="fr-FR" sz="3200" b="1" spc="200" dirty="0">
                <a:solidFill>
                  <a:srgbClr val="660066"/>
                </a:solidFill>
              </a:rPr>
              <a:t>Particularités liturgiques du Carême</a:t>
            </a:r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218DC225-18B7-934E-BB67-0BEEB18D3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865982271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45</a:t>
            </a:fld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52931" y="120248"/>
            <a:ext cx="5037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200" dirty="0">
                <a:solidFill>
                  <a:srgbClr val="800000"/>
                </a:solidFill>
              </a:rPr>
              <a:t>Plan du Carême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-304801" y="908707"/>
            <a:ext cx="5435599" cy="513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>
                    <a:lumMod val="50000"/>
                  </a:schemeClr>
                </a:solidFill>
              </a:rPr>
              <a:t>1 – Le temps de la pénitence</a:t>
            </a:r>
          </a:p>
          <a:p>
            <a:endParaRPr lang="fr-FR" sz="1200" dirty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fr-FR" sz="2000" dirty="0"/>
              <a:t>Mercredi des cendres </a:t>
            </a:r>
            <a:r>
              <a:rPr lang="fr-FR" sz="2000" i="1" dirty="0"/>
              <a:t>(ouverture)</a:t>
            </a:r>
            <a:endParaRPr lang="fr-FR" sz="1000" dirty="0"/>
          </a:p>
          <a:p>
            <a:pPr lvl="1">
              <a:lnSpc>
                <a:spcPct val="120000"/>
              </a:lnSpc>
            </a:pPr>
            <a:r>
              <a:rPr lang="fr-FR" sz="2000" dirty="0"/>
              <a:t>1</a:t>
            </a:r>
            <a:r>
              <a:rPr lang="fr-FR" sz="2000" baseline="30000" dirty="0"/>
              <a:t>er</a:t>
            </a:r>
            <a:r>
              <a:rPr lang="fr-FR" sz="2000" dirty="0"/>
              <a:t> dimanche de Carême (</a:t>
            </a:r>
            <a:r>
              <a:rPr lang="fr-FR" sz="2000" i="1" dirty="0"/>
              <a:t>Jésus au désert</a:t>
            </a:r>
            <a:r>
              <a:rPr lang="fr-FR" sz="2000" dirty="0"/>
              <a:t>)</a:t>
            </a:r>
          </a:p>
          <a:p>
            <a:pPr lvl="1"/>
            <a:r>
              <a:rPr lang="fr-FR" sz="2000" dirty="0"/>
              <a:t>2</a:t>
            </a:r>
            <a:r>
              <a:rPr lang="fr-FR" sz="2000" baseline="30000" dirty="0"/>
              <a:t>ème</a:t>
            </a:r>
            <a:r>
              <a:rPr lang="fr-FR" sz="2000" dirty="0"/>
              <a:t>  dimanche de Carême (</a:t>
            </a:r>
            <a:r>
              <a:rPr lang="fr-FR" sz="2000" i="1" dirty="0"/>
              <a:t>Transfiguration</a:t>
            </a:r>
            <a:r>
              <a:rPr lang="fr-FR" sz="2000" dirty="0"/>
              <a:t>)</a:t>
            </a:r>
          </a:p>
          <a:p>
            <a:pPr lvl="1"/>
            <a:r>
              <a:rPr lang="fr-FR" sz="2000" dirty="0"/>
              <a:t>3</a:t>
            </a:r>
            <a:r>
              <a:rPr lang="fr-FR" sz="2000" baseline="30000" dirty="0"/>
              <a:t>ème</a:t>
            </a:r>
            <a:r>
              <a:rPr lang="fr-FR" sz="2000" dirty="0"/>
              <a:t>  dimanche de Carême</a:t>
            </a:r>
          </a:p>
          <a:p>
            <a:pPr lvl="1"/>
            <a:r>
              <a:rPr lang="fr-FR" sz="2000" dirty="0"/>
              <a:t>4</a:t>
            </a:r>
            <a:r>
              <a:rPr lang="fr-FR" sz="2000" baseline="30000" dirty="0"/>
              <a:t>ème</a:t>
            </a:r>
            <a:r>
              <a:rPr lang="fr-FR" sz="2000" dirty="0"/>
              <a:t>  dimanche de Carême</a:t>
            </a:r>
          </a:p>
          <a:p>
            <a:pPr lvl="1"/>
            <a:r>
              <a:rPr lang="fr-FR" sz="2000" dirty="0"/>
              <a:t>5</a:t>
            </a:r>
            <a:r>
              <a:rPr lang="fr-FR" sz="2000" baseline="30000" dirty="0"/>
              <a:t>ème</a:t>
            </a:r>
            <a:r>
              <a:rPr lang="fr-FR" sz="2000" dirty="0"/>
              <a:t>  dimanche de Carême</a:t>
            </a:r>
          </a:p>
          <a:p>
            <a:endParaRPr lang="fr-FR" sz="2000" b="1" dirty="0">
              <a:solidFill>
                <a:srgbClr val="660066"/>
              </a:solidFill>
            </a:endParaRPr>
          </a:p>
          <a:p>
            <a:pPr algn="ctr"/>
            <a:r>
              <a:rPr lang="fr-FR" sz="2400" b="1" dirty="0">
                <a:solidFill>
                  <a:srgbClr val="660066"/>
                </a:solidFill>
              </a:rPr>
              <a:t>2 - Le temps de sa Passion</a:t>
            </a:r>
            <a:endParaRPr lang="fr-FR" sz="2400" dirty="0">
              <a:solidFill>
                <a:srgbClr val="660066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fr-FR" sz="2200" i="1" dirty="0">
                <a:solidFill>
                  <a:srgbClr val="660066"/>
                </a:solidFill>
              </a:rPr>
              <a:t>Semaine sainte</a:t>
            </a:r>
          </a:p>
          <a:p>
            <a:pPr lvl="1">
              <a:lnSpc>
                <a:spcPct val="120000"/>
              </a:lnSpc>
            </a:pPr>
            <a:r>
              <a:rPr lang="fr-FR" sz="2000" dirty="0">
                <a:solidFill>
                  <a:srgbClr val="660066"/>
                </a:solidFill>
              </a:rPr>
              <a:t>Dimanche des Rameaux</a:t>
            </a:r>
          </a:p>
          <a:p>
            <a:pPr lvl="1"/>
            <a:r>
              <a:rPr lang="fr-FR" sz="2000" dirty="0">
                <a:solidFill>
                  <a:srgbClr val="660066"/>
                </a:solidFill>
              </a:rPr>
              <a:t>Jeudi Saint </a:t>
            </a:r>
          </a:p>
          <a:p>
            <a:pPr lvl="1"/>
            <a:r>
              <a:rPr lang="fr-FR" sz="2000" dirty="0">
                <a:solidFill>
                  <a:srgbClr val="660066"/>
                </a:solidFill>
              </a:rPr>
              <a:t>Vendredi Saint </a:t>
            </a:r>
          </a:p>
          <a:p>
            <a:pPr lvl="1"/>
            <a:r>
              <a:rPr lang="fr-FR" sz="2000" dirty="0">
                <a:solidFill>
                  <a:srgbClr val="660066"/>
                </a:solidFill>
              </a:rPr>
              <a:t>Samedi Saint</a:t>
            </a:r>
          </a:p>
          <a:p>
            <a:pPr lvl="1"/>
            <a:r>
              <a:rPr lang="fr-FR" sz="2000" dirty="0">
                <a:solidFill>
                  <a:srgbClr val="660066"/>
                </a:solidFill>
              </a:rPr>
              <a:t>	</a:t>
            </a:r>
            <a:r>
              <a:rPr lang="fr-FR" sz="2000" i="1" dirty="0">
                <a:solidFill>
                  <a:srgbClr val="660066"/>
                </a:solidFill>
              </a:rPr>
              <a:t>Veillée pascale</a:t>
            </a:r>
          </a:p>
        </p:txBody>
      </p:sp>
      <p:pic>
        <p:nvPicPr>
          <p:cNvPr id="5" name="Image 4" descr="463Cyclesimplif_épisode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69" y="86780"/>
            <a:ext cx="3882731" cy="5825467"/>
          </a:xfrm>
          <a:prstGeom prst="rect">
            <a:avLst/>
          </a:prstGeom>
        </p:spPr>
      </p:pic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3124198" y="2659824"/>
            <a:ext cx="1676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Lectures selon </a:t>
            </a:r>
          </a:p>
          <a:p>
            <a:pPr algn="ctr"/>
            <a:r>
              <a:rPr lang="fr-FR" sz="1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les années</a:t>
            </a:r>
          </a:p>
        </p:txBody>
      </p:sp>
      <p:sp>
        <p:nvSpPr>
          <p:cNvPr id="11" name="Flèche courbée vers le haut 10"/>
          <p:cNvSpPr/>
          <p:nvPr/>
        </p:nvSpPr>
        <p:spPr>
          <a:xfrm>
            <a:off x="4097862" y="4228174"/>
            <a:ext cx="4588938" cy="731520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Flèche courbée vers le bas 13"/>
          <p:cNvSpPr/>
          <p:nvPr/>
        </p:nvSpPr>
        <p:spPr>
          <a:xfrm rot="1546375">
            <a:off x="4216820" y="1311427"/>
            <a:ext cx="4244187" cy="731520"/>
          </a:xfrm>
          <a:prstGeom prst="curvedDownArrow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Accolade fermante 18"/>
          <p:cNvSpPr/>
          <p:nvPr/>
        </p:nvSpPr>
        <p:spPr>
          <a:xfrm>
            <a:off x="2760130" y="2525713"/>
            <a:ext cx="677332" cy="914400"/>
          </a:xfrm>
          <a:prstGeom prst="rightBrac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55949B94-6D27-9248-BD27-F5F2E5654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700981202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321732" y="224370"/>
            <a:ext cx="843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180" dirty="0">
                <a:solidFill>
                  <a:srgbClr val="660066"/>
                </a:solidFill>
              </a:rPr>
              <a:t>L’entrée en Carême : le Mercredi des Cendres</a:t>
            </a:r>
          </a:p>
        </p:txBody>
      </p:sp>
      <p:pic>
        <p:nvPicPr>
          <p:cNvPr id="4" name="Image 3" descr="cendre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7" y="1154596"/>
            <a:ext cx="3860523" cy="24060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2401" y="1044526"/>
            <a:ext cx="4521198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fr-FR" sz="2400" b="1" dirty="0"/>
              <a:t>La cendre </a:t>
            </a:r>
            <a:r>
              <a:rPr lang="fr-FR" sz="2400" dirty="0"/>
              <a:t>- ou la poussière - </a:t>
            </a:r>
            <a:r>
              <a:rPr lang="fr-FR" sz="2400" b="1" dirty="0"/>
              <a:t>est</a:t>
            </a:r>
            <a:r>
              <a:rPr lang="fr-FR" sz="2400" dirty="0"/>
              <a:t> </a:t>
            </a:r>
            <a:r>
              <a:rPr lang="fr-FR" sz="2400" b="1" dirty="0"/>
              <a:t>l’image du péché et de la fragilité  de l‘homme.</a:t>
            </a:r>
          </a:p>
          <a:p>
            <a:pPr>
              <a:lnSpc>
                <a:spcPct val="110000"/>
              </a:lnSpc>
            </a:pPr>
            <a:r>
              <a:rPr lang="fr-FR" sz="2400" spc="-10" dirty="0"/>
              <a:t>C’est de</a:t>
            </a:r>
            <a:r>
              <a:rPr lang="fr-FR" sz="2400" b="1" spc="-10" dirty="0"/>
              <a:t> </a:t>
            </a:r>
            <a:r>
              <a:rPr lang="fr-FR" sz="2400" spc="-10" dirty="0"/>
              <a:t>ce qui reste du corps après la mort : </a:t>
            </a:r>
            <a:r>
              <a:rPr lang="fr-FR" sz="2400" dirty="0"/>
              <a:t>conséquence du péché.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1732" y="3620561"/>
            <a:ext cx="829705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Ainsi l’a prévu Dieu quand, après le péché originel,</a:t>
            </a:r>
          </a:p>
          <a:p>
            <a:pPr algn="ctr"/>
            <a:r>
              <a:rPr lang="fr-FR" sz="2400" dirty="0"/>
              <a:t> Il a chassé Adam du Paradis terrestre :</a:t>
            </a:r>
            <a:endParaRPr lang="fr-FR" sz="2400" i="1" dirty="0">
              <a:solidFill>
                <a:srgbClr val="3366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… Tu retourneras à la terre, d’où a été pris, </a:t>
            </a:r>
          </a:p>
          <a:p>
            <a:pPr algn="ctr"/>
            <a:r>
              <a:rPr lang="fr-FR" sz="2400" i="1" dirty="0">
                <a:solidFill>
                  <a:srgbClr val="3366FF"/>
                </a:solidFill>
              </a:rPr>
              <a:t>car tu es poussière et tu retourneras en poussière. </a:t>
            </a:r>
          </a:p>
          <a:p>
            <a:pPr algn="ctr"/>
            <a:r>
              <a:rPr lang="fr-FR" sz="2000" dirty="0">
                <a:solidFill>
                  <a:srgbClr val="3366FF"/>
                </a:solidFill>
              </a:rPr>
              <a:t>(</a:t>
            </a:r>
            <a:r>
              <a:rPr lang="fr-FR" sz="2000" dirty="0" err="1">
                <a:solidFill>
                  <a:srgbClr val="3366FF"/>
                </a:solidFill>
              </a:rPr>
              <a:t>Gn</a:t>
            </a:r>
            <a:r>
              <a:rPr lang="fr-FR" sz="2000" dirty="0">
                <a:solidFill>
                  <a:srgbClr val="3366FF"/>
                </a:solidFill>
              </a:rPr>
              <a:t> 3, 19)</a:t>
            </a:r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BA88B0D1-7D44-924F-BDA3-DB912CC40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87689177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47</a:t>
            </a:fld>
            <a:endParaRPr lang="fr-FR"/>
          </a:p>
        </p:txBody>
      </p:sp>
      <p:pic>
        <p:nvPicPr>
          <p:cNvPr id="8" name="Image 7" descr="careme-mercredi-des-cendres_article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096" y="2547923"/>
            <a:ext cx="5320004" cy="353880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10066" y="101599"/>
            <a:ext cx="8945034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Quel est le sens du geste de l’imposition des cendres ?</a:t>
            </a:r>
          </a:p>
          <a:p>
            <a:endParaRPr lang="fr-FR" sz="12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algn="ctr">
              <a:lnSpc>
                <a:spcPct val="130000"/>
              </a:lnSpc>
            </a:pPr>
            <a:r>
              <a:rPr lang="fr-FR" sz="2200" dirty="0"/>
              <a:t>En prononçant ces mots et avec ce geste, le prêtre nous rappelle que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0067" y="2422262"/>
            <a:ext cx="3492500" cy="3804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dirty="0"/>
              <a:t> </a:t>
            </a:r>
            <a:r>
              <a:rPr lang="fr-FR" sz="2400" b="1" dirty="0"/>
              <a:t>nous ne sommes rien sans Dieu</a:t>
            </a:r>
            <a:r>
              <a:rPr lang="fr-FR" sz="2200" b="1" dirty="0"/>
              <a:t>…</a:t>
            </a:r>
          </a:p>
          <a:p>
            <a:pPr>
              <a:lnSpc>
                <a:spcPct val="110000"/>
              </a:lnSpc>
            </a:pPr>
            <a:r>
              <a:rPr lang="fr-FR" sz="2200" dirty="0"/>
              <a:t>… si nous n’acceptons pas sa présence dans notre vie, </a:t>
            </a:r>
          </a:p>
          <a:p>
            <a:pPr>
              <a:lnSpc>
                <a:spcPct val="110000"/>
              </a:lnSpc>
            </a:pPr>
            <a:r>
              <a:rPr lang="fr-FR" sz="2200" dirty="0"/>
              <a:t>… si nous refusons sa grâce,  </a:t>
            </a:r>
            <a:endParaRPr lang="fr-FR" sz="900" dirty="0"/>
          </a:p>
          <a:p>
            <a:pPr>
              <a:lnSpc>
                <a:spcPct val="110000"/>
              </a:lnSpc>
            </a:pPr>
            <a:r>
              <a:rPr lang="fr-FR" sz="2200" dirty="0"/>
              <a:t>… si nous préférons les choses de la terre aux valeurs spirituelles et éternelles que Jésus est venu nous proposer.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0066" y="711200"/>
            <a:ext cx="88167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3366FF"/>
                </a:solidFill>
              </a:rPr>
              <a:t>Souviens-toi que tu es poussière et que tu retourneras en poussière</a:t>
            </a:r>
          </a:p>
          <a:p>
            <a:pPr algn="ctr"/>
            <a:r>
              <a:rPr lang="fr-FR" sz="2400" dirty="0"/>
              <a:t>ou</a:t>
            </a:r>
          </a:p>
          <a:p>
            <a:pPr algn="ctr">
              <a:lnSpc>
                <a:spcPct val="90000"/>
              </a:lnSpc>
            </a:pPr>
            <a:r>
              <a:rPr lang="fr-FR" sz="2400" i="1" dirty="0">
                <a:solidFill>
                  <a:srgbClr val="3366FF"/>
                </a:solidFill>
              </a:rPr>
              <a:t>Convertissez-vous et croyez à l’Évangile</a:t>
            </a:r>
          </a:p>
        </p:txBody>
      </p:sp>
      <p:pic>
        <p:nvPicPr>
          <p:cNvPr id="11" name="Image 7" descr="logo_canevas_16x16sansbord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6">
            <a:extLst>
              <a:ext uri="{FF2B5EF4-FFF2-40B4-BE49-F238E27FC236}">
                <a16:creationId xmlns:a16="http://schemas.microsoft.com/office/drawing/2014/main" id="{66E5757B-8337-BA49-8C1A-B490C95E8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060713530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48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34471" y="1530310"/>
            <a:ext cx="7857067" cy="3816430"/>
          </a:xfrm>
          <a:prstGeom prst="rect">
            <a:avLst/>
          </a:prstGeom>
          <a:solidFill>
            <a:srgbClr val="FFEECA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800" dirty="0"/>
              <a:t>Et pour continuer à suivre le Carême</a:t>
            </a:r>
          </a:p>
          <a:p>
            <a:pPr algn="ctr">
              <a:lnSpc>
                <a:spcPct val="200000"/>
              </a:lnSpc>
            </a:pPr>
            <a:r>
              <a:rPr lang="fr-FR" sz="2800" dirty="0"/>
              <a:t>dans son déroulement liturgique,</a:t>
            </a:r>
          </a:p>
          <a:p>
            <a:pPr algn="ctr">
              <a:lnSpc>
                <a:spcPct val="200000"/>
              </a:lnSpc>
            </a:pPr>
            <a:r>
              <a:rPr lang="fr-FR" sz="2800" dirty="0"/>
              <a:t>un diaporama est en préparation : </a:t>
            </a:r>
          </a:p>
          <a:p>
            <a:pPr algn="ctr">
              <a:lnSpc>
                <a:spcPct val="200000"/>
              </a:lnSpc>
            </a:pPr>
            <a:r>
              <a:rPr lang="fr-FR" sz="2800" b="1" dirty="0"/>
              <a:t>les étapes du Carême</a:t>
            </a:r>
          </a:p>
          <a:p>
            <a:endParaRPr lang="fr-FR" dirty="0"/>
          </a:p>
        </p:txBody>
      </p:sp>
      <p:pic>
        <p:nvPicPr>
          <p:cNvPr id="5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6">
            <a:extLst>
              <a:ext uri="{FF2B5EF4-FFF2-40B4-BE49-F238E27FC236}">
                <a16:creationId xmlns:a16="http://schemas.microsoft.com/office/drawing/2014/main" id="{966D5A17-0F8F-EF4D-BC43-392BB6836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81872530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49</a:t>
            </a:fld>
            <a:endParaRPr lang="fr-FR"/>
          </a:p>
        </p:txBody>
      </p:sp>
      <p:pic>
        <p:nvPicPr>
          <p:cNvPr id="3" name="Image 2" descr="desert-maro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9144000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04806" y="5660798"/>
            <a:ext cx="8534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spc="410" dirty="0">
                <a:solidFill>
                  <a:srgbClr val="0B7F3D"/>
                </a:solidFill>
              </a:rPr>
              <a:t>Bon, saint et courageux Carême !</a:t>
            </a:r>
          </a:p>
        </p:txBody>
      </p:sp>
    </p:spTree>
    <p:extLst>
      <p:ext uri="{BB962C8B-B14F-4D97-AF65-F5344CB8AC3E}">
        <p14:creationId xmlns:p14="http://schemas.microsoft.com/office/powerpoint/2010/main" val="313546929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5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86267" y="1110307"/>
            <a:ext cx="5232399" cy="2032864"/>
          </a:xfrm>
          <a:prstGeom prst="rect">
            <a:avLst/>
          </a:prstGeom>
          <a:solidFill>
            <a:srgbClr val="E3DD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600" b="1" dirty="0">
                <a:solidFill>
                  <a:srgbClr val="660066"/>
                </a:solidFill>
              </a:rPr>
              <a:t>regarder Jésus</a:t>
            </a:r>
            <a:r>
              <a:rPr lang="fr-FR" sz="2600" dirty="0">
                <a:solidFill>
                  <a:srgbClr val="660066"/>
                </a:solidFill>
              </a:rPr>
              <a:t> </a:t>
            </a:r>
          </a:p>
          <a:p>
            <a:pPr algn="ctr">
              <a:lnSpc>
                <a:spcPct val="130000"/>
              </a:lnSpc>
            </a:pPr>
            <a:r>
              <a:rPr lang="fr-FR" sz="2600" dirty="0">
                <a:solidFill>
                  <a:srgbClr val="660066"/>
                </a:solidFill>
              </a:rPr>
              <a:t>dans son séjour au désert,</a:t>
            </a:r>
          </a:p>
          <a:p>
            <a:pPr algn="ctr">
              <a:lnSpc>
                <a:spcPct val="130000"/>
              </a:lnSpc>
            </a:pPr>
            <a:r>
              <a:rPr lang="fr-FR" sz="2600" dirty="0">
                <a:solidFill>
                  <a:srgbClr val="660066"/>
                </a:solidFill>
              </a:rPr>
              <a:t> où il prie et fait pénitence, </a:t>
            </a:r>
          </a:p>
          <a:p>
            <a:pPr algn="ctr">
              <a:lnSpc>
                <a:spcPct val="130000"/>
              </a:lnSpc>
            </a:pPr>
            <a:r>
              <a:rPr lang="fr-FR" sz="2600" dirty="0">
                <a:solidFill>
                  <a:srgbClr val="660066"/>
                </a:solidFill>
              </a:rPr>
              <a:t>	et </a:t>
            </a:r>
            <a:r>
              <a:rPr lang="fr-FR" sz="2600" b="1" dirty="0">
                <a:solidFill>
                  <a:srgbClr val="660066"/>
                </a:solidFill>
              </a:rPr>
              <a:t>L’imiter</a:t>
            </a:r>
            <a:r>
              <a:rPr lang="fr-FR" sz="2600" dirty="0">
                <a:solidFill>
                  <a:srgbClr val="660066"/>
                </a:solidFill>
              </a:rPr>
              <a:t> à notre petite mesure,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55600" y="203202"/>
            <a:ext cx="8517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660066"/>
                </a:solidFill>
              </a:rPr>
              <a:t>Pendant les 40 jours du Carême</a:t>
            </a:r>
            <a:r>
              <a:rPr lang="fr-FR" sz="2800" b="1" i="1" dirty="0">
                <a:solidFill>
                  <a:srgbClr val="660066"/>
                </a:solidFill>
              </a:rPr>
              <a:t>, </a:t>
            </a:r>
            <a:r>
              <a:rPr lang="fr-FR" sz="2800" b="1" dirty="0">
                <a:solidFill>
                  <a:srgbClr val="660066"/>
                </a:solidFill>
              </a:rPr>
              <a:t>nous sommes invités à</a:t>
            </a:r>
            <a:endParaRPr lang="fr-FR" sz="2800" b="1" dirty="0"/>
          </a:p>
        </p:txBody>
      </p:sp>
      <p:pic>
        <p:nvPicPr>
          <p:cNvPr id="7" name="Image 6" descr="JésusCyréné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197" y="3441693"/>
            <a:ext cx="1985870" cy="30006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230" y="1042572"/>
            <a:ext cx="2890837" cy="216812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55601" y="3809996"/>
            <a:ext cx="5858932" cy="2032864"/>
          </a:xfrm>
          <a:prstGeom prst="rect">
            <a:avLst/>
          </a:prstGeom>
          <a:solidFill>
            <a:srgbClr val="E3DDFF"/>
          </a:solidFill>
        </p:spPr>
        <p:txBody>
          <a:bodyPr wrap="square" rtlCol="0">
            <a:spAutoFit/>
          </a:bodyPr>
          <a:lstStyle/>
          <a:p>
            <a:r>
              <a:rPr lang="fr-FR" sz="2600" i="1" spc="-60" dirty="0">
                <a:solidFill>
                  <a:srgbClr val="660066"/>
                </a:solidFill>
              </a:rPr>
              <a:t>la dernière semaine, </a:t>
            </a:r>
            <a:r>
              <a:rPr lang="fr-FR" sz="2600" spc="-60" dirty="0">
                <a:solidFill>
                  <a:srgbClr val="660066"/>
                </a:solidFill>
              </a:rPr>
              <a:t>la Semaine Sainte, </a:t>
            </a:r>
          </a:p>
          <a:p>
            <a:pPr>
              <a:lnSpc>
                <a:spcPct val="130000"/>
              </a:lnSpc>
            </a:pPr>
            <a:r>
              <a:rPr lang="fr-FR" sz="2600" b="1" dirty="0">
                <a:solidFill>
                  <a:srgbClr val="660066"/>
                </a:solidFill>
              </a:rPr>
              <a:t>Le suivre dans sa Passion </a:t>
            </a:r>
            <a:r>
              <a:rPr lang="fr-FR" sz="2600" dirty="0">
                <a:solidFill>
                  <a:srgbClr val="660066"/>
                </a:solidFill>
              </a:rPr>
              <a:t>et compatir</a:t>
            </a:r>
          </a:p>
          <a:p>
            <a:pPr>
              <a:lnSpc>
                <a:spcPct val="130000"/>
              </a:lnSpc>
            </a:pPr>
            <a:r>
              <a:rPr lang="fr-FR" sz="2600" dirty="0">
                <a:solidFill>
                  <a:srgbClr val="660066"/>
                </a:solidFill>
              </a:rPr>
              <a:t>à ses souffrances et à sa mort sur la Croix</a:t>
            </a:r>
          </a:p>
          <a:p>
            <a:pPr algn="ctr">
              <a:lnSpc>
                <a:spcPct val="130000"/>
              </a:lnSpc>
            </a:pPr>
            <a:r>
              <a:rPr lang="fr-FR" sz="2600" dirty="0">
                <a:solidFill>
                  <a:srgbClr val="660066"/>
                </a:solidFill>
              </a:rPr>
              <a:t>… pour nous sauver.</a:t>
            </a:r>
          </a:p>
        </p:txBody>
      </p:sp>
      <p:pic>
        <p:nvPicPr>
          <p:cNvPr id="11" name="Image 10" descr="logo_canevas_16x16sansbord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6">
            <a:extLst>
              <a:ext uri="{FF2B5EF4-FFF2-40B4-BE49-F238E27FC236}">
                <a16:creationId xmlns:a16="http://schemas.microsoft.com/office/drawing/2014/main" id="{230F998B-A2C5-2049-90FF-BA15CF104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611101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5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441122059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8794C-3575-F34C-B10B-23B81F2AF50E}" type="slidenum">
              <a:rPr lang="fr-FR"/>
              <a:pPr>
                <a:defRPr/>
              </a:pPr>
              <a:t>50</a:t>
            </a:fld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65736" y="531816"/>
            <a:ext cx="7213600" cy="7362015"/>
          </a:xfrm>
          <a:prstGeom prst="rect">
            <a:avLst/>
          </a:prstGeom>
          <a:solidFill>
            <a:srgbClr val="FFEECA"/>
          </a:solidFill>
          <a:ln>
            <a:solidFill>
              <a:srgbClr val="4F81BD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i="1" dirty="0">
                <a:solidFill>
                  <a:schemeClr val="accent6">
                    <a:lumMod val="75000"/>
                  </a:schemeClr>
                </a:solidFill>
              </a:rPr>
              <a:t> Quelques liens pour compléter 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100" dirty="0"/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i="1" dirty="0"/>
              <a:t>Trois documents de fond et documents associés :</a:t>
            </a: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800" i="1" dirty="0"/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❉</a:t>
            </a:r>
            <a:r>
              <a:rPr lang="fr-FR" sz="2400" dirty="0"/>
              <a:t> </a:t>
            </a:r>
            <a:r>
              <a:rPr lang="fr-FR" sz="2400" dirty="0">
                <a:hlinkClick r:id="rId3"/>
              </a:rPr>
              <a:t>Introduction au Carême</a:t>
            </a:r>
            <a:br>
              <a:rPr lang="fr-FR" sz="2400" dirty="0"/>
            </a:br>
            <a:r>
              <a:rPr lang="fr-FR" sz="1600" dirty="0"/>
              <a:t>❉</a:t>
            </a:r>
            <a:r>
              <a:rPr lang="fr-FR" sz="3600" dirty="0"/>
              <a:t> </a:t>
            </a:r>
            <a:r>
              <a:rPr lang="fr-FR" sz="2400" dirty="0">
                <a:hlinkClick r:id="rId4"/>
              </a:rPr>
              <a:t>Mercredi des Cendres</a:t>
            </a:r>
            <a:endParaRPr lang="fr-FR" sz="2400" dirty="0"/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❉</a:t>
            </a:r>
            <a:r>
              <a:rPr lang="fr-FR" sz="3600" dirty="0"/>
              <a:t> </a:t>
            </a:r>
            <a:r>
              <a:rPr lang="fr-FR" sz="2400" dirty="0">
                <a:hlinkClick r:id="rId5"/>
              </a:rPr>
              <a:t>La Carême : ses grands axes</a:t>
            </a:r>
            <a:endParaRPr lang="fr-FR" sz="2400" dirty="0"/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/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✓</a:t>
            </a:r>
            <a:r>
              <a:rPr lang="fr-FR" sz="2400" dirty="0"/>
              <a:t> </a:t>
            </a:r>
            <a:r>
              <a:rPr lang="fr-FR" sz="2400" dirty="0">
                <a:hlinkClick r:id="rId6"/>
              </a:rPr>
              <a:t>Chemin de Carême </a:t>
            </a:r>
            <a:r>
              <a:rPr lang="fr-FR" sz="2400" dirty="0"/>
              <a:t>  </a:t>
            </a:r>
            <a:r>
              <a:rPr lang="fr-FR" sz="2000" i="1" dirty="0"/>
              <a:t>(prêt à l’emploi)</a:t>
            </a: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500" i="1" dirty="0"/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000" i="1" dirty="0"/>
              <a:t>À fabriquer en famille</a:t>
            </a:r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dirty="0"/>
              <a:t>✓</a:t>
            </a:r>
            <a:r>
              <a:rPr lang="fr-FR" sz="3600" dirty="0"/>
              <a:t> </a:t>
            </a:r>
            <a:r>
              <a:rPr lang="fr-FR" sz="2400" dirty="0">
                <a:hlinkClick r:id="rId7"/>
              </a:rPr>
              <a:t>On prépare notre chemin de Carême</a:t>
            </a:r>
            <a:endParaRPr lang="fr-FR" sz="2400" dirty="0"/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/>
              <a:t>✓</a:t>
            </a:r>
            <a:r>
              <a:rPr lang="fr-FR" sz="3600" dirty="0"/>
              <a:t> </a:t>
            </a:r>
            <a:r>
              <a:rPr lang="fr-FR" sz="2400" dirty="0">
                <a:hlinkClick r:id="rId8"/>
              </a:rPr>
              <a:t>Carnet «Mes efforts de Carême»</a:t>
            </a:r>
            <a:endParaRPr lang="fr-FR" sz="2400" dirty="0"/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400" dirty="0"/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700" dirty="0"/>
          </a:p>
          <a:p>
            <a:pPr marL="3557588" lvl="6">
              <a:defRPr/>
            </a:pPr>
            <a:r>
              <a:rPr lang="fr-FR" sz="2000" dirty="0">
                <a:solidFill>
                  <a:srgbClr val="00B05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Tous les diaporamas</a:t>
            </a:r>
            <a:endParaRPr lang="fr-FR" sz="2000" dirty="0">
              <a:solidFill>
                <a:srgbClr val="00B050"/>
              </a:solidFill>
            </a:endParaRPr>
          </a:p>
          <a:p>
            <a:pPr lvl="7">
              <a:lnSpc>
                <a:spcPct val="70000"/>
              </a:lnSpc>
              <a:defRPr/>
            </a:pPr>
            <a:endParaRPr lang="fr-FR" sz="2400" dirty="0"/>
          </a:p>
          <a:p>
            <a:pPr marL="3521075" lvl="8">
              <a:lnSpc>
                <a:spcPct val="70000"/>
              </a:lnSpc>
              <a:defRPr/>
            </a:pPr>
            <a:r>
              <a:rPr lang="fr-FR" sz="2000" dirty="0">
                <a:solidFill>
                  <a:srgbClr val="00B05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d’accueil du site</a:t>
            </a:r>
            <a:endParaRPr lang="fr-FR" sz="2000" dirty="0">
              <a:solidFill>
                <a:srgbClr val="00B050"/>
              </a:solidFill>
            </a:endParaRPr>
          </a:p>
          <a:p>
            <a:pPr lvl="2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/>
          </a:p>
          <a:p>
            <a:pPr lvl="2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/>
          </a:p>
          <a:p>
            <a:pPr lvl="1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400" dirty="0"/>
          </a:p>
        </p:txBody>
      </p:sp>
      <p:pic>
        <p:nvPicPr>
          <p:cNvPr id="6" name="Image 5" descr="logo_canevas_16x16sansbordure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69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6">
            <a:extLst>
              <a:ext uri="{FF2B5EF4-FFF2-40B4-BE49-F238E27FC236}">
                <a16:creationId xmlns:a16="http://schemas.microsoft.com/office/drawing/2014/main" id="{D1DDC44A-5030-584E-996B-112CF294A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10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601556766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51</a:t>
            </a:fld>
            <a:endParaRPr lang="fr-FR"/>
          </a:p>
        </p:txBody>
      </p:sp>
      <p:sp>
        <p:nvSpPr>
          <p:cNvPr id="3" name="ZoneTexte 2"/>
          <p:cNvSpPr txBox="1">
            <a:spLocks noChangeAspect="1"/>
          </p:cNvSpPr>
          <p:nvPr/>
        </p:nvSpPr>
        <p:spPr>
          <a:xfrm>
            <a:off x="737291" y="359599"/>
            <a:ext cx="7715634" cy="5501506"/>
          </a:xfrm>
          <a:prstGeom prst="rect">
            <a:avLst/>
          </a:prstGeom>
          <a:solidFill>
            <a:srgbClr val="F2F0FF"/>
          </a:solidFill>
        </p:spPr>
        <p:txBody>
          <a:bodyPr wrap="square" rtlCol="0">
            <a:spAutoFit/>
          </a:bodyPr>
          <a:lstStyle/>
          <a:p>
            <a:endParaRPr lang="fr-FR" dirty="0"/>
          </a:p>
          <a:p>
            <a:pPr algn="ctr"/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</a:rPr>
              <a:t>Documentation</a:t>
            </a:r>
            <a:br>
              <a:rPr lang="fr-FR" sz="2400" b="1" dirty="0"/>
            </a:br>
            <a:endParaRPr lang="fr-FR" sz="1600" b="1" dirty="0"/>
          </a:p>
          <a:p>
            <a:pPr marL="342900" indent="-342900">
              <a:buFont typeface="Wingdings" charset="2"/>
              <a:buChar char="ü"/>
            </a:pPr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</a:rPr>
              <a:t>Pour les enfants</a:t>
            </a:r>
            <a:endParaRPr lang="fr-FR" sz="2400" b="1" i="1" dirty="0">
              <a:solidFill>
                <a:schemeClr val="accent6">
                  <a:lumMod val="75000"/>
                </a:schemeClr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fr-FR" sz="1050" dirty="0">
              <a:solidFill>
                <a:srgbClr val="0000FF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2"/>
            <a:r>
              <a:rPr lang="fr-FR" sz="2400" dirty="0">
                <a:hlinkClick r:id="rId4"/>
              </a:rPr>
              <a:t>Mon carnet de confession</a:t>
            </a:r>
            <a:endParaRPr lang="fr-FR" sz="2400" dirty="0"/>
          </a:p>
          <a:p>
            <a:pPr lvl="2"/>
            <a:endParaRPr lang="fr-FR" sz="800" dirty="0"/>
          </a:p>
          <a:p>
            <a:pPr lvl="2"/>
            <a:r>
              <a:rPr lang="fr-FR" sz="2400" dirty="0">
                <a:hlinkClick r:id="rId5"/>
              </a:rPr>
              <a:t>Pour élever mon âme vers Dieu</a:t>
            </a:r>
            <a:endParaRPr lang="fr-FR" sz="2400" dirty="0"/>
          </a:p>
          <a:p>
            <a:pPr lvl="1"/>
            <a:endParaRPr lang="fr-FR" sz="2400" dirty="0"/>
          </a:p>
          <a:p>
            <a:pPr lvl="2"/>
            <a:r>
              <a:rPr lang="fr-FR" sz="2400" dirty="0">
                <a:hlinkClick r:id="rId6"/>
              </a:rPr>
              <a:t>En chemin vers Pâque</a:t>
            </a:r>
            <a:r>
              <a:rPr lang="fr-FR" sz="2400" dirty="0"/>
              <a:t>s  </a:t>
            </a:r>
            <a:r>
              <a:rPr lang="fr-FR" sz="2000" i="1" dirty="0"/>
              <a:t>(Semaine Sainte)</a:t>
            </a:r>
          </a:p>
          <a:p>
            <a:endParaRPr lang="fr-FR" sz="2400" dirty="0"/>
          </a:p>
          <a:p>
            <a:pPr marL="342900" indent="-342900">
              <a:buFont typeface="Wingdings" charset="2"/>
              <a:buChar char="ü"/>
            </a:pPr>
            <a:r>
              <a:rPr lang="fr-FR" sz="2400" b="1" i="1" dirty="0">
                <a:solidFill>
                  <a:schemeClr val="accent6">
                    <a:lumMod val="75000"/>
                  </a:schemeClr>
                </a:solidFill>
              </a:rPr>
              <a:t>Parents et éducateurs</a:t>
            </a:r>
          </a:p>
          <a:p>
            <a:endParaRPr lang="fr-FR" sz="1200" dirty="0">
              <a:hlinkClick r:id="rId7"/>
            </a:endParaRPr>
          </a:p>
          <a:p>
            <a:pPr lvl="2"/>
            <a:r>
              <a:rPr lang="fr-FR" sz="2400" dirty="0">
                <a:hlinkClick r:id="rId8"/>
              </a:rPr>
              <a:t>Vivre l’année liturgique avec les enfants</a:t>
            </a:r>
            <a:endParaRPr lang="fr-FR" sz="2400" dirty="0"/>
          </a:p>
          <a:p>
            <a:pPr lvl="2"/>
            <a:endParaRPr lang="fr-FR" sz="1100" dirty="0"/>
          </a:p>
          <a:p>
            <a:pPr lvl="2"/>
            <a:r>
              <a:rPr lang="fr-FR" sz="2400" dirty="0">
                <a:hlinkClick r:id="rId9"/>
              </a:rPr>
              <a:t>Éduquer pour le bonheur</a:t>
            </a:r>
            <a:endParaRPr lang="fr-FR" sz="2400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5" name="Image 4" descr="logo_canevas_16x16sansbordur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84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9355A84-4FF5-3C4A-AC38-EE5AF3279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11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2648723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6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117607" y="2641591"/>
            <a:ext cx="6841067" cy="830997"/>
          </a:xfrm>
          <a:prstGeom prst="rect">
            <a:avLst/>
          </a:prstGeom>
          <a:solidFill>
            <a:srgbClr val="FFEECA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800" b="1" spc="300" dirty="0">
                <a:solidFill>
                  <a:srgbClr val="800000"/>
                </a:solidFill>
              </a:rPr>
              <a:t>Jésus au désert</a:t>
            </a:r>
          </a:p>
        </p:txBody>
      </p:sp>
      <p:pic>
        <p:nvPicPr>
          <p:cNvPr id="5" name="Image 4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28AF306-FFA8-EE4A-BEC8-0FB3C63A1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3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87882593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11664" y="558295"/>
            <a:ext cx="3788840" cy="3216265"/>
          </a:xfrm>
          <a:prstGeom prst="rect">
            <a:avLst/>
          </a:prstGeom>
          <a:solidFill>
            <a:srgbClr val="E0D8FF"/>
          </a:solidFill>
          <a:ln>
            <a:solidFill>
              <a:srgbClr val="E0D8FF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660066"/>
                </a:solidFill>
              </a:rPr>
              <a:t>Après son baptême dans le Jourdain, et </a:t>
            </a:r>
            <a:r>
              <a:rPr lang="fr-FR" sz="2400" spc="-30" dirty="0">
                <a:solidFill>
                  <a:srgbClr val="660066"/>
                </a:solidFill>
              </a:rPr>
              <a:t>avant d’inaugurer sa prédication </a:t>
            </a:r>
          </a:p>
          <a:p>
            <a:r>
              <a:rPr lang="fr-FR" sz="2400" spc="-30" dirty="0">
                <a:solidFill>
                  <a:srgbClr val="660066"/>
                </a:solidFill>
              </a:rPr>
              <a:t>et sa mission de Rédempteur, </a:t>
            </a:r>
          </a:p>
          <a:p>
            <a:endParaRPr lang="fr-FR" sz="1100" dirty="0">
              <a:solidFill>
                <a:srgbClr val="660066"/>
              </a:solidFill>
            </a:endParaRPr>
          </a:p>
          <a:p>
            <a:r>
              <a:rPr lang="fr-FR" sz="2400" dirty="0">
                <a:solidFill>
                  <a:srgbClr val="660066"/>
                </a:solidFill>
              </a:rPr>
              <a:t>Jésus, poussé par l’Esprit, s’enfonce dans le désert</a:t>
            </a:r>
          </a:p>
          <a:p>
            <a:r>
              <a:rPr lang="fr-FR" sz="2400" dirty="0">
                <a:solidFill>
                  <a:srgbClr val="660066"/>
                </a:solidFill>
              </a:rPr>
              <a:t>pendant 40 jours, </a:t>
            </a:r>
          </a:p>
          <a:p>
            <a:r>
              <a:rPr lang="fr-FR" sz="2400" dirty="0">
                <a:solidFill>
                  <a:srgbClr val="660066"/>
                </a:solidFill>
              </a:rPr>
              <a:t>où Il est tenté par Satan</a:t>
            </a:r>
            <a:r>
              <a:rPr lang="fr-FR" sz="2400" dirty="0"/>
              <a:t>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63941" y="4048348"/>
            <a:ext cx="6248400" cy="2562753"/>
          </a:xfrm>
          <a:prstGeom prst="rect">
            <a:avLst/>
          </a:prstGeom>
          <a:solidFill>
            <a:srgbClr val="E0D8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660066"/>
                </a:solidFill>
              </a:rPr>
              <a:t>Pendant ces 40 jours, l’Église nous invite à </a:t>
            </a:r>
          </a:p>
          <a:p>
            <a:pPr algn="ctr">
              <a:lnSpc>
                <a:spcPct val="120000"/>
              </a:lnSpc>
            </a:pPr>
            <a:r>
              <a:rPr lang="fr-FR" sz="2400" b="1" dirty="0">
                <a:solidFill>
                  <a:srgbClr val="660066"/>
                </a:solidFill>
              </a:rPr>
              <a:t>suivre Jésus, par la prière et la pénitence,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pour </a:t>
            </a:r>
            <a:r>
              <a:rPr lang="fr-FR" sz="2400" b="1" dirty="0">
                <a:solidFill>
                  <a:srgbClr val="660066"/>
                </a:solidFill>
              </a:rPr>
              <a:t>nous préparer à la fête de Pâques</a:t>
            </a:r>
            <a:r>
              <a:rPr lang="fr-FR" sz="2400" dirty="0">
                <a:solidFill>
                  <a:srgbClr val="660066"/>
                </a:solidFill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sommet de l’année liturgique, </a:t>
            </a:r>
          </a:p>
          <a:p>
            <a:pPr algn="ctr">
              <a:lnSpc>
                <a:spcPct val="120000"/>
              </a:lnSpc>
            </a:pPr>
            <a:r>
              <a:rPr lang="fr-FR" sz="2400" dirty="0">
                <a:solidFill>
                  <a:srgbClr val="660066"/>
                </a:solidFill>
              </a:rPr>
              <a:t>et vivre ensuite en plénitude le mystère pascal.</a:t>
            </a:r>
          </a:p>
          <a:p>
            <a:pPr algn="ctr">
              <a:lnSpc>
                <a:spcPct val="120000"/>
              </a:lnSpc>
            </a:pPr>
            <a:endParaRPr lang="fr-FR" sz="800" dirty="0">
              <a:solidFill>
                <a:srgbClr val="660066"/>
              </a:solidFill>
            </a:endParaRPr>
          </a:p>
        </p:txBody>
      </p:sp>
      <p:pic>
        <p:nvPicPr>
          <p:cNvPr id="8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grott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4" t="4481"/>
          <a:stretch/>
        </p:blipFill>
        <p:spPr>
          <a:xfrm>
            <a:off x="4588141" y="864935"/>
            <a:ext cx="3930117" cy="2639209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71888EC1-7E3A-1E49-AACA-1BABEE520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602788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5430720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8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701800" y="203197"/>
            <a:ext cx="574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spc="250" dirty="0">
                <a:solidFill>
                  <a:srgbClr val="800000"/>
                </a:solidFill>
              </a:rPr>
              <a:t>Que fait Jésus dans le désert ?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40245" y="5003165"/>
            <a:ext cx="8847636" cy="95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600" b="1" spc="70" dirty="0">
                <a:solidFill>
                  <a:srgbClr val="800000"/>
                </a:solidFill>
              </a:rPr>
              <a:t>Il prie, Il fait pénitence </a:t>
            </a:r>
            <a:r>
              <a:rPr lang="fr-FR" sz="2000" spc="70" dirty="0">
                <a:solidFill>
                  <a:srgbClr val="800000"/>
                </a:solidFill>
              </a:rPr>
              <a:t>(sans manger pendant 40 jours et 40 nuits),</a:t>
            </a:r>
          </a:p>
          <a:p>
            <a:pPr algn="ctr">
              <a:lnSpc>
                <a:spcPct val="120000"/>
              </a:lnSpc>
            </a:pPr>
            <a:r>
              <a:rPr lang="fr-FR" sz="2600" b="1" spc="70" dirty="0">
                <a:solidFill>
                  <a:srgbClr val="800000"/>
                </a:solidFill>
              </a:rPr>
              <a:t> Il résiste aux attaques du démon… et</a:t>
            </a:r>
            <a:r>
              <a:rPr lang="fr-FR" sz="2600" spc="70" dirty="0">
                <a:solidFill>
                  <a:srgbClr val="800000"/>
                </a:solidFill>
              </a:rPr>
              <a:t>  </a:t>
            </a:r>
            <a:r>
              <a:rPr lang="fr-FR" sz="2600" b="1" spc="70" dirty="0">
                <a:solidFill>
                  <a:srgbClr val="800000"/>
                </a:solidFill>
              </a:rPr>
              <a:t>le démon s’enfuit</a:t>
            </a:r>
            <a:r>
              <a:rPr lang="fr-FR" sz="2400" i="1" spc="70" dirty="0">
                <a:solidFill>
                  <a:srgbClr val="800000"/>
                </a:solidFill>
              </a:rPr>
              <a:t>.</a:t>
            </a:r>
          </a:p>
        </p:txBody>
      </p:sp>
      <p:pic>
        <p:nvPicPr>
          <p:cNvPr id="7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Jésusdiable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007543"/>
            <a:ext cx="5748053" cy="3846258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89ED374E-0550-A347-8EA8-C471A4746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7545880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FC397-9B6D-4244-85F3-06E5079FA0F3}" type="slidenum">
              <a:rPr lang="fr-FR" smtClean="0"/>
              <a:t>9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660396" y="16487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800000"/>
                </a:solidFill>
              </a:rPr>
              <a:t>C’est POUR NOUS que Jésus prie et fait pénitence…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20130" y="969635"/>
            <a:ext cx="6013484" cy="211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 b="1" dirty="0">
                <a:solidFill>
                  <a:srgbClr val="800000"/>
                </a:solidFill>
              </a:rPr>
              <a:t>…et c’est à cause de nos péchés : </a:t>
            </a:r>
          </a:p>
          <a:p>
            <a:pPr>
              <a:lnSpc>
                <a:spcPct val="120000"/>
              </a:lnSpc>
            </a:pPr>
            <a:r>
              <a:rPr lang="fr-FR" sz="2200" spc="-10" dirty="0"/>
              <a:t>chaque fois que nous faisons quelque chose de mal, </a:t>
            </a:r>
            <a:r>
              <a:rPr lang="fr-FR" sz="2200" dirty="0"/>
              <a:t>c’est une offense à Dieu :  cela Lui fait de la peine que nous ne voulions pas l’écouter et Lui obéir.</a:t>
            </a:r>
          </a:p>
          <a:p>
            <a:pPr>
              <a:lnSpc>
                <a:spcPct val="130000"/>
              </a:lnSpc>
            </a:pPr>
            <a:r>
              <a:rPr lang="fr-FR" sz="2200" dirty="0"/>
              <a:t>Ou encore, si nous faisons mal notre prière</a:t>
            </a:r>
            <a:r>
              <a:rPr lang="fr-FR" sz="2400" dirty="0"/>
              <a:t>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20129" y="3476625"/>
            <a:ext cx="8686799" cy="248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fr-FR" sz="2200" dirty="0"/>
              <a:t>En plus, bien souvent, nous ne pensons pas à demander pardon :  alors Jésus le fait à notre place !  C’est pour nous qu’il prie et fait pénitence.</a:t>
            </a:r>
          </a:p>
          <a:p>
            <a:pPr>
              <a:lnSpc>
                <a:spcPct val="130000"/>
              </a:lnSpc>
            </a:pPr>
            <a:r>
              <a:rPr lang="fr-FR" sz="2200" dirty="0"/>
              <a:t>Jésus nous aime : ce qu’Il veut, c’est nous voir vivre comme de vrais enfants de Dieu, bons et obéissants.</a:t>
            </a:r>
          </a:p>
          <a:p>
            <a:pPr>
              <a:lnSpc>
                <a:spcPct val="110000"/>
              </a:lnSpc>
            </a:pPr>
            <a:endParaRPr lang="fr-FR" sz="1400" dirty="0"/>
          </a:p>
          <a:p>
            <a:pPr>
              <a:lnSpc>
                <a:spcPct val="110000"/>
              </a:lnSpc>
            </a:pPr>
            <a:r>
              <a:rPr lang="fr-FR" sz="2400" b="1" i="1" dirty="0">
                <a:solidFill>
                  <a:srgbClr val="800000"/>
                </a:solidFill>
              </a:rPr>
              <a:t>Allons-nous le laisser </a:t>
            </a:r>
            <a:r>
              <a:rPr lang="fr-FR" sz="2400" b="1" dirty="0">
                <a:solidFill>
                  <a:srgbClr val="800000"/>
                </a:solidFill>
              </a:rPr>
              <a:t>tout seul </a:t>
            </a:r>
            <a:r>
              <a:rPr lang="fr-FR" sz="2400" b="1" i="1" dirty="0">
                <a:solidFill>
                  <a:srgbClr val="800000"/>
                </a:solidFill>
              </a:rPr>
              <a:t>faire pénitence à notre place ?</a:t>
            </a:r>
          </a:p>
        </p:txBody>
      </p:sp>
      <p:pic>
        <p:nvPicPr>
          <p:cNvPr id="10" name="Image 7" descr="logo_canevas_16x16sansbord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62" y="6228825"/>
            <a:ext cx="540000" cy="54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JésusdiableO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14" y="1172724"/>
            <a:ext cx="2699973" cy="1806660"/>
          </a:xfrm>
          <a:prstGeom prst="rect">
            <a:avLst/>
          </a:prstGeom>
        </p:spPr>
      </p:pic>
      <p:sp>
        <p:nvSpPr>
          <p:cNvPr id="12" name="ZoneTexte 6">
            <a:extLst>
              <a:ext uri="{FF2B5EF4-FFF2-40B4-BE49-F238E27FC236}">
                <a16:creationId xmlns:a16="http://schemas.microsoft.com/office/drawing/2014/main" id="{61B27413-E9A1-FC4C-AEFB-ED96CE162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5805" y="6594475"/>
            <a:ext cx="24673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1000" dirty="0">
                <a:hlinkClick r:id="rId4"/>
              </a:rPr>
              <a:t>Apprenez-nous à prier</a:t>
            </a:r>
            <a:r>
              <a:rPr lang="fr-FR" sz="1000" dirty="0"/>
              <a:t>  –  Temps du Carême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2115155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6344</TotalTime>
  <Words>3682</Words>
  <Application>Microsoft Macintosh PowerPoint</Application>
  <PresentationFormat>Affichage à l'écran (4:3)</PresentationFormat>
  <Paragraphs>571</Paragraphs>
  <Slides>51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5" baseType="lpstr">
      <vt:lpstr>Arial</vt:lpstr>
      <vt:lpstr>Calibri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CLARIFIER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Association CLARIFIER</dc:creator>
  <cp:lastModifiedBy>Microsoft Office User</cp:lastModifiedBy>
  <cp:revision>882</cp:revision>
  <cp:lastPrinted>2014-12-17T14:55:48Z</cp:lastPrinted>
  <dcterms:created xsi:type="dcterms:W3CDTF">2014-11-28T10:12:34Z</dcterms:created>
  <dcterms:modified xsi:type="dcterms:W3CDTF">2022-04-28T19:23:27Z</dcterms:modified>
</cp:coreProperties>
</file>