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36" r:id="rId2"/>
    <p:sldId id="263" r:id="rId3"/>
    <p:sldId id="276" r:id="rId4"/>
    <p:sldId id="268" r:id="rId5"/>
    <p:sldId id="314" r:id="rId6"/>
    <p:sldId id="286" r:id="rId7"/>
    <p:sldId id="323" r:id="rId8"/>
    <p:sldId id="338" r:id="rId9"/>
    <p:sldId id="291" r:id="rId10"/>
    <p:sldId id="322" r:id="rId11"/>
    <p:sldId id="339" r:id="rId12"/>
    <p:sldId id="287" r:id="rId13"/>
    <p:sldId id="324" r:id="rId14"/>
    <p:sldId id="306" r:id="rId15"/>
    <p:sldId id="318" r:id="rId16"/>
    <p:sldId id="340" r:id="rId17"/>
    <p:sldId id="278" r:id="rId18"/>
    <p:sldId id="295" r:id="rId19"/>
    <p:sldId id="337" r:id="rId20"/>
    <p:sldId id="325" r:id="rId21"/>
    <p:sldId id="327" r:id="rId22"/>
    <p:sldId id="328" r:id="rId23"/>
    <p:sldId id="329" r:id="rId24"/>
    <p:sldId id="330" r:id="rId25"/>
    <p:sldId id="341" r:id="rId26"/>
    <p:sldId id="333" r:id="rId27"/>
    <p:sldId id="331" r:id="rId28"/>
    <p:sldId id="326" r:id="rId29"/>
    <p:sldId id="334" r:id="rId30"/>
    <p:sldId id="335" r:id="rId31"/>
    <p:sldId id="342" r:id="rId32"/>
    <p:sldId id="343" r:id="rId3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B04"/>
    <a:srgbClr val="F7860A"/>
    <a:srgbClr val="FF6600"/>
    <a:srgbClr val="EB5638"/>
    <a:srgbClr val="F77648"/>
    <a:srgbClr val="F79558"/>
    <a:srgbClr val="F7B969"/>
    <a:srgbClr val="F7BE64"/>
    <a:srgbClr val="F7CC62"/>
    <a:srgbClr val="F7E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 showGuides="1">
      <p:cViewPr>
        <p:scale>
          <a:sx n="100" d="100"/>
          <a:sy n="100" d="100"/>
        </p:scale>
        <p:origin x="2408" y="288"/>
      </p:cViewPr>
      <p:guideLst>
        <p:guide orient="horz" pos="2156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A5460-990C-BD44-87CE-F800CE18441B}" type="datetimeFigureOut">
              <a:rPr lang="fr-FR" smtClean="0"/>
              <a:t>22/04/2022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3837-1487-2C49-A3EB-5A562A0AB4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5895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06AD9-F70A-0C46-AEF2-572B4E84D875}" type="datetimeFigureOut">
              <a:rPr lang="fr-FR" smtClean="0"/>
              <a:t>22/04/2022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32846-C7A5-3745-B9FB-EA1EDC2C2C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1452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100D-9D22-B744-8242-3BAE3EC6DB6A}" type="datetime1">
              <a:rPr lang="fr-FR" smtClean="0"/>
              <a:t>22/04/2022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93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99FD-173E-A142-9089-41959330FB88}" type="datetime1">
              <a:rPr lang="fr-FR" smtClean="0"/>
              <a:t>22/04/2022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84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127B-E976-8746-A577-C9ED12B5C776}" type="datetime1">
              <a:rPr lang="fr-FR" smtClean="0"/>
              <a:t>22/04/2022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79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0365-54E0-8D48-8666-832A673EB6FC}" type="datetime1">
              <a:rPr lang="fr-FR" smtClean="0"/>
              <a:t>22/04/2022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2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AE3E-103B-F045-82BF-9162F141B897}" type="datetime1">
              <a:rPr lang="fr-FR" smtClean="0"/>
              <a:t>22/04/2022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8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8302-EEC3-1847-A53C-FF3299543BD2}" type="datetime1">
              <a:rPr lang="fr-FR" smtClean="0"/>
              <a:t>22/04/2022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0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868A-8895-7347-97AD-5BA124F6A4B2}" type="datetime1">
              <a:rPr lang="fr-FR" smtClean="0"/>
              <a:t>22/04/2022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23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D136-1B11-D54F-ACAB-7FC2C71F0A81}" type="datetime1">
              <a:rPr lang="fr-FR" smtClean="0"/>
              <a:t>22/04/2022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44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328F-1CA0-EB45-A02C-2C22D72D6C27}" type="datetime1">
              <a:rPr lang="fr-FR" smtClean="0"/>
              <a:t>22/04/2022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2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0E67-826A-E34A-A3E2-E09A74DADDA0}" type="datetime1">
              <a:rPr lang="fr-FR" smtClean="0"/>
              <a:t>22/04/2022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4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29F1-DAFC-974B-8026-1D788342BDE9}" type="datetime1">
              <a:rPr lang="fr-FR" smtClean="0"/>
              <a:t>22/04/2022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9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B56F-3D83-AB48-A76F-FB0E5FCF8501}" type="datetime1">
              <a:rPr lang="fr-FR" smtClean="0"/>
              <a:t>22/04/2022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FC397-9B6D-4244-85F3-06E5079F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95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2.jpg"/><Relationship Id="rId7" Type="http://schemas.openxmlformats.org/officeDocument/2006/relationships/image" Target="../media/image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hyperlink" Target="https://moniqueberger.fr/" TargetMode="External"/><Relationship Id="rId5" Type="http://schemas.openxmlformats.org/officeDocument/2006/relationships/image" Target="../media/image20.jp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moniqueberger.fr/2-fevrier-presentation-de-jesus-au-temple/" TargetMode="External"/><Relationship Id="rId3" Type="http://schemas.openxmlformats.org/officeDocument/2006/relationships/hyperlink" Target="http://www.prierenfamille.com/index.php?option=com_content&amp;view=article&amp;id=748:noel&amp;catid=103&amp;Itemid=476" TargetMode="External"/><Relationship Id="rId7" Type="http://schemas.openxmlformats.org/officeDocument/2006/relationships/hyperlink" Target="https://moniqueberger.fr/le-bapteme-de-jesus/" TargetMode="External"/><Relationship Id="rId12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epiphanie-la-manifestation-de-dieu-2/" TargetMode="External"/><Relationship Id="rId11" Type="http://schemas.openxmlformats.org/officeDocument/2006/relationships/hyperlink" Target="https://moniqueberger.fr/diaporamas/" TargetMode="External"/><Relationship Id="rId5" Type="http://schemas.openxmlformats.org/officeDocument/2006/relationships/hyperlink" Target="https://moniqueberger.fr/1er-janvier-sainte-marie-mere-de-dieu-2/" TargetMode="External"/><Relationship Id="rId10" Type="http://schemas.openxmlformats.org/officeDocument/2006/relationships/hyperlink" Target="https://moniqueberger.fr/diaporamas/la-fete-de-noel-nativite-du-seigneur/" TargetMode="External"/><Relationship Id="rId4" Type="http://schemas.openxmlformats.org/officeDocument/2006/relationships/hyperlink" Target="https://moniqueberger.fr/la-fete-de-la-sainte-famille/" TargetMode="External"/><Relationship Id="rId9" Type="http://schemas.openxmlformats.org/officeDocument/2006/relationships/hyperlink" Target="http://www.prierenfamille.com/index.php?option=com_content&amp;view=article&amp;id=809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moniqueberger.fr/ses-ecrits/vivre-lannee-liturgique-avec-les-enfants/" TargetMode="External"/><Relationship Id="rId7" Type="http://schemas.openxmlformats.org/officeDocument/2006/relationships/hyperlink" Target="https://moniqueberger.fr/" TargetMode="External"/><Relationship Id="rId2" Type="http://schemas.openxmlformats.org/officeDocument/2006/relationships/hyperlink" Target="http://www.prierenfamille.com/index.php?option=com_content&amp;view=article&amp;id=1180:mon-carnet-de-confession&amp;catid=99:utilitaires&amp;Itemid=43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ses-ecrits/" TargetMode="External"/><Relationship Id="rId5" Type="http://schemas.openxmlformats.org/officeDocument/2006/relationships/hyperlink" Target="https://moniqueberger.fr/ses-ecrits/eduquer-pour-le-bonheur/" TargetMode="External"/><Relationship Id="rId4" Type="http://schemas.openxmlformats.org/officeDocument/2006/relationships/hyperlink" Target="https://moniqueberger.fr/ses-ecrits/pour-que-sepanouisse-la-foi-de-tout-peti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1</a:t>
            </a:fld>
            <a:endParaRPr lang="fr-FR"/>
          </a:p>
        </p:txBody>
      </p:sp>
      <p:pic>
        <p:nvPicPr>
          <p:cNvPr id="3" name="Image 2" descr="épiphanieBar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5" y="-16930"/>
            <a:ext cx="9878695" cy="70199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74269" y="5687466"/>
            <a:ext cx="7964931" cy="1152000"/>
          </a:xfrm>
          <a:prstGeom prst="rect">
            <a:avLst/>
          </a:prstGeom>
          <a:solidFill>
            <a:srgbClr val="EB5638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fr-FR" sz="7200" dirty="0">
                <a:solidFill>
                  <a:schemeClr val="bg1"/>
                </a:solidFill>
              </a:rPr>
              <a:t>LE </a:t>
            </a:r>
            <a:r>
              <a:rPr lang="fr-FR" sz="7200" spc="360" dirty="0">
                <a:solidFill>
                  <a:schemeClr val="bg1"/>
                </a:solidFill>
              </a:rPr>
              <a:t>TEMPS DE NOËL</a:t>
            </a:r>
          </a:p>
        </p:txBody>
      </p:sp>
    </p:spTree>
    <p:extLst>
      <p:ext uri="{BB962C8B-B14F-4D97-AF65-F5344CB8AC3E}">
        <p14:creationId xmlns:p14="http://schemas.microsoft.com/office/powerpoint/2010/main" val="72367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10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01603" y="87941"/>
            <a:ext cx="4910664" cy="6168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200" dirty="0">
                <a:solidFill>
                  <a:srgbClr val="376092"/>
                </a:solidFill>
              </a:rPr>
              <a:t>Huit jours après la naissance  de Jésus, l’Église célèbre la fête  de </a:t>
            </a:r>
          </a:p>
          <a:p>
            <a:pPr algn="ctr">
              <a:lnSpc>
                <a:spcPct val="120000"/>
              </a:lnSpc>
            </a:pPr>
            <a:r>
              <a:rPr lang="fr-FR" sz="2400" b="1" dirty="0">
                <a:solidFill>
                  <a:srgbClr val="376092"/>
                </a:solidFill>
              </a:rPr>
              <a:t>Marie, Mère de Dieu. </a:t>
            </a:r>
          </a:p>
          <a:p>
            <a:pPr algn="ctr">
              <a:lnSpc>
                <a:spcPct val="140000"/>
              </a:lnSpc>
            </a:pPr>
            <a:r>
              <a:rPr lang="fr-FR" sz="2200" dirty="0">
                <a:solidFill>
                  <a:srgbClr val="376092"/>
                </a:solidFill>
              </a:rPr>
              <a:t>C’est à Marie, après Dieu, que </a:t>
            </a:r>
          </a:p>
          <a:p>
            <a:pPr algn="ctr">
              <a:lnSpc>
                <a:spcPct val="120000"/>
              </a:lnSpc>
            </a:pPr>
            <a:r>
              <a:rPr lang="fr-FR" sz="2200" dirty="0">
                <a:solidFill>
                  <a:srgbClr val="376092"/>
                </a:solidFill>
              </a:rPr>
              <a:t>nous devons Jésus, notre Sauveur :</a:t>
            </a:r>
          </a:p>
          <a:p>
            <a:pPr algn="ctr">
              <a:lnSpc>
                <a:spcPct val="140000"/>
              </a:lnSpc>
            </a:pPr>
            <a:r>
              <a:rPr lang="fr-FR" sz="2200" i="1" dirty="0">
                <a:solidFill>
                  <a:srgbClr val="3366FF"/>
                </a:solidFill>
              </a:rPr>
              <a:t>‘’Par l’Esprit Saint, il a pris chair </a:t>
            </a:r>
          </a:p>
          <a:p>
            <a:pPr algn="ctr"/>
            <a:r>
              <a:rPr lang="fr-FR" sz="2200" i="1" dirty="0">
                <a:solidFill>
                  <a:srgbClr val="3366FF"/>
                </a:solidFill>
              </a:rPr>
              <a:t>de la Vierge Marie et s’est fait homme’’</a:t>
            </a:r>
          </a:p>
          <a:p>
            <a:pPr algn="ctr"/>
            <a:r>
              <a:rPr lang="fr-FR" sz="2200" dirty="0">
                <a:solidFill>
                  <a:srgbClr val="3366FF"/>
                </a:solidFill>
              </a:rPr>
              <a:t>(</a:t>
            </a:r>
            <a:r>
              <a:rPr lang="fr-FR" sz="2000" dirty="0">
                <a:solidFill>
                  <a:srgbClr val="3366FF"/>
                </a:solidFill>
              </a:rPr>
              <a:t>Credo</a:t>
            </a:r>
            <a:r>
              <a:rPr lang="fr-FR" sz="2200" dirty="0">
                <a:solidFill>
                  <a:srgbClr val="3366FF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endParaRPr lang="fr-FR" sz="700" dirty="0">
              <a:solidFill>
                <a:srgbClr val="376092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FR" sz="2200" dirty="0">
                <a:solidFill>
                  <a:srgbClr val="376092"/>
                </a:solidFill>
              </a:rPr>
              <a:t>C’est de Marie que Jésus, </a:t>
            </a:r>
          </a:p>
          <a:p>
            <a:pPr algn="ctr">
              <a:lnSpc>
                <a:spcPct val="110000"/>
              </a:lnSpc>
            </a:pPr>
            <a:r>
              <a:rPr lang="fr-FR" sz="2200" dirty="0">
                <a:solidFill>
                  <a:srgbClr val="376092"/>
                </a:solidFill>
              </a:rPr>
              <a:t>Fils de Dieu, a reçu son humanité : </a:t>
            </a:r>
          </a:p>
          <a:p>
            <a:pPr algn="ctr">
              <a:lnSpc>
                <a:spcPct val="140000"/>
              </a:lnSpc>
            </a:pPr>
            <a:r>
              <a:rPr lang="fr-FR" sz="2200" dirty="0">
                <a:solidFill>
                  <a:srgbClr val="376092"/>
                </a:solidFill>
              </a:rPr>
              <a:t>Il est vraiment </a:t>
            </a:r>
            <a:r>
              <a:rPr lang="fr-FR" sz="2200" b="1" dirty="0">
                <a:solidFill>
                  <a:srgbClr val="376092"/>
                </a:solidFill>
              </a:rPr>
              <a:t>Fils de Dieu </a:t>
            </a:r>
            <a:r>
              <a:rPr lang="fr-FR" sz="2200" i="1" dirty="0">
                <a:solidFill>
                  <a:srgbClr val="376092"/>
                </a:solidFill>
              </a:rPr>
              <a:t>(vrai Dieu) </a:t>
            </a:r>
          </a:p>
          <a:p>
            <a:pPr algn="ctr">
              <a:lnSpc>
                <a:spcPct val="110000"/>
              </a:lnSpc>
            </a:pPr>
            <a:r>
              <a:rPr lang="fr-FR" sz="2200" spc="-10" dirty="0">
                <a:solidFill>
                  <a:srgbClr val="376092"/>
                </a:solidFill>
              </a:rPr>
              <a:t>et vraiment </a:t>
            </a:r>
            <a:r>
              <a:rPr lang="fr-FR" sz="2200" b="1" spc="-10" dirty="0">
                <a:solidFill>
                  <a:srgbClr val="376092"/>
                </a:solidFill>
              </a:rPr>
              <a:t>fils de Marie </a:t>
            </a:r>
            <a:r>
              <a:rPr lang="fr-FR" sz="2200" i="1" spc="-10" dirty="0">
                <a:solidFill>
                  <a:srgbClr val="376092"/>
                </a:solidFill>
              </a:rPr>
              <a:t>(vrai homme)</a:t>
            </a:r>
          </a:p>
          <a:p>
            <a:pPr algn="ctr">
              <a:lnSpc>
                <a:spcPct val="150000"/>
              </a:lnSpc>
            </a:pPr>
            <a:r>
              <a:rPr lang="fr-FR" sz="2200" b="1" dirty="0">
                <a:solidFill>
                  <a:srgbClr val="376092"/>
                </a:solidFill>
              </a:rPr>
              <a:t>Cette vérité fait partie </a:t>
            </a:r>
          </a:p>
          <a:p>
            <a:pPr algn="ctr">
              <a:lnSpc>
                <a:spcPct val="110000"/>
              </a:lnSpc>
            </a:pPr>
            <a:r>
              <a:rPr lang="fr-FR" sz="2200" b="1" dirty="0">
                <a:solidFill>
                  <a:srgbClr val="376092"/>
                </a:solidFill>
              </a:rPr>
              <a:t>de notre foi chrétienne</a:t>
            </a:r>
          </a:p>
        </p:txBody>
      </p:sp>
      <p:pic>
        <p:nvPicPr>
          <p:cNvPr id="4" name="Image 3" descr="889MeredeDieuC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67" y="304802"/>
            <a:ext cx="3817843" cy="5979970"/>
          </a:xfrm>
          <a:prstGeom prst="rect">
            <a:avLst/>
          </a:prstGeom>
        </p:spPr>
      </p:pic>
      <p:pic>
        <p:nvPicPr>
          <p:cNvPr id="5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4">
            <a:extLst>
              <a:ext uri="{FF2B5EF4-FFF2-40B4-BE49-F238E27FC236}">
                <a16:creationId xmlns:a16="http://schemas.microsoft.com/office/drawing/2014/main" id="{8DBF5B7F-E327-F140-98C9-AA8771580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203522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11</a:t>
            </a:fld>
            <a:endParaRPr lang="fr-FR"/>
          </a:p>
        </p:txBody>
      </p:sp>
      <p:pic>
        <p:nvPicPr>
          <p:cNvPr id="6" name="Image 5" descr="imag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33" y="3545486"/>
            <a:ext cx="3599993" cy="2159993"/>
          </a:xfrm>
          <a:prstGeom prst="rect">
            <a:avLst/>
          </a:prstGeom>
        </p:spPr>
      </p:pic>
      <p:pic>
        <p:nvPicPr>
          <p:cNvPr id="7" name="Image 6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3" y="1206473"/>
            <a:ext cx="3599993" cy="2060600"/>
          </a:xfrm>
          <a:prstGeom prst="rect">
            <a:avLst/>
          </a:prstGeom>
        </p:spPr>
      </p:pic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775208" y="1913460"/>
            <a:ext cx="33239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Venus d’Orient…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47314" y="4318001"/>
            <a:ext cx="299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Les mages </a:t>
            </a:r>
          </a:p>
        </p:txBody>
      </p:sp>
      <p:sp>
        <p:nvSpPr>
          <p:cNvPr id="10" name="ZoneTexte 4">
            <a:extLst>
              <a:ext uri="{FF2B5EF4-FFF2-40B4-BE49-F238E27FC236}">
                <a16:creationId xmlns:a16="http://schemas.microsoft.com/office/drawing/2014/main" id="{1EAA8DFF-571A-C44D-831B-C4D03410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5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181647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9334" y="205921"/>
            <a:ext cx="4534956" cy="578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254061"/>
                </a:solidFill>
              </a:rPr>
              <a:t>2</a:t>
            </a:r>
            <a:r>
              <a:rPr lang="fr-FR" sz="2400" baseline="30000" dirty="0">
                <a:solidFill>
                  <a:srgbClr val="254061"/>
                </a:solidFill>
              </a:rPr>
              <a:t>ème</a:t>
            </a:r>
            <a:r>
              <a:rPr lang="fr-FR" sz="2400" dirty="0">
                <a:solidFill>
                  <a:srgbClr val="254061"/>
                </a:solidFill>
              </a:rPr>
              <a:t> dimanche après Noël</a:t>
            </a:r>
            <a:endParaRPr lang="fr-FR" sz="2800" dirty="0">
              <a:solidFill>
                <a:srgbClr val="25406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fr-FR" sz="2800" dirty="0"/>
              <a:t> </a:t>
            </a:r>
            <a:r>
              <a:rPr lang="fr-FR" sz="2800" dirty="0">
                <a:solidFill>
                  <a:srgbClr val="FF6600"/>
                </a:solidFill>
              </a:rPr>
              <a:t> </a:t>
            </a:r>
            <a:r>
              <a:rPr lang="fr-FR" sz="2800" b="1" dirty="0">
                <a:solidFill>
                  <a:srgbClr val="FF6600"/>
                </a:solidFill>
              </a:rPr>
              <a:t>l’Épiphanie du Seigneur</a:t>
            </a:r>
          </a:p>
          <a:p>
            <a:pPr algn="ctr"/>
            <a:r>
              <a:rPr lang="fr-FR" sz="2000" spc="-10" dirty="0">
                <a:solidFill>
                  <a:srgbClr val="254061"/>
                </a:solidFill>
              </a:rPr>
              <a:t>Mt 2, 1-12</a:t>
            </a:r>
          </a:p>
          <a:p>
            <a:pPr algn="ctr">
              <a:lnSpc>
                <a:spcPct val="200000"/>
              </a:lnSpc>
            </a:pPr>
            <a:r>
              <a:rPr lang="fr-FR" sz="2200" i="1" spc="-10" dirty="0">
                <a:solidFill>
                  <a:schemeClr val="accent2">
                    <a:lumMod val="75000"/>
                  </a:schemeClr>
                </a:solidFill>
              </a:rPr>
              <a:t>Épiphanie</a:t>
            </a:r>
            <a:r>
              <a:rPr lang="fr-FR" sz="2200" spc="-10" dirty="0">
                <a:solidFill>
                  <a:schemeClr val="accent2">
                    <a:lumMod val="75000"/>
                  </a:schemeClr>
                </a:solidFill>
              </a:rPr>
              <a:t>  veut dire  ‘’manifestation’’</a:t>
            </a:r>
            <a:r>
              <a:rPr lang="fr-FR" sz="2200" spc="-10" dirty="0">
                <a:solidFill>
                  <a:srgbClr val="254061"/>
                </a:solidFill>
              </a:rPr>
              <a:t> </a:t>
            </a:r>
            <a:r>
              <a:rPr lang="fr-FR" sz="2200" spc="-10" dirty="0"/>
              <a:t>:</a:t>
            </a:r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Dieu se fait connaître aux païens</a:t>
            </a:r>
          </a:p>
          <a:p>
            <a:endParaRPr lang="fr-FR" sz="2200" spc="-20" dirty="0"/>
          </a:p>
          <a:p>
            <a:pPr>
              <a:lnSpc>
                <a:spcPct val="110000"/>
              </a:lnSpc>
            </a:pPr>
            <a:r>
              <a:rPr lang="fr-FR" sz="2200" spc="-20" dirty="0">
                <a:solidFill>
                  <a:srgbClr val="376092"/>
                </a:solidFill>
              </a:rPr>
              <a:t>La fête de Noël était la manifestation de Dieu </a:t>
            </a:r>
            <a:r>
              <a:rPr lang="fr-FR" sz="2200" dirty="0">
                <a:solidFill>
                  <a:srgbClr val="376092"/>
                </a:solidFill>
              </a:rPr>
              <a:t>au peuple juif. Mais </a:t>
            </a:r>
            <a:r>
              <a:rPr lang="fr-FR" sz="2200" i="1" dirty="0">
                <a:solidFill>
                  <a:srgbClr val="3366FF"/>
                </a:solidFill>
              </a:rPr>
              <a:t>Il veut que tous les hommes soient sauvés… </a:t>
            </a:r>
            <a:r>
              <a:rPr lang="fr-FR" sz="2200" dirty="0">
                <a:solidFill>
                  <a:srgbClr val="3366FF"/>
                </a:solidFill>
              </a:rPr>
              <a:t>(</a:t>
            </a:r>
            <a:r>
              <a:rPr lang="fr-FR" sz="2000" dirty="0">
                <a:solidFill>
                  <a:srgbClr val="3366FF"/>
                </a:solidFill>
              </a:rPr>
              <a:t>1 Tm 2, 4)</a:t>
            </a:r>
            <a:endParaRPr lang="fr-FR" sz="1050" dirty="0"/>
          </a:p>
          <a:p>
            <a:pPr algn="ctr">
              <a:lnSpc>
                <a:spcPct val="110000"/>
              </a:lnSpc>
            </a:pP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Aujourd’hui, </a:t>
            </a:r>
          </a:p>
          <a:p>
            <a:pPr algn="ctr">
              <a:lnSpc>
                <a:spcPct val="110000"/>
              </a:lnSpc>
            </a:pP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Il se fait connaître aux païens </a:t>
            </a:r>
          </a:p>
          <a:p>
            <a:pPr algn="ctr">
              <a:lnSpc>
                <a:spcPct val="110000"/>
              </a:lnSpc>
            </a:pPr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grâce à une étoile qui les a conduit jusqu’à Jésus.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12</a:t>
            </a:fld>
            <a:endParaRPr lang="fr-FR"/>
          </a:p>
        </p:txBody>
      </p:sp>
      <p:pic>
        <p:nvPicPr>
          <p:cNvPr id="7" name="Image 6" descr="155Epiphan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15" y="50799"/>
            <a:ext cx="4188182" cy="5874102"/>
          </a:xfrm>
          <a:prstGeom prst="rect">
            <a:avLst/>
          </a:prstGeom>
        </p:spPr>
      </p:pic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4">
            <a:extLst>
              <a:ext uri="{FF2B5EF4-FFF2-40B4-BE49-F238E27FC236}">
                <a16:creationId xmlns:a16="http://schemas.microsoft.com/office/drawing/2014/main" id="{2A061BAD-6940-F444-8BA7-6972ABD68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277611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13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69330" y="1818995"/>
            <a:ext cx="480907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Venus d’Orient, les Mages apportent en cadeau l’</a:t>
            </a:r>
            <a:r>
              <a:rPr lang="fr-FR" sz="2400" dirty="0">
                <a:solidFill>
                  <a:srgbClr val="FF6600"/>
                </a:solidFill>
              </a:rPr>
              <a:t>or</a:t>
            </a:r>
            <a:r>
              <a:rPr lang="fr-FR" sz="2400" dirty="0"/>
              <a:t>, l’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encens</a:t>
            </a:r>
            <a:r>
              <a:rPr lang="fr-FR" sz="2400" dirty="0"/>
              <a:t> et la </a:t>
            </a:r>
            <a:r>
              <a:rPr lang="fr-FR" sz="2400" dirty="0">
                <a:solidFill>
                  <a:srgbClr val="660066"/>
                </a:solidFill>
              </a:rPr>
              <a:t>myrrhe</a:t>
            </a:r>
          </a:p>
          <a:p>
            <a:endParaRPr lang="fr-FR" sz="1400" dirty="0"/>
          </a:p>
          <a:p>
            <a:r>
              <a:rPr lang="fr-FR" sz="2400" dirty="0"/>
              <a:t>L’</a:t>
            </a:r>
            <a:r>
              <a:rPr lang="fr-FR" sz="2400" b="1" dirty="0">
                <a:solidFill>
                  <a:srgbClr val="FF6600"/>
                </a:solidFill>
              </a:rPr>
              <a:t>or</a:t>
            </a:r>
            <a:r>
              <a:rPr lang="fr-FR" sz="2400" dirty="0"/>
              <a:t> est</a:t>
            </a:r>
            <a:r>
              <a:rPr lang="fr-FR" sz="2400" i="1" dirty="0"/>
              <a:t> </a:t>
            </a:r>
            <a:r>
              <a:rPr lang="fr-FR" sz="2400" dirty="0"/>
              <a:t>offert  au</a:t>
            </a:r>
            <a:r>
              <a:rPr lang="fr-FR" sz="2400" i="1" dirty="0"/>
              <a:t> </a:t>
            </a:r>
            <a:r>
              <a:rPr lang="fr-FR" sz="2400" dirty="0">
                <a:solidFill>
                  <a:srgbClr val="FF6600"/>
                </a:solidFill>
              </a:rPr>
              <a:t>Roi</a:t>
            </a:r>
          </a:p>
          <a:p>
            <a:r>
              <a:rPr lang="fr-FR" sz="2400" dirty="0"/>
              <a:t>L’</a:t>
            </a: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encens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400" dirty="0"/>
              <a:t>		à 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Dieu</a:t>
            </a:r>
          </a:p>
          <a:p>
            <a:r>
              <a:rPr lang="fr-FR" sz="2400" dirty="0"/>
              <a:t>La </a:t>
            </a:r>
            <a:r>
              <a:rPr lang="fr-FR" sz="2400" b="1" dirty="0">
                <a:solidFill>
                  <a:srgbClr val="660066"/>
                </a:solidFill>
              </a:rPr>
              <a:t>myrrhe</a:t>
            </a:r>
            <a:r>
              <a:rPr lang="fr-FR" sz="2400" dirty="0">
                <a:solidFill>
                  <a:srgbClr val="660066"/>
                </a:solidFill>
              </a:rPr>
              <a:t>, </a:t>
            </a:r>
            <a:r>
              <a:rPr lang="fr-FR" sz="2400" dirty="0"/>
              <a:t>	à </a:t>
            </a:r>
            <a:r>
              <a:rPr lang="fr-FR" sz="2400" dirty="0">
                <a:solidFill>
                  <a:srgbClr val="660066"/>
                </a:solidFill>
              </a:rPr>
              <a:t>l’homme mortel</a:t>
            </a:r>
          </a:p>
          <a:p>
            <a:pPr>
              <a:lnSpc>
                <a:spcPct val="200000"/>
              </a:lnSpc>
            </a:pPr>
            <a:r>
              <a:rPr lang="fr-FR" sz="2400" i="1" dirty="0"/>
              <a:t>À notre tour, </a:t>
            </a:r>
            <a:r>
              <a:rPr lang="fr-FR" sz="2400" dirty="0"/>
              <a:t>offrons à Jésus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1598" y="101602"/>
            <a:ext cx="8890001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pc="300" dirty="0">
                <a:solidFill>
                  <a:srgbClr val="FF6600"/>
                </a:solidFill>
              </a:rPr>
              <a:t>L’or, l’encens et la myrrhe</a:t>
            </a:r>
          </a:p>
          <a:p>
            <a:pPr algn="ctr">
              <a:lnSpc>
                <a:spcPct val="14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Nous avons vu son étoile en Orient, 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et nous sommes venus adorer le Seigneur</a:t>
            </a:r>
            <a:endParaRPr lang="fr-FR" sz="2400" b="1" spc="300" dirty="0">
              <a:solidFill>
                <a:srgbClr val="FF6600"/>
              </a:solidFill>
            </a:endParaRPr>
          </a:p>
          <a:p>
            <a:pPr algn="ctr"/>
            <a:r>
              <a:rPr lang="fr-FR" sz="2000" dirty="0">
                <a:solidFill>
                  <a:srgbClr val="3366FF"/>
                </a:solidFill>
              </a:rPr>
              <a:t>(Mt 2, 2)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13441" y="4978100"/>
            <a:ext cx="6773359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6600"/>
                </a:solidFill>
              </a:rPr>
              <a:t>l’OR</a:t>
            </a:r>
            <a:r>
              <a:rPr lang="fr-FR" sz="2400" dirty="0"/>
              <a:t>		 de nos bonnes actions</a:t>
            </a:r>
          </a:p>
          <a:p>
            <a:pPr>
              <a:lnSpc>
                <a:spcPct val="120000"/>
              </a:lnSpc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l’ENCENS </a:t>
            </a:r>
            <a:r>
              <a:rPr lang="fr-FR" sz="2400" dirty="0"/>
              <a:t>   de notre prière</a:t>
            </a:r>
          </a:p>
          <a:p>
            <a:pPr>
              <a:lnSpc>
                <a:spcPct val="120000"/>
              </a:lnSpc>
            </a:pPr>
            <a:r>
              <a:rPr lang="fr-FR" sz="2400" dirty="0">
                <a:solidFill>
                  <a:srgbClr val="660066"/>
                </a:solidFill>
              </a:rPr>
              <a:t>la MYRRHE </a:t>
            </a:r>
            <a:r>
              <a:rPr lang="fr-FR" sz="2400" dirty="0"/>
              <a:t>de nos efforts, renoncements, sacrifices</a:t>
            </a:r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épiphanieBarth_modifié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03" y="2062822"/>
            <a:ext cx="3663595" cy="2603424"/>
          </a:xfrm>
          <a:prstGeom prst="rect">
            <a:avLst/>
          </a:prstGeom>
        </p:spPr>
      </p:pic>
      <p:sp>
        <p:nvSpPr>
          <p:cNvPr id="10" name="ZoneTexte 4">
            <a:extLst>
              <a:ext uri="{FF2B5EF4-FFF2-40B4-BE49-F238E27FC236}">
                <a16:creationId xmlns:a16="http://schemas.microsoft.com/office/drawing/2014/main" id="{551829FD-102B-D245-99A4-BA2EB8E78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235278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apêmeJés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32" y="1247407"/>
            <a:ext cx="4184699" cy="504856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6268" y="1507363"/>
            <a:ext cx="4500561" cy="437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Par ce baptême, Jésus inaugure </a:t>
            </a:r>
          </a:p>
          <a:p>
            <a:pPr>
              <a:lnSpc>
                <a:spcPct val="120000"/>
              </a:lnSpc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sa vie publique. </a:t>
            </a:r>
          </a:p>
          <a:p>
            <a:pPr>
              <a:lnSpc>
                <a:spcPct val="120000"/>
              </a:lnSpc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Lui, qui n’a jamais péché, se </a:t>
            </a:r>
            <a:r>
              <a:rPr lang="fr-FR" sz="2400" spc="-30" dirty="0">
                <a:solidFill>
                  <a:schemeClr val="accent1">
                    <a:lumMod val="75000"/>
                  </a:schemeClr>
                </a:solidFill>
              </a:rPr>
              <a:t>présente dans la file des pécheurs…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Il prend sur Lui tous nos péchés,</a:t>
            </a:r>
          </a:p>
          <a:p>
            <a:pPr>
              <a:lnSpc>
                <a:spcPct val="120000"/>
              </a:lnSpc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 ceux de l’humanité tout entière. </a:t>
            </a:r>
          </a:p>
          <a:p>
            <a:pPr>
              <a:lnSpc>
                <a:spcPct val="120000"/>
              </a:lnSpc>
            </a:pPr>
            <a:endParaRPr lang="fr-FR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Il se charge de nos péchés : </a:t>
            </a:r>
          </a:p>
          <a:p>
            <a:pPr algn="ctr">
              <a:lnSpc>
                <a:spcPct val="120000"/>
              </a:lnSpc>
            </a:pPr>
            <a:r>
              <a:rPr lang="fr-FR" sz="2400" spc="-10" dirty="0">
                <a:solidFill>
                  <a:schemeClr val="accent1">
                    <a:lumMod val="75000"/>
                  </a:schemeClr>
                </a:solidFill>
              </a:rPr>
              <a:t>en échange, Il nous communiquera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sa vie divine…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14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8829" y="118531"/>
            <a:ext cx="8930505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fr-FR" sz="2400" baseline="30000" dirty="0">
                <a:solidFill>
                  <a:schemeClr val="accent1">
                    <a:lumMod val="75000"/>
                  </a:schemeClr>
                </a:solidFill>
              </a:rPr>
              <a:t>éme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 dimanche après Noël : </a:t>
            </a:r>
            <a:r>
              <a:rPr lang="fr-FR" sz="2800" b="1" dirty="0">
                <a:solidFill>
                  <a:srgbClr val="FF6600"/>
                </a:solidFill>
              </a:rPr>
              <a:t>le Baptême de Jésus </a:t>
            </a:r>
            <a:r>
              <a:rPr lang="fr-FR" sz="2400" b="1" dirty="0">
                <a:solidFill>
                  <a:srgbClr val="FF6600"/>
                </a:solidFill>
              </a:rPr>
              <a:t>dans le Jourdain</a:t>
            </a:r>
          </a:p>
          <a:p>
            <a:pPr algn="ctr">
              <a:lnSpc>
                <a:spcPct val="120000"/>
              </a:lnSpc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A.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Mt 3, 13-17 –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B.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Mc 1, 7-11 –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</a:rPr>
              <a:t>Lc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 3, 15-16. 21-22</a:t>
            </a:r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4">
            <a:extLst>
              <a:ext uri="{FF2B5EF4-FFF2-40B4-BE49-F238E27FC236}">
                <a16:creationId xmlns:a16="http://schemas.microsoft.com/office/drawing/2014/main" id="{65894800-2228-3D47-B621-258179844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32528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15</a:t>
            </a:fld>
            <a:endParaRPr lang="fr-FR"/>
          </a:p>
        </p:txBody>
      </p:sp>
      <p:pic>
        <p:nvPicPr>
          <p:cNvPr id="4" name="Image 3" descr="bapteme jésus et notre baptê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33" y="857163"/>
            <a:ext cx="4000411" cy="522636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5464" y="992620"/>
            <a:ext cx="4686829" cy="4955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rgbClr val="376092"/>
                </a:solidFill>
              </a:rPr>
              <a:t>Le baptême de Jean-Baptiste était seulement un baptême de pénitence, signe du regret de nos fautes et du désir de purification.</a:t>
            </a:r>
          </a:p>
          <a:p>
            <a:endParaRPr lang="fr-FR" sz="2400" dirty="0"/>
          </a:p>
          <a:p>
            <a:pPr algn="ctr"/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En entrant dans le Jourdain, Jésus donne à l’eau un pouvoir nouveau : </a:t>
            </a: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celui de communiquer la vie divine</a:t>
            </a:r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à ceux qui reçoivent le baptême</a:t>
            </a:r>
          </a:p>
          <a:p>
            <a:pPr algn="ctr"/>
            <a:r>
              <a:rPr lang="fr-FR" sz="2200" i="1" dirty="0">
                <a:solidFill>
                  <a:srgbClr val="3366FF"/>
                </a:solidFill>
              </a:rPr>
              <a:t>« au nom du Père et du Fils et </a:t>
            </a:r>
          </a:p>
          <a:p>
            <a:pPr algn="ctr"/>
            <a:r>
              <a:rPr lang="fr-FR" sz="2200" i="1" dirty="0">
                <a:solidFill>
                  <a:srgbClr val="3366FF"/>
                </a:solidFill>
              </a:rPr>
              <a:t>du Saint-Esprit. » </a:t>
            </a:r>
          </a:p>
          <a:p>
            <a:pPr algn="ctr">
              <a:lnSpc>
                <a:spcPct val="200000"/>
              </a:lnSpc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Les baptisés deviennent alors </a:t>
            </a:r>
          </a:p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enfants de Dieu, chrétiens.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5464" y="118536"/>
            <a:ext cx="9008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6">
                    <a:lumMod val="75000"/>
                  </a:schemeClr>
                </a:solidFill>
              </a:rPr>
              <a:t>Par son baptême, Jésus sanctifie l’eau en vue de notre baptême</a:t>
            </a:r>
          </a:p>
        </p:txBody>
      </p:sp>
      <p:pic>
        <p:nvPicPr>
          <p:cNvPr id="6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4">
            <a:extLst>
              <a:ext uri="{FF2B5EF4-FFF2-40B4-BE49-F238E27FC236}">
                <a16:creationId xmlns:a16="http://schemas.microsoft.com/office/drawing/2014/main" id="{98B93555-C0B9-3D4A-8AE6-4D300F6CD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23956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16</a:t>
            </a:fld>
            <a:endParaRPr lang="fr-FR"/>
          </a:p>
        </p:txBody>
      </p:sp>
      <p:pic>
        <p:nvPicPr>
          <p:cNvPr id="3" name="Image 2" descr="baptc3a9me-du-chri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47" y="399089"/>
            <a:ext cx="4947556" cy="5957261"/>
          </a:xfrm>
          <a:prstGeom prst="rect">
            <a:avLst/>
          </a:prstGeom>
        </p:spPr>
      </p:pic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1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4">
            <a:extLst>
              <a:ext uri="{FF2B5EF4-FFF2-40B4-BE49-F238E27FC236}">
                <a16:creationId xmlns:a16="http://schemas.microsoft.com/office/drawing/2014/main" id="{3227EBBB-1D76-054D-936B-367DCDA1E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345628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17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44125" y="2523067"/>
            <a:ext cx="563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spc="300" dirty="0">
                <a:solidFill>
                  <a:srgbClr val="FF6600"/>
                </a:solidFill>
              </a:rPr>
              <a:t>Fin du Temps de Noël…</a:t>
            </a:r>
          </a:p>
        </p:txBody>
      </p:sp>
      <p:pic>
        <p:nvPicPr>
          <p:cNvPr id="8" name="Image 7" descr="155Epiphan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25" y="101600"/>
            <a:ext cx="1895511" cy="2658534"/>
          </a:xfrm>
          <a:prstGeom prst="rect">
            <a:avLst/>
          </a:prstGeom>
        </p:spPr>
      </p:pic>
      <p:pic>
        <p:nvPicPr>
          <p:cNvPr id="9" name="Image 8" descr="889MeredeDieuC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49" y="270936"/>
            <a:ext cx="1275684" cy="1998131"/>
          </a:xfrm>
          <a:prstGeom prst="rect">
            <a:avLst/>
          </a:prstGeom>
        </p:spPr>
      </p:pic>
      <p:pic>
        <p:nvPicPr>
          <p:cNvPr id="11" name="Image 10" descr="598fuiteegypt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5" y="3440113"/>
            <a:ext cx="1987982" cy="2563829"/>
          </a:xfrm>
          <a:prstGeom prst="rect">
            <a:avLst/>
          </a:prstGeom>
        </p:spPr>
      </p:pic>
      <p:pic>
        <p:nvPicPr>
          <p:cNvPr id="12" name="Image 11" descr="MR adoration des berger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712" y="304796"/>
            <a:ext cx="1419799" cy="1998137"/>
          </a:xfrm>
          <a:prstGeom prst="rect">
            <a:avLst/>
          </a:prstGeom>
        </p:spPr>
      </p:pic>
      <p:pic>
        <p:nvPicPr>
          <p:cNvPr id="13" name="Image 12" descr="bapteme jésus et notre baptêm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60" y="3581722"/>
            <a:ext cx="1799076" cy="2350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 descr="283StJoartisa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67" y="3609445"/>
            <a:ext cx="1619921" cy="2374296"/>
          </a:xfrm>
          <a:prstGeom prst="rect">
            <a:avLst/>
          </a:prstGeom>
        </p:spPr>
      </p:pic>
      <p:pic>
        <p:nvPicPr>
          <p:cNvPr id="15" name="Image 14" descr="798VND16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8" y="3581722"/>
            <a:ext cx="1574792" cy="2197005"/>
          </a:xfrm>
          <a:prstGeom prst="rect">
            <a:avLst/>
          </a:prstGeom>
        </p:spPr>
      </p:pic>
      <p:pic>
        <p:nvPicPr>
          <p:cNvPr id="16" name="Image 15" descr="MR noël dans la grott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8" y="270935"/>
            <a:ext cx="1543901" cy="2286003"/>
          </a:xfrm>
          <a:prstGeom prst="rect">
            <a:avLst/>
          </a:prstGeom>
        </p:spPr>
      </p:pic>
      <p:pic>
        <p:nvPicPr>
          <p:cNvPr id="17" name="Image 4" descr="essai_logo_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4">
            <a:extLst>
              <a:ext uri="{FF2B5EF4-FFF2-40B4-BE49-F238E27FC236}">
                <a16:creationId xmlns:a16="http://schemas.microsoft.com/office/drawing/2014/main" id="{E30314F2-20C9-F448-8EF5-24ABE39AE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11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232295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63Cyclesimplif_épisod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03" y="169337"/>
            <a:ext cx="4092317" cy="613991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3363" y="791622"/>
            <a:ext cx="4318000" cy="494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400" dirty="0"/>
              <a:t>Après le Temps de Noël, </a:t>
            </a:r>
          </a:p>
          <a:p>
            <a:pPr algn="ctr">
              <a:lnSpc>
                <a:spcPct val="120000"/>
              </a:lnSpc>
            </a:pPr>
            <a:r>
              <a:rPr lang="fr-FR" sz="2400" dirty="0"/>
              <a:t>pendant quelques dimanches, </a:t>
            </a:r>
          </a:p>
          <a:p>
            <a:pPr algn="ctr">
              <a:lnSpc>
                <a:spcPct val="120000"/>
              </a:lnSpc>
            </a:pPr>
            <a:r>
              <a:rPr lang="fr-FR" sz="2400" dirty="0"/>
              <a:t>ce sera la</a:t>
            </a:r>
          </a:p>
          <a:p>
            <a:pPr algn="ctr">
              <a:lnSpc>
                <a:spcPct val="150000"/>
              </a:lnSpc>
            </a:pPr>
            <a:r>
              <a:rPr lang="fr-FR" sz="2800" dirty="0"/>
              <a:t> </a:t>
            </a:r>
            <a:r>
              <a:rPr lang="fr-FR" sz="2400" dirty="0"/>
              <a:t>première partie du </a:t>
            </a:r>
          </a:p>
          <a:p>
            <a:pPr algn="ctr"/>
            <a:r>
              <a:rPr lang="fr-FR" sz="2400" b="1" dirty="0">
                <a:solidFill>
                  <a:srgbClr val="008000"/>
                </a:solidFill>
              </a:rPr>
              <a:t>temps  ‘’ordinaire’</a:t>
            </a:r>
            <a:r>
              <a:rPr lang="fr-FR" sz="2400" dirty="0">
                <a:solidFill>
                  <a:srgbClr val="008000"/>
                </a:solidFill>
              </a:rPr>
              <a:t>’</a:t>
            </a:r>
            <a:endParaRPr lang="fr-FR" sz="2000" dirty="0"/>
          </a:p>
          <a:p>
            <a:pPr algn="ctr">
              <a:lnSpc>
                <a:spcPct val="130000"/>
              </a:lnSpc>
            </a:pPr>
            <a:r>
              <a:rPr lang="fr-FR" sz="2400" i="1" dirty="0">
                <a:solidFill>
                  <a:srgbClr val="008000"/>
                </a:solidFill>
              </a:rPr>
              <a:t>ornements verts à la messe</a:t>
            </a:r>
          </a:p>
          <a:p>
            <a:pPr algn="ctr"/>
            <a:endParaRPr lang="fr-FR" sz="2400" dirty="0">
              <a:solidFill>
                <a:srgbClr val="008000"/>
              </a:solidFill>
            </a:endParaRP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r>
              <a:rPr lang="fr-FR" sz="2400" dirty="0"/>
              <a:t>Puis ce sera l’entrée en </a:t>
            </a:r>
            <a:r>
              <a:rPr lang="fr-FR" sz="2400" b="1" dirty="0"/>
              <a:t>Carême</a:t>
            </a:r>
            <a:endParaRPr lang="fr-FR" sz="2800" b="1" dirty="0"/>
          </a:p>
          <a:p>
            <a:r>
              <a:rPr lang="fr-FR" sz="2400" spc="-50" dirty="0"/>
              <a:t>… </a:t>
            </a:r>
            <a:r>
              <a:rPr lang="fr-FR" sz="2400" dirty="0"/>
              <a:t>et la montée vers Pâques</a:t>
            </a:r>
            <a:r>
              <a:rPr lang="fr-FR" sz="2400" i="1" dirty="0"/>
              <a:t> </a:t>
            </a:r>
            <a:r>
              <a:rPr lang="fr-FR" sz="2000" dirty="0"/>
              <a:t>!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18</a:t>
            </a:fld>
            <a:endParaRPr lang="fr-FR"/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courbée vers le haut 3"/>
          <p:cNvSpPr/>
          <p:nvPr/>
        </p:nvSpPr>
        <p:spPr>
          <a:xfrm rot="20682291">
            <a:off x="4354741" y="3079205"/>
            <a:ext cx="3318932" cy="881703"/>
          </a:xfrm>
          <a:prstGeom prst="curvedUpArrow">
            <a:avLst>
              <a:gd name="adj1" fmla="val 25000"/>
              <a:gd name="adj2" fmla="val 50000"/>
              <a:gd name="adj3" fmla="val 8796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4">
            <a:extLst>
              <a:ext uri="{FF2B5EF4-FFF2-40B4-BE49-F238E27FC236}">
                <a16:creationId xmlns:a16="http://schemas.microsoft.com/office/drawing/2014/main" id="{EE420F49-6088-8C48-85EF-FA12396C8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395192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39B04">
                <a:alpha val="37000"/>
              </a:srgbClr>
            </a:gs>
            <a:gs pos="100000">
              <a:srgbClr val="FFFF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19</a:t>
            </a:fld>
            <a:endParaRPr lang="fr-FR"/>
          </a:p>
        </p:txBody>
      </p:sp>
      <p:pic>
        <p:nvPicPr>
          <p:cNvPr id="4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11188" y="1507062"/>
            <a:ext cx="7940145" cy="429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800" i="1" dirty="0">
                <a:solidFill>
                  <a:srgbClr val="FF6600"/>
                </a:solidFill>
              </a:rPr>
              <a:t>Mais… une autre fête</a:t>
            </a:r>
          </a:p>
          <a:p>
            <a:pPr algn="ctr">
              <a:lnSpc>
                <a:spcPct val="200000"/>
              </a:lnSpc>
            </a:pPr>
            <a:r>
              <a:rPr lang="fr-FR" sz="2800" i="1" dirty="0">
                <a:solidFill>
                  <a:srgbClr val="FF6600"/>
                </a:solidFill>
              </a:rPr>
              <a:t>se rattache encore au mystère de Noël :</a:t>
            </a:r>
          </a:p>
          <a:p>
            <a:pPr algn="ctr">
              <a:lnSpc>
                <a:spcPct val="200000"/>
              </a:lnSpc>
            </a:pPr>
            <a:endParaRPr lang="fr-FR" sz="1400" i="1" dirty="0">
              <a:solidFill>
                <a:srgbClr val="FF6600"/>
              </a:solidFill>
            </a:endParaRPr>
          </a:p>
          <a:p>
            <a:pPr lvl="1" algn="ctr">
              <a:lnSpc>
                <a:spcPct val="200000"/>
              </a:lnSpc>
            </a:pPr>
            <a:r>
              <a:rPr lang="fr-FR" sz="2400" i="1" dirty="0">
                <a:solidFill>
                  <a:srgbClr val="FF6600"/>
                </a:solidFill>
              </a:rPr>
              <a:t>le 2 février, 40 jours après Noël,</a:t>
            </a:r>
          </a:p>
          <a:p>
            <a:pPr lvl="2">
              <a:lnSpc>
                <a:spcPct val="120000"/>
              </a:lnSpc>
            </a:pPr>
            <a:r>
              <a:rPr lang="fr-FR" sz="2800" dirty="0">
                <a:solidFill>
                  <a:srgbClr val="FF6600"/>
                </a:solidFill>
              </a:rPr>
              <a:t>la fête de la Présentation de Jésus au Temple </a:t>
            </a:r>
            <a:endParaRPr lang="fr-FR" sz="2400" i="1" dirty="0">
              <a:solidFill>
                <a:srgbClr val="FF6600"/>
              </a:solidFill>
            </a:endParaRPr>
          </a:p>
          <a:p>
            <a:pPr algn="ctr">
              <a:lnSpc>
                <a:spcPct val="200000"/>
              </a:lnSpc>
            </a:pPr>
            <a:endParaRPr lang="fr-FR" sz="2800" i="1" dirty="0">
              <a:solidFill>
                <a:srgbClr val="FF6600"/>
              </a:solidFill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CA7F1960-D921-5B4B-90D2-2C6A16A1A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3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33801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>
                <a:alpha val="36000"/>
              </a:srgbClr>
            </a:gs>
            <a:gs pos="100000">
              <a:srgbClr val="FFFF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CED52-C9C2-D74F-842F-94F4B93BF62D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51202" name="ZoneTexte 2"/>
          <p:cNvSpPr txBox="1">
            <a:spLocks noChangeArrowheads="1"/>
          </p:cNvSpPr>
          <p:nvPr/>
        </p:nvSpPr>
        <p:spPr bwMode="auto">
          <a:xfrm>
            <a:off x="0" y="1100931"/>
            <a:ext cx="9144000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FR" sz="2800" b="1" dirty="0">
                <a:solidFill>
                  <a:srgbClr val="FF0000"/>
                </a:solidFill>
              </a:rPr>
              <a:t>Pour qui </a:t>
            </a:r>
            <a:r>
              <a:rPr lang="fr-FR" sz="2800" dirty="0"/>
              <a:t>les canevas de « prier en famille » ?</a:t>
            </a:r>
          </a:p>
          <a:p>
            <a:pPr algn="ctr" eaLnBrk="1" hangingPunct="1">
              <a:defRPr/>
            </a:pPr>
            <a:endParaRPr lang="fr-FR" sz="2800" dirty="0"/>
          </a:p>
          <a:p>
            <a:pPr marL="457200" indent="-457200" algn="ctr" eaLnBrk="1" hangingPunct="1">
              <a:buFont typeface="Wingdings" charset="2"/>
              <a:buChar char="ü"/>
              <a:defRPr/>
            </a:pPr>
            <a:r>
              <a:rPr lang="fr-FR" sz="2800" dirty="0"/>
              <a:t>Parents :</a:t>
            </a:r>
          </a:p>
          <a:p>
            <a:pPr algn="ctr" eaLnBrk="1" hangingPunct="1">
              <a:defRPr/>
            </a:pPr>
            <a:r>
              <a:rPr lang="fr-FR" sz="2800" dirty="0"/>
              <a:t>retrouvez rapidement l’essentiel</a:t>
            </a:r>
          </a:p>
          <a:p>
            <a:pPr algn="ctr" eaLnBrk="1" hangingPunct="1">
              <a:defRPr/>
            </a:pPr>
            <a:endParaRPr lang="fr-FR" sz="2800" dirty="0"/>
          </a:p>
          <a:p>
            <a:pPr marL="457200" indent="-457200" algn="ctr" eaLnBrk="1" hangingPunct="1">
              <a:buFont typeface="Wingdings" charset="2"/>
              <a:buChar char="ü"/>
              <a:defRPr/>
            </a:pPr>
            <a:r>
              <a:rPr lang="fr-FR" sz="2800" dirty="0"/>
              <a:t>Parents </a:t>
            </a:r>
            <a:r>
              <a:rPr lang="fr-FR" sz="2800" b="1" dirty="0">
                <a:solidFill>
                  <a:srgbClr val="FF0000"/>
                </a:solidFill>
              </a:rPr>
              <a:t>avec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/>
              <a:t>les enfants :</a:t>
            </a:r>
          </a:p>
          <a:p>
            <a:pPr algn="ctr" eaLnBrk="1" hangingPunct="1">
              <a:defRPr/>
            </a:pPr>
            <a:r>
              <a:rPr lang="fr-FR" sz="2800" dirty="0"/>
              <a:t>     expliquer, adapter, échanger, s’organiser…</a:t>
            </a:r>
          </a:p>
          <a:p>
            <a:pPr algn="ctr" eaLnBrk="1" hangingPunct="1">
              <a:defRPr/>
            </a:pPr>
            <a:endParaRPr lang="fr-FR" sz="2800" dirty="0"/>
          </a:p>
          <a:p>
            <a:pPr marL="342900" indent="-342900" algn="ctr" eaLnBrk="1" hangingPunct="1">
              <a:buFont typeface="Wingdings" charset="2"/>
              <a:buChar char="ü"/>
              <a:defRPr/>
            </a:pPr>
            <a:r>
              <a:rPr lang="fr-FR" dirty="0"/>
              <a:t>Et aussi, pour les plus grands, pour les éducateurs…</a:t>
            </a:r>
          </a:p>
          <a:p>
            <a:pPr algn="ctr" eaLnBrk="1" hangingPunct="1">
              <a:defRPr/>
            </a:pPr>
            <a:endParaRPr lang="fr-FR" sz="3200" dirty="0"/>
          </a:p>
          <a:p>
            <a:pPr algn="ctr" eaLnBrk="1" hangingPunct="1">
              <a:defRPr/>
            </a:pPr>
            <a:endParaRPr lang="fr-FR" sz="3200" dirty="0"/>
          </a:p>
        </p:txBody>
      </p:sp>
      <p:pic>
        <p:nvPicPr>
          <p:cNvPr id="6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4">
            <a:extLst>
              <a:ext uri="{FF2B5EF4-FFF2-40B4-BE49-F238E27FC236}">
                <a16:creationId xmlns:a16="http://schemas.microsoft.com/office/drawing/2014/main" id="{F1C802BE-DBFA-0540-B6B4-4FBE99549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3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268521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20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134530" y="152403"/>
            <a:ext cx="689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pc="250" dirty="0">
                <a:solidFill>
                  <a:srgbClr val="FF6600"/>
                </a:solidFill>
              </a:rPr>
              <a:t>La Présentation de Jésus au Temple</a:t>
            </a:r>
          </a:p>
        </p:txBody>
      </p:sp>
      <p:pic>
        <p:nvPicPr>
          <p:cNvPr id="5" name="Image 4" descr="Présentation de jésus au Tem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23" y="1036941"/>
            <a:ext cx="3743995" cy="479999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3200" y="899788"/>
            <a:ext cx="4521199" cy="5040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rgbClr val="3366FF"/>
                </a:solidFill>
              </a:rPr>
              <a:t>Les parents de Jésus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 le portèrent à Jérusalem 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pour le présenter au Seigneur… </a:t>
            </a:r>
          </a:p>
          <a:p>
            <a:pPr algn="ctr"/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Lc</a:t>
            </a:r>
            <a:r>
              <a:rPr lang="fr-FR" sz="2000" dirty="0">
                <a:solidFill>
                  <a:srgbClr val="3366FF"/>
                </a:solidFill>
              </a:rPr>
              <a:t> 2, 22)</a:t>
            </a:r>
          </a:p>
          <a:p>
            <a:pPr algn="ctr"/>
            <a:endParaRPr lang="fr-FR" sz="1100" dirty="0">
              <a:solidFill>
                <a:srgbClr val="3366FF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fr-FR" sz="2400" dirty="0">
                <a:solidFill>
                  <a:srgbClr val="000090"/>
                </a:solidFill>
              </a:rPr>
              <a:t>La Loi prescrivait en effet que 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tout garçon premier-né 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soit consacré au Seigneur.</a:t>
            </a:r>
          </a:p>
          <a:p>
            <a:pPr algn="ctr">
              <a:lnSpc>
                <a:spcPct val="110000"/>
              </a:lnSpc>
            </a:pPr>
            <a:endParaRPr lang="fr-FR" sz="900" i="1" dirty="0">
              <a:solidFill>
                <a:srgbClr val="3366FF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Ils venaient aussi offrir le sacrifice prescrit par la loi du Seigneur : 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un couple de tourterelles 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ou deux petites colombes.</a:t>
            </a:r>
          </a:p>
          <a:p>
            <a:pPr algn="ctr">
              <a:lnSpc>
                <a:spcPct val="110000"/>
              </a:lnSpc>
            </a:pPr>
            <a:r>
              <a:rPr lang="fr-FR" sz="2200" i="1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Lc</a:t>
            </a:r>
            <a:r>
              <a:rPr lang="fr-FR" sz="2000" dirty="0">
                <a:solidFill>
                  <a:srgbClr val="3366FF"/>
                </a:solidFill>
              </a:rPr>
              <a:t> 2, 23-24).</a:t>
            </a:r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4">
            <a:extLst>
              <a:ext uri="{FF2B5EF4-FFF2-40B4-BE49-F238E27FC236}">
                <a16:creationId xmlns:a16="http://schemas.microsoft.com/office/drawing/2014/main" id="{3ED21C40-CA04-EA46-B7FF-F5D4F29CE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2872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21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03200" y="3102725"/>
            <a:ext cx="89408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fr-FR" sz="2200" b="1" dirty="0">
                <a:solidFill>
                  <a:srgbClr val="C0504D"/>
                </a:solidFill>
              </a:rPr>
              <a:t>Le Dieu qui vient nous sauver  </a:t>
            </a:r>
            <a:r>
              <a:rPr lang="fr-FR" sz="2200" dirty="0">
                <a:solidFill>
                  <a:srgbClr val="3366FF"/>
                </a:solidFill>
              </a:rPr>
              <a:t>(Luc 2, 30)</a:t>
            </a:r>
          </a:p>
          <a:p>
            <a:r>
              <a:rPr lang="fr-FR" sz="2200" dirty="0"/>
              <a:t>	</a:t>
            </a:r>
            <a:r>
              <a:rPr lang="fr-FR" sz="2200" i="1" dirty="0">
                <a:solidFill>
                  <a:srgbClr val="3366FF"/>
                </a:solidFill>
              </a:rPr>
              <a:t>Mes yeux ont vu le salut que Tu préparais à la face de tous les peuples…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fr-FR" sz="2200" b="1" dirty="0">
                <a:solidFill>
                  <a:srgbClr val="C0504D"/>
                </a:solidFill>
              </a:rPr>
              <a:t>La Lumière qui éclairera les Nations  </a:t>
            </a:r>
            <a:r>
              <a:rPr lang="fr-FR" sz="2200" dirty="0">
                <a:solidFill>
                  <a:srgbClr val="3366FF"/>
                </a:solidFill>
              </a:rPr>
              <a:t>(Luc 2, 32)</a:t>
            </a:r>
          </a:p>
          <a:p>
            <a:r>
              <a:rPr lang="fr-FR" sz="2200" dirty="0"/>
              <a:t>	</a:t>
            </a:r>
            <a:r>
              <a:rPr lang="fr-FR" sz="2200" i="1" dirty="0">
                <a:solidFill>
                  <a:srgbClr val="3366FF"/>
                </a:solidFill>
              </a:rPr>
              <a:t>Lumière qui se révèle aux nations et donne gloire à ton peuple Israël</a:t>
            </a:r>
            <a:endParaRPr lang="fr-FR" sz="2400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fr-FR" sz="2200" b="1" spc="-40" dirty="0">
                <a:solidFill>
                  <a:schemeClr val="accent2"/>
                </a:solidFill>
              </a:rPr>
              <a:t>Un signe de contradiction  </a:t>
            </a:r>
            <a:r>
              <a:rPr lang="fr-FR" sz="2200" spc="-40" dirty="0">
                <a:solidFill>
                  <a:srgbClr val="3366FF"/>
                </a:solidFill>
              </a:rPr>
              <a:t>(Luc 2, 34)</a:t>
            </a:r>
            <a:r>
              <a:rPr lang="fr-FR" sz="2200" spc="-40" dirty="0"/>
              <a:t> </a:t>
            </a:r>
            <a:r>
              <a:rPr lang="fr-FR" sz="2200" spc="-40" dirty="0">
                <a:solidFill>
                  <a:srgbClr val="C0504D"/>
                </a:solidFill>
              </a:rPr>
              <a:t>et </a:t>
            </a:r>
            <a:r>
              <a:rPr lang="fr-FR" sz="2200" b="1" spc="-40" dirty="0">
                <a:solidFill>
                  <a:srgbClr val="C0504D"/>
                </a:solidFill>
              </a:rPr>
              <a:t>l’annonce du glaive de douleur </a:t>
            </a:r>
          </a:p>
          <a:p>
            <a:pPr algn="ctr"/>
            <a:r>
              <a:rPr lang="fr-FR" sz="2200" spc="-40" dirty="0"/>
              <a:t>	</a:t>
            </a:r>
            <a:r>
              <a:rPr lang="fr-FR" sz="2200" i="1" dirty="0">
                <a:solidFill>
                  <a:srgbClr val="3366FF"/>
                </a:solidFill>
              </a:rPr>
              <a:t>Cet enfant …sera un signe de contradiction, </a:t>
            </a:r>
          </a:p>
          <a:p>
            <a:pPr algn="ctr"/>
            <a:r>
              <a:rPr lang="fr-FR" sz="2200" i="1" dirty="0">
                <a:solidFill>
                  <a:srgbClr val="3366FF"/>
                </a:solidFill>
              </a:rPr>
              <a:t>et toi, ton âme sera traversée d’un glaive </a:t>
            </a:r>
            <a:r>
              <a:rPr lang="fr-FR" sz="2200" dirty="0"/>
              <a:t> </a:t>
            </a:r>
            <a:r>
              <a:rPr lang="fr-FR" sz="2000" spc="-40" dirty="0">
                <a:solidFill>
                  <a:srgbClr val="3366FF"/>
                </a:solidFill>
              </a:rPr>
              <a:t>(Luc 2, 35).</a:t>
            </a:r>
          </a:p>
        </p:txBody>
      </p:sp>
      <p:pic>
        <p:nvPicPr>
          <p:cNvPr id="4" name="Image 3" descr="304MR04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98" y="321728"/>
            <a:ext cx="3789363" cy="317212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0962" y="541857"/>
            <a:ext cx="5134503" cy="2241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/>
                </a:solidFill>
              </a:rPr>
              <a:t>La révélation du vieillard </a:t>
            </a:r>
            <a:r>
              <a:rPr lang="fr-FR" sz="2800" b="1" dirty="0" err="1">
                <a:solidFill>
                  <a:schemeClr val="accent2"/>
                </a:solidFill>
              </a:rPr>
              <a:t>Syméon</a:t>
            </a:r>
            <a:endParaRPr lang="fr-FR" sz="2800" b="1" dirty="0">
              <a:solidFill>
                <a:schemeClr val="accent2"/>
              </a:solidFill>
            </a:endParaRPr>
          </a:p>
          <a:p>
            <a:endParaRPr lang="fr-FR" sz="2000" dirty="0"/>
          </a:p>
          <a:p>
            <a:pPr>
              <a:lnSpc>
                <a:spcPct val="120000"/>
              </a:lnSpc>
            </a:pPr>
            <a:endParaRPr lang="fr-FR" sz="1100" dirty="0"/>
          </a:p>
          <a:p>
            <a:pPr algn="ctr">
              <a:lnSpc>
                <a:spcPct val="120000"/>
              </a:lnSpc>
            </a:pPr>
            <a:r>
              <a:rPr lang="fr-FR" sz="2200" dirty="0"/>
              <a:t>Après l’offrande rituelle, la rencontre </a:t>
            </a:r>
          </a:p>
          <a:p>
            <a:pPr algn="ctr">
              <a:lnSpc>
                <a:spcPct val="120000"/>
              </a:lnSpc>
            </a:pPr>
            <a:r>
              <a:rPr lang="fr-FR" sz="2200" dirty="0"/>
              <a:t>avec cet </a:t>
            </a:r>
            <a:r>
              <a:rPr lang="fr-FR" sz="2200" i="1" dirty="0">
                <a:solidFill>
                  <a:srgbClr val="3366FF"/>
                </a:solidFill>
              </a:rPr>
              <a:t>homme juste et craignant Dieu</a:t>
            </a:r>
            <a:endParaRPr lang="fr-FR" sz="2200" dirty="0"/>
          </a:p>
          <a:p>
            <a:pPr algn="ctr">
              <a:lnSpc>
                <a:spcPct val="120000"/>
              </a:lnSpc>
            </a:pPr>
            <a:r>
              <a:rPr lang="fr-FR" sz="2200" dirty="0"/>
              <a:t>révèle en cet Enfant :</a:t>
            </a:r>
          </a:p>
        </p:txBody>
      </p:sp>
      <p:pic>
        <p:nvPicPr>
          <p:cNvPr id="6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4">
            <a:extLst>
              <a:ext uri="{FF2B5EF4-FFF2-40B4-BE49-F238E27FC236}">
                <a16:creationId xmlns:a16="http://schemas.microsoft.com/office/drawing/2014/main" id="{2E167E7A-16BE-FE40-8E3C-58943B914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32962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22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23825" y="1505202"/>
            <a:ext cx="8890000" cy="3834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pc="250" dirty="0">
                <a:solidFill>
                  <a:schemeClr val="accent2"/>
                </a:solidFill>
              </a:rPr>
              <a:t>De cette rencontre se dégagent </a:t>
            </a:r>
          </a:p>
          <a:p>
            <a:pPr algn="ctr">
              <a:lnSpc>
                <a:spcPct val="140000"/>
              </a:lnSpc>
            </a:pPr>
            <a:r>
              <a:rPr lang="fr-FR" sz="2800" b="1" spc="250" dirty="0">
                <a:solidFill>
                  <a:schemeClr val="accent2"/>
                </a:solidFill>
              </a:rPr>
              <a:t>trois grands thèmes :</a:t>
            </a:r>
          </a:p>
          <a:p>
            <a:endParaRPr lang="fr-FR" sz="2400" dirty="0"/>
          </a:p>
          <a:p>
            <a:pPr marL="342900" indent="-342900">
              <a:lnSpc>
                <a:spcPct val="250000"/>
              </a:lnSpc>
              <a:buFont typeface="Arial"/>
              <a:buChar char="•"/>
            </a:pPr>
            <a:r>
              <a:rPr lang="fr-FR" sz="2400" spc="-20" dirty="0">
                <a:solidFill>
                  <a:schemeClr val="accent1">
                    <a:lumMod val="50000"/>
                  </a:schemeClr>
                </a:solidFill>
              </a:rPr>
              <a:t>L’offrande de l’Enfant Jésus est l’annonce du Sacrifice qui nous sauve 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La lumière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Le signe de contradiction</a:t>
            </a:r>
          </a:p>
        </p:txBody>
      </p:sp>
      <p:pic>
        <p:nvPicPr>
          <p:cNvPr id="4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4">
            <a:extLst>
              <a:ext uri="{FF2B5EF4-FFF2-40B4-BE49-F238E27FC236}">
                <a16:creationId xmlns:a16="http://schemas.microsoft.com/office/drawing/2014/main" id="{D4E9A7D6-ACDD-AE4D-B4D3-72DC00086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3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119458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23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800" y="67733"/>
            <a:ext cx="721344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pc="180" dirty="0">
                <a:solidFill>
                  <a:schemeClr val="accent2"/>
                </a:solidFill>
              </a:rPr>
              <a:t>L’offrande de l’Enfant Jésus est l’annonce </a:t>
            </a:r>
          </a:p>
          <a:p>
            <a:pPr algn="ctr">
              <a:lnSpc>
                <a:spcPct val="130000"/>
              </a:lnSpc>
            </a:pPr>
            <a:r>
              <a:rPr lang="fr-FR" sz="2800" b="1" spc="180" dirty="0">
                <a:solidFill>
                  <a:schemeClr val="accent2"/>
                </a:solidFill>
              </a:rPr>
              <a:t>du Sacrifice de la Croix</a:t>
            </a:r>
          </a:p>
        </p:txBody>
      </p:sp>
      <p:pic>
        <p:nvPicPr>
          <p:cNvPr id="4" name="Image 3" descr="174 Presentat° offran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33" y="2947715"/>
            <a:ext cx="2395345" cy="37786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5467" y="1236131"/>
            <a:ext cx="7077975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400" dirty="0">
                <a:solidFill>
                  <a:srgbClr val="1F497D"/>
                </a:solidFill>
              </a:rPr>
              <a:t>En présentant Jésus au temple, Marie sait que cette offrande préfigure LE Sacrifice qu’Il consommera </a:t>
            </a:r>
          </a:p>
          <a:p>
            <a:pPr>
              <a:lnSpc>
                <a:spcPct val="130000"/>
              </a:lnSpc>
            </a:pPr>
            <a:r>
              <a:rPr lang="fr-FR" sz="2400" dirty="0">
                <a:solidFill>
                  <a:srgbClr val="1F497D"/>
                </a:solidFill>
              </a:rPr>
              <a:t>sur le Calvaire pour notre Rédemption.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2399" y="2814280"/>
            <a:ext cx="5640234" cy="3236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400" dirty="0">
                <a:solidFill>
                  <a:schemeClr val="tx2"/>
                </a:solidFill>
              </a:rPr>
              <a:t>Ce sacrifice unique de l’Agneau de Dieu sera renouvelé à travers les générations par </a:t>
            </a:r>
            <a:r>
              <a:rPr lang="fr-FR" sz="2400" b="1" dirty="0">
                <a:solidFill>
                  <a:srgbClr val="C0504D"/>
                </a:solidFill>
              </a:rPr>
              <a:t>le Sacrifice eucharistique de la Messe.</a:t>
            </a:r>
            <a:endParaRPr lang="fr-FR" sz="1400" b="1" dirty="0">
              <a:solidFill>
                <a:srgbClr val="C0504D"/>
              </a:solidFill>
            </a:endParaRPr>
          </a:p>
          <a:p>
            <a:pPr>
              <a:lnSpc>
                <a:spcPct val="150000"/>
              </a:lnSpc>
            </a:pPr>
            <a:endParaRPr lang="fr-FR" sz="900" b="1" dirty="0"/>
          </a:p>
          <a:p>
            <a:pPr>
              <a:lnSpc>
                <a:spcPct val="140000"/>
              </a:lnSpc>
            </a:pPr>
            <a:r>
              <a:rPr lang="fr-FR" sz="2400" dirty="0"/>
              <a:t>Nous sommes invités à y participer en </a:t>
            </a:r>
          </a:p>
          <a:p>
            <a:pPr>
              <a:lnSpc>
                <a:spcPct val="130000"/>
              </a:lnSpc>
            </a:pPr>
            <a:r>
              <a:rPr lang="fr-FR" sz="2400" dirty="0"/>
              <a:t>offrant nos propres efforts, difficultés, souffrances, sacrifices…</a:t>
            </a:r>
          </a:p>
        </p:txBody>
      </p:sp>
      <p:pic>
        <p:nvPicPr>
          <p:cNvPr id="8" name="Image 7" descr="225Calvaire + instruments passio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0"/>
          <a:stretch/>
        </p:blipFill>
        <p:spPr>
          <a:xfrm>
            <a:off x="7213442" y="458578"/>
            <a:ext cx="1949072" cy="2429975"/>
          </a:xfrm>
          <a:prstGeom prst="rect">
            <a:avLst/>
          </a:prstGeom>
        </p:spPr>
      </p:pic>
      <p:pic>
        <p:nvPicPr>
          <p:cNvPr id="9" name="Image 4" descr="essai_logo_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4">
            <a:extLst>
              <a:ext uri="{FF2B5EF4-FFF2-40B4-BE49-F238E27FC236}">
                <a16:creationId xmlns:a16="http://schemas.microsoft.com/office/drawing/2014/main" id="{453DC4D1-751D-B848-9F4D-CEEBE65AA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5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6032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24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52401" y="237066"/>
            <a:ext cx="875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pc="250" dirty="0">
                <a:solidFill>
                  <a:srgbClr val="FF6600"/>
                </a:solidFill>
              </a:rPr>
              <a:t>‘’Lumière pour éclairer toutes les Nations’’…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7864" y="864866"/>
            <a:ext cx="5452535" cy="272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L’idée de lumière est associée facilement à celle du salut : une simple petite bougie dans une cave permet de sortir de l’obscurité totale qui paralyse !</a:t>
            </a:r>
          </a:p>
          <a:p>
            <a:pPr>
              <a:lnSpc>
                <a:spcPct val="110000"/>
              </a:lnSpc>
            </a:pP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Plus tard, Jésus se définira lui-même sous cette même image :</a:t>
            </a:r>
          </a:p>
        </p:txBody>
      </p:sp>
      <p:pic>
        <p:nvPicPr>
          <p:cNvPr id="7" name="Image 3" descr="https://encrypted-tbn3.gstatic.com/images?q=tbn:ANd9GcQFeqEf-R1bPddl6-og05hlVHRRBVq8ij_dtUbAbZLXORSLuld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 t="11971" r="13367"/>
          <a:stretch/>
        </p:blipFill>
        <p:spPr bwMode="auto">
          <a:xfrm>
            <a:off x="6028262" y="1000330"/>
            <a:ext cx="2878667" cy="258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91061" y="3776138"/>
            <a:ext cx="8109482" cy="232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3366FF"/>
                </a:solidFill>
              </a:rPr>
              <a:t>Je suis la Lumière du monde </a:t>
            </a:r>
            <a:r>
              <a:rPr lang="fr-FR" sz="2400" i="1" dirty="0">
                <a:solidFill>
                  <a:srgbClr val="3366FF"/>
                </a:solidFill>
              </a:rPr>
              <a:t>: celui qui Me suit ne marche pas dans les ténèbres, mais il aura la lumière de la vie. </a:t>
            </a: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Jn</a:t>
            </a:r>
            <a:r>
              <a:rPr lang="fr-FR" sz="2000" dirty="0">
                <a:solidFill>
                  <a:srgbClr val="3366FF"/>
                </a:solidFill>
              </a:rPr>
              <a:t> 8, 12)</a:t>
            </a:r>
          </a:p>
          <a:p>
            <a:endParaRPr lang="fr-FR" sz="1200" dirty="0"/>
          </a:p>
          <a:p>
            <a:pPr algn="ctr"/>
            <a:r>
              <a:rPr lang="fr-FR" sz="2400" b="1" dirty="0">
                <a:solidFill>
                  <a:srgbClr val="FF6600"/>
                </a:solidFill>
              </a:rPr>
              <a:t>Jésus est venu pour être la lumière de nos âmes </a:t>
            </a:r>
            <a:r>
              <a:rPr lang="fr-FR" sz="2400" dirty="0">
                <a:solidFill>
                  <a:srgbClr val="FF660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fr-FR" sz="2400" dirty="0"/>
              <a:t> </a:t>
            </a:r>
            <a:r>
              <a:rPr lang="fr-FR" sz="2400" dirty="0">
                <a:solidFill>
                  <a:srgbClr val="376092"/>
                </a:solidFill>
              </a:rPr>
              <a:t>nous tirer de l’obscurité du mal, nous montrer ce qui est bien et nous donner la force de le faire.</a:t>
            </a:r>
          </a:p>
        </p:txBody>
      </p:sp>
      <p:pic>
        <p:nvPicPr>
          <p:cNvPr id="9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4">
            <a:extLst>
              <a:ext uri="{FF2B5EF4-FFF2-40B4-BE49-F238E27FC236}">
                <a16:creationId xmlns:a16="http://schemas.microsoft.com/office/drawing/2014/main" id="{BBFD0D6C-ADE3-4649-84F3-0B1119390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132890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25</a:t>
            </a:fld>
            <a:endParaRPr lang="fr-FR"/>
          </a:p>
        </p:txBody>
      </p:sp>
      <p:pic>
        <p:nvPicPr>
          <p:cNvPr id="3" name="Image 2" descr="cier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04" y="1185333"/>
            <a:ext cx="6471218" cy="4847167"/>
          </a:xfrm>
          <a:prstGeom prst="rect">
            <a:avLst/>
          </a:prstGeom>
        </p:spPr>
      </p:pic>
      <p:pic>
        <p:nvPicPr>
          <p:cNvPr id="4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4">
            <a:extLst>
              <a:ext uri="{FF2B5EF4-FFF2-40B4-BE49-F238E27FC236}">
                <a16:creationId xmlns:a16="http://schemas.microsoft.com/office/drawing/2014/main" id="{619EB6BB-D5EC-C946-AAA6-8913FE1B2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29017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26</a:t>
            </a:fld>
            <a:endParaRPr lang="fr-FR"/>
          </a:p>
        </p:txBody>
      </p:sp>
      <p:pic>
        <p:nvPicPr>
          <p:cNvPr id="3" name="Image 2" descr="173-2 fevrier CD copi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1"/>
          <a:stretch/>
        </p:blipFill>
        <p:spPr>
          <a:xfrm>
            <a:off x="1947325" y="2471171"/>
            <a:ext cx="5266267" cy="276662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20133" y="82138"/>
            <a:ext cx="872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pc="250" dirty="0">
                <a:solidFill>
                  <a:schemeClr val="accent2"/>
                </a:solidFill>
              </a:rPr>
              <a:t>La Procession de la Chandeleur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5454" y="784022"/>
            <a:ext cx="8923866" cy="140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pc="-40" dirty="0">
                <a:solidFill>
                  <a:schemeClr val="tx2">
                    <a:lumMod val="75000"/>
                  </a:schemeClr>
                </a:solidFill>
              </a:rPr>
              <a:t>A la suite de Marie et de Joseph</a:t>
            </a:r>
            <a:r>
              <a:rPr lang="fr-FR" sz="2400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à notre tour accompagnons </a:t>
            </a:r>
          </a:p>
          <a:p>
            <a:pPr algn="ctr">
              <a:lnSpc>
                <a:spcPct val="130000"/>
              </a:lnSpc>
            </a:pPr>
            <a:r>
              <a:rPr lang="fr-FR" sz="2400" b="1" i="1" dirty="0">
                <a:solidFill>
                  <a:srgbClr val="FF6600"/>
                </a:solidFill>
              </a:rPr>
              <a:t>Jésus, Lumière du monde</a:t>
            </a:r>
            <a:r>
              <a:rPr lang="fr-FR" sz="2400" dirty="0"/>
              <a:t> </a:t>
            </a:r>
            <a:endParaRPr lang="fr-FR" sz="2400" b="1" i="1" dirty="0">
              <a:solidFill>
                <a:srgbClr val="FF66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fr-FR" sz="2400" dirty="0">
                <a:solidFill>
                  <a:srgbClr val="17375E"/>
                </a:solidFill>
              </a:rPr>
              <a:t>avec des cierges allumés, en procession avant la messe.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40266" y="5367871"/>
            <a:ext cx="8246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17375E"/>
                </a:solidFill>
              </a:rPr>
              <a:t>Après la messe, chacun repart avec son cierge bénit,</a:t>
            </a:r>
          </a:p>
          <a:p>
            <a:pPr algn="ctr"/>
            <a:r>
              <a:rPr lang="fr-FR" sz="2400" dirty="0">
                <a:solidFill>
                  <a:srgbClr val="17375E"/>
                </a:solidFill>
              </a:rPr>
              <a:t>protection pour la maison, par exemple en cas d’orage.</a:t>
            </a:r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4">
            <a:extLst>
              <a:ext uri="{FF2B5EF4-FFF2-40B4-BE49-F238E27FC236}">
                <a16:creationId xmlns:a16="http://schemas.microsoft.com/office/drawing/2014/main" id="{25DF5AB5-6974-7443-B666-3415462D2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379345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27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78930" y="152403"/>
            <a:ext cx="7586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pc="250" dirty="0">
                <a:solidFill>
                  <a:srgbClr val="800000"/>
                </a:solidFill>
              </a:rPr>
              <a:t>Le signe de contradiction…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87868" y="778937"/>
            <a:ext cx="8686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i="1" dirty="0">
                <a:solidFill>
                  <a:srgbClr val="3366FF"/>
                </a:solidFill>
              </a:rPr>
              <a:t>La lumière brille dans les ténèbres, </a:t>
            </a:r>
          </a:p>
          <a:p>
            <a:r>
              <a:rPr lang="fr-FR" sz="2200" i="1" dirty="0">
                <a:solidFill>
                  <a:srgbClr val="3366FF"/>
                </a:solidFill>
              </a:rPr>
              <a:t>et les ténèbres ne l’ont pas arrêtée</a:t>
            </a:r>
            <a:r>
              <a:rPr lang="fr-FR" sz="2400" i="1" dirty="0">
                <a:solidFill>
                  <a:srgbClr val="3366FF"/>
                </a:solidFill>
              </a:rPr>
              <a:t>… (</a:t>
            </a:r>
            <a:r>
              <a:rPr lang="fr-FR" sz="2000" dirty="0" err="1">
                <a:solidFill>
                  <a:srgbClr val="3366FF"/>
                </a:solidFill>
              </a:rPr>
              <a:t>Jn</a:t>
            </a:r>
            <a:r>
              <a:rPr lang="fr-FR" sz="2000" dirty="0">
                <a:solidFill>
                  <a:srgbClr val="3366FF"/>
                </a:solidFill>
              </a:rPr>
              <a:t> 1, 5)</a:t>
            </a:r>
          </a:p>
          <a:p>
            <a:endParaRPr lang="fr-FR" sz="900" i="1" dirty="0">
              <a:solidFill>
                <a:srgbClr val="3366FF"/>
              </a:solidFill>
            </a:endParaRPr>
          </a:p>
          <a:p>
            <a:r>
              <a:rPr lang="fr-FR" sz="2200" i="1" dirty="0">
                <a:solidFill>
                  <a:srgbClr val="3366FF"/>
                </a:solidFill>
              </a:rPr>
              <a:t>Il est venu chez les siens, </a:t>
            </a:r>
          </a:p>
          <a:p>
            <a:r>
              <a:rPr lang="fr-FR" sz="2200" i="1" dirty="0">
                <a:solidFill>
                  <a:srgbClr val="3366FF"/>
                </a:solidFill>
              </a:rPr>
              <a:t>et les siens ne l’ont pas reçu</a:t>
            </a:r>
            <a:r>
              <a:rPr lang="fr-FR" sz="2400" i="1" dirty="0">
                <a:solidFill>
                  <a:srgbClr val="3366FF"/>
                </a:solidFill>
              </a:rPr>
              <a:t>… </a:t>
            </a: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Jn</a:t>
            </a:r>
            <a:r>
              <a:rPr lang="fr-FR" sz="2000" dirty="0">
                <a:solidFill>
                  <a:srgbClr val="3366FF"/>
                </a:solidFill>
              </a:rPr>
              <a:t> 1, 11)</a:t>
            </a:r>
          </a:p>
          <a:p>
            <a:endParaRPr lang="fr-FR" sz="1100" dirty="0">
              <a:solidFill>
                <a:srgbClr val="3366FF"/>
              </a:solidFill>
            </a:endParaRPr>
          </a:p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Accueil ou refus de la lumière ?</a:t>
            </a:r>
          </a:p>
          <a:p>
            <a:r>
              <a:rPr lang="fr-FR" sz="2200" dirty="0">
                <a:solidFill>
                  <a:srgbClr val="1F497D"/>
                </a:solidFill>
              </a:rPr>
              <a:t>En mettant au jour ce qui restait dans l’ombre, la lumière opère une purification. Certains l’acceptent et deviennent à leur tour  lumière </a:t>
            </a:r>
            <a:r>
              <a:rPr lang="fr-FR" sz="2400" dirty="0">
                <a:solidFill>
                  <a:srgbClr val="1F497D"/>
                </a:solidFill>
              </a:rPr>
              <a:t> :</a:t>
            </a:r>
          </a:p>
          <a:p>
            <a:pPr algn="ctr"/>
            <a:r>
              <a:rPr lang="fr-FR" sz="2400" dirty="0">
                <a:solidFill>
                  <a:srgbClr val="254061"/>
                </a:solidFill>
              </a:rPr>
              <a:t> </a:t>
            </a:r>
            <a:r>
              <a:rPr lang="fr-FR" sz="2200" i="1" dirty="0">
                <a:solidFill>
                  <a:srgbClr val="3366FF"/>
                </a:solidFill>
              </a:rPr>
              <a:t>Vous êtes la lumière du monde</a:t>
            </a:r>
            <a:r>
              <a:rPr lang="fr-FR" sz="2400" i="1" dirty="0">
                <a:solidFill>
                  <a:srgbClr val="3366FF"/>
                </a:solidFill>
              </a:rPr>
              <a:t> </a:t>
            </a:r>
            <a:r>
              <a:rPr lang="fr-FR" sz="2000" dirty="0">
                <a:solidFill>
                  <a:srgbClr val="3366FF"/>
                </a:solidFill>
              </a:rPr>
              <a:t>(Mt 5, 14)</a:t>
            </a:r>
          </a:p>
          <a:p>
            <a:endParaRPr lang="fr-FR" sz="1200" dirty="0">
              <a:solidFill>
                <a:srgbClr val="254061"/>
              </a:solidFill>
            </a:endParaRPr>
          </a:p>
          <a:p>
            <a:r>
              <a:rPr lang="fr-FR" sz="2200" dirty="0">
                <a:solidFill>
                  <a:srgbClr val="254061"/>
                </a:solidFill>
              </a:rPr>
              <a:t>Mais d’autres n’acceptent pas cette action purificatrice :</a:t>
            </a:r>
          </a:p>
          <a:p>
            <a:r>
              <a:rPr lang="fr-FR" sz="2200" i="1" dirty="0">
                <a:solidFill>
                  <a:srgbClr val="3366FF"/>
                </a:solidFill>
              </a:rPr>
              <a:t>Tout homme qui fait le mal hait la lumière et ne vient pas à la lumière, </a:t>
            </a:r>
          </a:p>
          <a:p>
            <a:r>
              <a:rPr lang="fr-FR" sz="2200" i="1" dirty="0">
                <a:solidFill>
                  <a:srgbClr val="3366FF"/>
                </a:solidFill>
              </a:rPr>
              <a:t>de peur que ses œuvres ne soient dévoilées </a:t>
            </a: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Jn</a:t>
            </a:r>
            <a:r>
              <a:rPr lang="fr-FR" sz="2000" dirty="0">
                <a:solidFill>
                  <a:srgbClr val="3366FF"/>
                </a:solidFill>
              </a:rPr>
              <a:t> 3, 19-20)</a:t>
            </a:r>
          </a:p>
          <a:p>
            <a:endParaRPr lang="fr-FR" sz="1200" dirty="0">
              <a:solidFill>
                <a:srgbClr val="3366FF"/>
              </a:solidFill>
            </a:endParaRPr>
          </a:p>
          <a:p>
            <a:pPr algn="ctr"/>
            <a:r>
              <a:rPr lang="fr-FR" sz="2200" dirty="0">
                <a:solidFill>
                  <a:schemeClr val="tx2"/>
                </a:solidFill>
              </a:rPr>
              <a:t>Seules les âmes de bonne volonté accueilleront la lumière de Jésus </a:t>
            </a:r>
          </a:p>
          <a:p>
            <a:pPr algn="ctr"/>
            <a:r>
              <a:rPr lang="fr-FR" sz="2200" dirty="0">
                <a:solidFill>
                  <a:schemeClr val="tx2"/>
                </a:solidFill>
              </a:rPr>
              <a:t>et son message qui comporte une partie de sacrifice…</a:t>
            </a:r>
          </a:p>
        </p:txBody>
      </p:sp>
      <p:pic>
        <p:nvPicPr>
          <p:cNvPr id="5" name="Image 4" descr="lumière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269" y="821266"/>
            <a:ext cx="3522133" cy="1972394"/>
          </a:xfrm>
          <a:prstGeom prst="rect">
            <a:avLst/>
          </a:prstGeom>
        </p:spPr>
      </p:pic>
      <p:pic>
        <p:nvPicPr>
          <p:cNvPr id="6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4">
            <a:extLst>
              <a:ext uri="{FF2B5EF4-FFF2-40B4-BE49-F238E27FC236}">
                <a16:creationId xmlns:a16="http://schemas.microsoft.com/office/drawing/2014/main" id="{0C84E127-9921-844F-828B-D76F6CDD8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339204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28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87866" y="120750"/>
            <a:ext cx="8517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Présentation au Temple est la transition entre </a:t>
            </a:r>
          </a:p>
        </p:txBody>
      </p:sp>
      <p:pic>
        <p:nvPicPr>
          <p:cNvPr id="5" name="Image 4" descr="303MR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6" y="1472170"/>
            <a:ext cx="3316835" cy="276513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9500" y="848882"/>
            <a:ext cx="889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6600"/>
                </a:solidFill>
              </a:rPr>
              <a:t>  le mystère de l’Incarnation 		 et</a:t>
            </a:r>
            <a:r>
              <a:rPr lang="fr-FR" sz="2400" dirty="0"/>
              <a:t>        </a:t>
            </a:r>
            <a:r>
              <a:rPr lang="fr-FR" sz="2400" b="1" dirty="0">
                <a:solidFill>
                  <a:srgbClr val="FF6600"/>
                </a:solidFill>
              </a:rPr>
              <a:t>le mystère de la Rédemption</a:t>
            </a:r>
            <a:r>
              <a:rPr lang="fr-FR" sz="2400" b="1" i="1" dirty="0">
                <a:solidFill>
                  <a:srgbClr val="FF6600"/>
                </a:solidFill>
              </a:rPr>
              <a:t>  </a:t>
            </a:r>
          </a:p>
        </p:txBody>
      </p:sp>
      <p:pic>
        <p:nvPicPr>
          <p:cNvPr id="9" name="Image 8" descr="315MR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87" y="1662402"/>
            <a:ext cx="3931278" cy="265058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87866" y="4605867"/>
            <a:ext cx="8585201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376092"/>
                </a:solidFill>
              </a:rPr>
              <a:t>le Fils de Dieu s’est fait homme </a:t>
            </a:r>
            <a:r>
              <a:rPr lang="fr-FR" sz="2400" i="1" dirty="0">
                <a:solidFill>
                  <a:srgbClr val="376092"/>
                </a:solidFill>
              </a:rPr>
              <a:t>(Incarnation),</a:t>
            </a: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76092"/>
                </a:solidFill>
              </a:rPr>
              <a:t> </a:t>
            </a:r>
            <a:r>
              <a:rPr lang="fr-FR" sz="2400" dirty="0">
                <a:solidFill>
                  <a:srgbClr val="376092"/>
                </a:solidFill>
              </a:rPr>
              <a:t>Il a pris un corps pour pouvoir souffrir et mourir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376092"/>
                </a:solidFill>
              </a:rPr>
              <a:t>et, par ce moyen,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nous sauver par sa mort sur la croix </a:t>
            </a:r>
            <a:r>
              <a:rPr lang="fr-FR" sz="2400" i="1" dirty="0">
                <a:solidFill>
                  <a:schemeClr val="accent1">
                    <a:lumMod val="75000"/>
                  </a:schemeClr>
                </a:solidFill>
              </a:rPr>
              <a:t>(Rédemption)</a:t>
            </a:r>
          </a:p>
        </p:txBody>
      </p:sp>
      <p:pic>
        <p:nvPicPr>
          <p:cNvPr id="10" name="Image 4" descr="essai_logo_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4">
            <a:extLst>
              <a:ext uri="{FF2B5EF4-FFF2-40B4-BE49-F238E27FC236}">
                <a16:creationId xmlns:a16="http://schemas.microsoft.com/office/drawing/2014/main" id="{B68ADD4B-FF72-E44A-AAA7-B4FF41713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5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3550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463Cyclesimplif_épisode_4'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" y="2"/>
            <a:ext cx="4462949" cy="6695997"/>
          </a:xfrm>
          <a:prstGeom prst="rect">
            <a:avLst/>
          </a:prstGeom>
        </p:spPr>
      </p:pic>
      <p:pic>
        <p:nvPicPr>
          <p:cNvPr id="4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486260" y="1443069"/>
            <a:ext cx="4573075" cy="3288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dirty="0"/>
              <a:t>Du mystère de l’Incarnation</a:t>
            </a:r>
          </a:p>
          <a:p>
            <a:pPr algn="ctr">
              <a:lnSpc>
                <a:spcPct val="150000"/>
              </a:lnSpc>
            </a:pPr>
            <a:endParaRPr lang="fr-FR" sz="2800" dirty="0"/>
          </a:p>
          <a:p>
            <a:pPr algn="ctr">
              <a:lnSpc>
                <a:spcPct val="150000"/>
              </a:lnSpc>
            </a:pPr>
            <a:r>
              <a:rPr lang="fr-FR" sz="2800" dirty="0"/>
              <a:t>       en passant par le Carême</a:t>
            </a:r>
          </a:p>
          <a:p>
            <a:pPr algn="ctr">
              <a:lnSpc>
                <a:spcPct val="150000"/>
              </a:lnSpc>
            </a:pPr>
            <a:endParaRPr lang="fr-FR" sz="2800" dirty="0"/>
          </a:p>
          <a:p>
            <a:pPr algn="ctr">
              <a:lnSpc>
                <a:spcPct val="150000"/>
              </a:lnSpc>
            </a:pPr>
            <a:r>
              <a:rPr lang="fr-FR" sz="2800" dirty="0"/>
              <a:t>au mystère de la Rédemption</a:t>
            </a:r>
          </a:p>
        </p:txBody>
      </p:sp>
      <p:sp>
        <p:nvSpPr>
          <p:cNvPr id="7" name="Flèche vers la gauche 6"/>
          <p:cNvSpPr/>
          <p:nvPr/>
        </p:nvSpPr>
        <p:spPr>
          <a:xfrm>
            <a:off x="4191470" y="3080810"/>
            <a:ext cx="888529" cy="271987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99694"/>
              </a:solidFill>
            </a:endParaRPr>
          </a:p>
        </p:txBody>
      </p:sp>
      <p:sp>
        <p:nvSpPr>
          <p:cNvPr id="8" name="Flèche courbée vers le bas 7"/>
          <p:cNvSpPr/>
          <p:nvPr/>
        </p:nvSpPr>
        <p:spPr>
          <a:xfrm flipH="1">
            <a:off x="2709329" y="948272"/>
            <a:ext cx="3217358" cy="711201"/>
          </a:xfrm>
          <a:prstGeom prst="curved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courbée vers le haut 8"/>
          <p:cNvSpPr/>
          <p:nvPr/>
        </p:nvSpPr>
        <p:spPr>
          <a:xfrm flipH="1">
            <a:off x="3518615" y="4791010"/>
            <a:ext cx="4051057" cy="731520"/>
          </a:xfrm>
          <a:prstGeom prst="curved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29</a:t>
            </a:fld>
            <a:endParaRPr lang="fr-FR"/>
          </a:p>
        </p:txBody>
      </p:sp>
      <p:sp>
        <p:nvSpPr>
          <p:cNvPr id="10" name="ZoneTexte 4">
            <a:extLst>
              <a:ext uri="{FF2B5EF4-FFF2-40B4-BE49-F238E27FC236}">
                <a16:creationId xmlns:a16="http://schemas.microsoft.com/office/drawing/2014/main" id="{1E298F58-CC42-4A4C-AD6C-3F420939E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406152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860A">
                <a:alpha val="45000"/>
              </a:srgb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1188" y="1827213"/>
            <a:ext cx="7966075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3200" i="1" dirty="0">
                <a:solidFill>
                  <a:srgbClr val="FF6600"/>
                </a:solidFill>
              </a:rPr>
              <a:t>La fête de NOËL se prolonge</a:t>
            </a:r>
          </a:p>
          <a:p>
            <a:pPr algn="ctr">
              <a:lnSpc>
                <a:spcPct val="200000"/>
              </a:lnSpc>
            </a:pPr>
            <a:r>
              <a:rPr lang="fr-FR" sz="3200" i="1" dirty="0">
                <a:solidFill>
                  <a:srgbClr val="FF6600"/>
                </a:solidFill>
              </a:rPr>
              <a:t> par</a:t>
            </a:r>
          </a:p>
          <a:p>
            <a:pPr algn="ctr">
              <a:lnSpc>
                <a:spcPct val="200000"/>
              </a:lnSpc>
            </a:pPr>
            <a:r>
              <a:rPr lang="fr-FR" sz="3200" spc="300" dirty="0">
                <a:solidFill>
                  <a:srgbClr val="FF6600"/>
                </a:solidFill>
              </a:rPr>
              <a:t>le TEMPS DE NOËL …</a:t>
            </a:r>
          </a:p>
          <a:p>
            <a:pPr algn="ctr">
              <a:lnSpc>
                <a:spcPct val="140000"/>
              </a:lnSpc>
            </a:pPr>
            <a:endParaRPr lang="fr-FR" sz="3200" i="1" dirty="0">
              <a:solidFill>
                <a:srgbClr val="FF6600"/>
              </a:solidFill>
            </a:endParaRPr>
          </a:p>
        </p:txBody>
      </p:sp>
      <p:pic>
        <p:nvPicPr>
          <p:cNvPr id="10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4612" y="18272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3</a:t>
            </a:fld>
            <a:endParaRPr lang="fr-FR"/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FFEBEDAD-24CC-7E4C-9D62-69A5608B4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3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388751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30</a:t>
            </a:fld>
            <a:endParaRPr lang="fr-FR"/>
          </a:p>
        </p:txBody>
      </p:sp>
      <p:pic>
        <p:nvPicPr>
          <p:cNvPr id="5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1399" y="922007"/>
            <a:ext cx="7416800" cy="479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1" dirty="0">
                <a:solidFill>
                  <a:srgbClr val="E46C0A"/>
                </a:solidFill>
              </a:rPr>
              <a:t>Quelques liens pour complét</a:t>
            </a:r>
            <a:r>
              <a:rPr lang="fr-FR" sz="2800" b="1" i="1" dirty="0">
                <a:solidFill>
                  <a:schemeClr val="accent6">
                    <a:lumMod val="75000"/>
                  </a:schemeClr>
                </a:solidFill>
              </a:rPr>
              <a:t>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hlinkClick r:id="rId3" tooltip="25 documents et dessins"/>
            </a:endParaRPr>
          </a:p>
          <a:p>
            <a:pPr lvl="1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E46C0A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fr-FR" sz="2000" dirty="0">
                <a:sym typeface="Zapf Dingbats"/>
              </a:rPr>
              <a:t> </a:t>
            </a:r>
            <a:r>
              <a:rPr lang="fr-FR" sz="2000" dirty="0">
                <a:hlinkClick r:id="rId4"/>
              </a:rPr>
              <a:t>Pour la fête de la Sainte Famille</a:t>
            </a:r>
            <a:endParaRPr lang="fr-FR" sz="2000" dirty="0"/>
          </a:p>
          <a:p>
            <a:pPr lvl="1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  <a:p>
            <a:pPr lvl="1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E46C0A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fr-FR" sz="2000" dirty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fr-FR" sz="2000" dirty="0">
                <a:sym typeface="Zapf Dingbats"/>
              </a:rPr>
              <a:t> </a:t>
            </a:r>
            <a:r>
              <a:rPr lang="fr-FR" sz="2000" dirty="0">
                <a:hlinkClick r:id="rId5"/>
              </a:rPr>
              <a:t>Pour la fête de sainte Marie, Mère de Dieu</a:t>
            </a:r>
            <a:endParaRPr lang="fr-FR" sz="2000" dirty="0"/>
          </a:p>
          <a:p>
            <a:pPr lvl="1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  <a:p>
            <a:pPr lvl="1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E46C0A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fr-FR" sz="2000" dirty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fr-FR" sz="2000" dirty="0">
                <a:sym typeface="Zapf Dingbats"/>
              </a:rPr>
              <a:t> </a:t>
            </a:r>
            <a:r>
              <a:rPr lang="fr-FR" sz="2000" dirty="0">
                <a:hlinkClick r:id="rId6"/>
              </a:rPr>
              <a:t>Pour l’Épiphanie  </a:t>
            </a:r>
            <a:r>
              <a:rPr lang="fr-FR" i="1" dirty="0"/>
              <a:t>(la manifestation de Dieu)</a:t>
            </a:r>
          </a:p>
          <a:p>
            <a:pPr lvl="2">
              <a:lnSpc>
                <a:spcPct val="70000"/>
              </a:lnSpc>
              <a:defRPr/>
            </a:pPr>
            <a:endParaRPr lang="fr-FR" sz="2000" dirty="0"/>
          </a:p>
          <a:p>
            <a:pPr lvl="1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E46C0A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fr-FR" sz="2000" dirty="0">
                <a:hlinkClick r:id="rId7"/>
              </a:rPr>
              <a:t>Pour le baptême de Jésus</a:t>
            </a:r>
            <a:endParaRPr lang="fr-FR" sz="2000" dirty="0"/>
          </a:p>
          <a:p>
            <a:pPr lvl="1">
              <a:lnSpc>
                <a:spcPct val="70000"/>
              </a:lnSpc>
              <a:defRPr/>
            </a:pPr>
            <a:endParaRPr lang="fr-FR" sz="2000" dirty="0">
              <a:sym typeface="Zapf Dingbats"/>
            </a:endParaRPr>
          </a:p>
          <a:p>
            <a:pPr lvl="1">
              <a:lnSpc>
                <a:spcPct val="70000"/>
              </a:lnSpc>
              <a:defRPr/>
            </a:pPr>
            <a:r>
              <a:rPr lang="fr-FR" sz="2000" dirty="0">
                <a:solidFill>
                  <a:srgbClr val="E46C0A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fr-FR" sz="2000" dirty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fr-FR" sz="2000" dirty="0">
                <a:sym typeface="Zapf Dingbats"/>
              </a:rPr>
              <a:t> </a:t>
            </a:r>
            <a:r>
              <a:rPr lang="fr-FR" sz="2000" dirty="0">
                <a:hlinkClick r:id="rId8"/>
              </a:rPr>
              <a:t>Pour la présentation de Jésus au Temple</a:t>
            </a:r>
            <a:r>
              <a:rPr lang="fr-FR" sz="2000" dirty="0"/>
              <a:t>  </a:t>
            </a:r>
            <a:r>
              <a:rPr lang="fr-FR" i="1" dirty="0"/>
              <a:t>(2 février)</a:t>
            </a:r>
            <a:endParaRPr lang="fr-FR" i="1" dirty="0">
              <a:hlinkClick r:id="rId9" tooltip="Tous les documetns du site pour la Toussaint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Zapf Dingbats" charset="0"/>
              <a:buChar char="✔"/>
              <a:defRPr/>
            </a:pPr>
            <a:endParaRPr lang="fr-FR" i="1" dirty="0">
              <a:hlinkClick r:id="rId9" tooltip="Tous les documetns du site pour la Toussaint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 dirty="0"/>
          </a:p>
          <a:p>
            <a:pPr marL="482600" lvl="2">
              <a:lnSpc>
                <a:spcPct val="60000"/>
              </a:lnSpc>
              <a:defRPr/>
            </a:pPr>
            <a:r>
              <a:rPr lang="fr-FR" sz="2400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fr-FR" sz="2000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fr-FR" sz="2000" dirty="0">
                <a:hlinkClick r:id="rId10"/>
              </a:rPr>
              <a:t>Diaporama pour le jour de la fête de Noël</a:t>
            </a:r>
            <a:br>
              <a:rPr lang="fr-FR" sz="2000" u="sng" dirty="0"/>
            </a:br>
            <a:endParaRPr lang="fr-FR" sz="2000" u="sng" dirty="0"/>
          </a:p>
          <a:p>
            <a:pPr marL="571500" lvl="3">
              <a:lnSpc>
                <a:spcPct val="70000"/>
              </a:lnSpc>
              <a:defRPr/>
            </a:pPr>
            <a:endParaRPr lang="fr-FR" sz="1200" dirty="0">
              <a:solidFill>
                <a:srgbClr val="FF00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marL="571500" algn="just">
              <a:buFont typeface="Wingdings" charset="2"/>
              <a:buChar char="v"/>
              <a:defRPr/>
            </a:pPr>
            <a:r>
              <a:rPr lang="fr-FR" sz="2000" dirty="0"/>
              <a:t>   </a:t>
            </a:r>
            <a:r>
              <a:rPr lang="fr-FR" sz="2000" dirty="0">
                <a:hlinkClick r:id="rId11"/>
              </a:rPr>
              <a:t>Tous les diaporamas</a:t>
            </a:r>
            <a:endParaRPr lang="fr-FR" sz="2000" dirty="0"/>
          </a:p>
          <a:p>
            <a:pPr marL="571500" algn="just">
              <a:buFont typeface="Wingdings" charset="2"/>
              <a:buChar char="v"/>
              <a:defRPr/>
            </a:pPr>
            <a:endParaRPr lang="fr-FR" sz="800" dirty="0"/>
          </a:p>
          <a:p>
            <a:pPr marL="571500" algn="just">
              <a:lnSpc>
                <a:spcPct val="70000"/>
              </a:lnSpc>
              <a:buFont typeface="Wingdings" charset="2"/>
              <a:buChar char="v"/>
              <a:defRPr/>
            </a:pPr>
            <a:endParaRPr lang="fr-FR" sz="800" dirty="0">
              <a:hlinkClick r:id="" action="ppaction://noaction"/>
            </a:endParaRPr>
          </a:p>
          <a:p>
            <a:pPr marL="571500" algn="just">
              <a:lnSpc>
                <a:spcPct val="70000"/>
              </a:lnSpc>
              <a:buFont typeface="Wingdings" charset="2"/>
              <a:buChar char="v"/>
              <a:defRPr/>
            </a:pPr>
            <a:r>
              <a:rPr lang="fr-FR" sz="2000" i="1" dirty="0"/>
              <a:t>   </a:t>
            </a:r>
            <a:r>
              <a:rPr lang="fr-FR" sz="2000" i="1" dirty="0">
                <a:hlinkClick r:id="rId12"/>
              </a:rPr>
              <a:t>Page d’accueil du site</a:t>
            </a:r>
            <a:endParaRPr lang="fr-FR" sz="2000" i="1" dirty="0"/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74FFC581-38E7-DE42-9715-C5CAAE0F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12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82136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31</a:t>
            </a:fld>
            <a:endParaRPr lang="fr-FR"/>
          </a:p>
        </p:txBody>
      </p:sp>
      <p:pic>
        <p:nvPicPr>
          <p:cNvPr id="5" name="Image 4" descr="Presentation_of_Jesus_at_the_Temple_by_Fra_Angelico_(San_Marco_Cell_10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70" y="169331"/>
            <a:ext cx="5615997" cy="650636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705597" y="6120885"/>
            <a:ext cx="150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340" dirty="0">
                <a:solidFill>
                  <a:srgbClr val="FFFFFF"/>
                </a:solidFill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167437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2D9F57A-851A-E448-8D2B-3E7CC7359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32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6649BD-6C63-AA49-A827-961C12C52545}"/>
              </a:ext>
            </a:extLst>
          </p:cNvPr>
          <p:cNvSpPr txBox="1"/>
          <p:nvPr/>
        </p:nvSpPr>
        <p:spPr>
          <a:xfrm>
            <a:off x="973667" y="612845"/>
            <a:ext cx="7196667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C0504D"/>
              </a:solidFill>
            </a:endParaRPr>
          </a:p>
          <a:p>
            <a:pPr algn="ctr"/>
            <a:r>
              <a:rPr lang="fr-FR" sz="2400" b="1" i="1" dirty="0">
                <a:solidFill>
                  <a:schemeClr val="accent2"/>
                </a:solidFill>
              </a:rPr>
              <a:t>DOCUMENTATION</a:t>
            </a:r>
            <a:br>
              <a:rPr lang="fr-FR" sz="2400" b="1" i="1" dirty="0">
                <a:solidFill>
                  <a:schemeClr val="accent2"/>
                </a:solidFill>
              </a:rPr>
            </a:br>
            <a:endParaRPr lang="fr-FR" sz="2400" b="1" i="1" dirty="0">
              <a:solidFill>
                <a:schemeClr val="accent2"/>
              </a:solidFill>
            </a:endParaRPr>
          </a:p>
          <a:p>
            <a:endParaRPr lang="fr-FR" sz="1600" dirty="0">
              <a:hlinkClick r:id="rId2"/>
            </a:endParaRPr>
          </a:p>
          <a:p>
            <a:pPr marL="939800" indent="-330200">
              <a:buFont typeface="Wingdings" charset="2"/>
              <a:buChar char="ü"/>
            </a:pPr>
            <a:r>
              <a:rPr lang="fr-FR" sz="2400" b="1" dirty="0"/>
              <a:t>Parents et éducateurs</a:t>
            </a:r>
          </a:p>
          <a:p>
            <a:endParaRPr lang="fr-FR" sz="2400" dirty="0">
              <a:hlinkClick r:id="" action="ppaction://noaction"/>
            </a:endParaRPr>
          </a:p>
          <a:p>
            <a:pPr lvl="2"/>
            <a:r>
              <a:rPr lang="fr-FR" sz="2400" dirty="0">
                <a:hlinkClick r:id="rId3"/>
              </a:rPr>
              <a:t>Vivre l’année liturgique avec les enfants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dirty="0">
                <a:hlinkClick r:id="rId4"/>
              </a:rPr>
              <a:t>Pour que s’épanouisse la foi du tout-petit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dirty="0">
                <a:hlinkClick r:id="rId5"/>
              </a:rPr>
              <a:t>Éduquer pour le bonheur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i="1" dirty="0">
                <a:hlinkClick r:id="rId6"/>
              </a:rPr>
              <a:t>Autres écrits</a:t>
            </a:r>
            <a:endParaRPr lang="fr-FR" sz="2400" i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AFE0AFEF-1268-1144-AEE2-51892DB8D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7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  <p:pic>
        <p:nvPicPr>
          <p:cNvPr id="5" name="Image 4" descr="essai_logo_06.png">
            <a:extLst>
              <a:ext uri="{FF2B5EF4-FFF2-40B4-BE49-F238E27FC236}">
                <a16:creationId xmlns:a16="http://schemas.microsoft.com/office/drawing/2014/main" id="{3B53C219-0112-1147-845D-FD48BEBCE8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7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ssaiAvent_No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407" y="252996"/>
            <a:ext cx="4152593" cy="6230354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4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7728" y="1142984"/>
            <a:ext cx="4638150" cy="4561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chemeClr val="accent1"/>
                </a:solidFill>
              </a:rPr>
              <a:t>Prolongement de la fête de Noël,</a:t>
            </a:r>
          </a:p>
          <a:p>
            <a:pPr algn="ctr">
              <a:lnSpc>
                <a:spcPct val="140000"/>
              </a:lnSpc>
            </a:pPr>
            <a:r>
              <a:rPr lang="fr-FR" sz="2400" b="1" dirty="0">
                <a:solidFill>
                  <a:schemeClr val="accent1"/>
                </a:solidFill>
              </a:rPr>
              <a:t>le Temps de Noël </a:t>
            </a:r>
          </a:p>
          <a:p>
            <a:pPr algn="ctr">
              <a:lnSpc>
                <a:spcPct val="140000"/>
              </a:lnSpc>
            </a:pPr>
            <a:r>
              <a:rPr lang="fr-FR" sz="2400" dirty="0">
                <a:solidFill>
                  <a:schemeClr val="accent1"/>
                </a:solidFill>
              </a:rPr>
              <a:t>est le temps de l’année </a:t>
            </a:r>
          </a:p>
          <a:p>
            <a:pPr algn="ctr">
              <a:lnSpc>
                <a:spcPct val="140000"/>
              </a:lnSpc>
            </a:pPr>
            <a:r>
              <a:rPr lang="fr-FR" sz="2400" dirty="0">
                <a:solidFill>
                  <a:schemeClr val="accent1"/>
                </a:solidFill>
              </a:rPr>
              <a:t>où nous pouvons contempler </a:t>
            </a:r>
          </a:p>
          <a:p>
            <a:pPr algn="ctr">
              <a:lnSpc>
                <a:spcPct val="140000"/>
              </a:lnSpc>
            </a:pPr>
            <a:r>
              <a:rPr lang="fr-FR" sz="2800" b="1" dirty="0">
                <a:solidFill>
                  <a:schemeClr val="accent1"/>
                </a:solidFill>
              </a:rPr>
              <a:t>la vie de Jésus </a:t>
            </a:r>
          </a:p>
          <a:p>
            <a:pPr algn="ctr">
              <a:lnSpc>
                <a:spcPct val="140000"/>
              </a:lnSpc>
            </a:pPr>
            <a:r>
              <a:rPr lang="fr-FR" sz="2800" b="1" dirty="0">
                <a:solidFill>
                  <a:schemeClr val="accent1"/>
                </a:solidFill>
              </a:rPr>
              <a:t> dans son enfance…</a:t>
            </a:r>
          </a:p>
          <a:p>
            <a:pPr algn="ctr">
              <a:lnSpc>
                <a:spcPct val="140000"/>
              </a:lnSpc>
            </a:pPr>
            <a:endParaRPr lang="fr-FR" sz="1200" dirty="0">
              <a:solidFill>
                <a:schemeClr val="accent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fr-FR" sz="2400" dirty="0">
                <a:solidFill>
                  <a:schemeClr val="accent1"/>
                </a:solidFill>
              </a:rPr>
              <a:t>jusqu’au début </a:t>
            </a:r>
          </a:p>
          <a:p>
            <a:pPr algn="ctr">
              <a:lnSpc>
                <a:spcPct val="140000"/>
              </a:lnSpc>
            </a:pPr>
            <a:r>
              <a:rPr lang="fr-FR" sz="2400" dirty="0">
                <a:solidFill>
                  <a:schemeClr val="accent1"/>
                </a:solidFill>
              </a:rPr>
              <a:t>de  sa vie publique.</a:t>
            </a:r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èche courbée vers le bas 10"/>
          <p:cNvSpPr/>
          <p:nvPr/>
        </p:nvSpPr>
        <p:spPr>
          <a:xfrm rot="21429544">
            <a:off x="4150192" y="933699"/>
            <a:ext cx="3679030" cy="910030"/>
          </a:xfrm>
          <a:prstGeom prst="curvedDownArrow">
            <a:avLst/>
          </a:prstGeom>
          <a:solidFill>
            <a:srgbClr val="FF461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2" name="ZoneTexte 4">
            <a:extLst>
              <a:ext uri="{FF2B5EF4-FFF2-40B4-BE49-F238E27FC236}">
                <a16:creationId xmlns:a16="http://schemas.microsoft.com/office/drawing/2014/main" id="{BE5507A5-227A-284C-94B5-613E89F3C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154465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80" y="130525"/>
            <a:ext cx="8568266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6600"/>
                </a:solidFill>
              </a:rPr>
              <a:t>Étapes dans le Temps de Noël</a:t>
            </a:r>
          </a:p>
          <a:p>
            <a:pPr>
              <a:lnSpc>
                <a:spcPct val="120000"/>
              </a:lnSpc>
            </a:pPr>
            <a:r>
              <a:rPr lang="fr-FR" sz="2400" i="1" dirty="0"/>
              <a:t> </a:t>
            </a:r>
          </a:p>
          <a:p>
            <a:pPr>
              <a:lnSpc>
                <a:spcPct val="120000"/>
              </a:lnSpc>
            </a:pPr>
            <a:r>
              <a:rPr lang="fr-FR" sz="2400" i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2400" i="1" baseline="300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400" i="1" dirty="0">
                <a:solidFill>
                  <a:schemeClr val="accent1">
                    <a:lumMod val="75000"/>
                  </a:schemeClr>
                </a:solidFill>
              </a:rPr>
              <a:t> dimanche après Noël, </a:t>
            </a:r>
            <a:r>
              <a:rPr lang="fr-FR" sz="2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400" dirty="0">
                <a:solidFill>
                  <a:srgbClr val="953735"/>
                </a:solidFill>
              </a:rPr>
              <a:t>fête de la </a:t>
            </a:r>
            <a:r>
              <a:rPr lang="fr-FR" sz="2400" b="1" dirty="0">
                <a:solidFill>
                  <a:srgbClr val="953735"/>
                </a:solidFill>
              </a:rPr>
              <a:t>Sainte Famille</a:t>
            </a:r>
            <a:endParaRPr lang="fr-FR" sz="2800" b="1" dirty="0">
              <a:solidFill>
                <a:srgbClr val="953735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le 1</a:t>
            </a:r>
            <a:r>
              <a:rPr lang="fr-FR" sz="2400" baseline="300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 janvier, </a:t>
            </a:r>
            <a:r>
              <a:rPr lang="fr-FR" sz="2400" i="1" dirty="0">
                <a:solidFill>
                  <a:schemeClr val="accent1">
                    <a:lumMod val="75000"/>
                  </a:schemeClr>
                </a:solidFill>
              </a:rPr>
              <a:t>8 jours après Noël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Sainte Marie Mère de Dieu</a:t>
            </a:r>
          </a:p>
          <a:p>
            <a:pPr>
              <a:lnSpc>
                <a:spcPct val="90000"/>
              </a:lnSpc>
            </a:pPr>
            <a:r>
              <a:rPr lang="fr-FR" sz="2400" i="1" dirty="0">
                <a:solidFill>
                  <a:schemeClr val="accent1">
                    <a:lumMod val="75000"/>
                  </a:schemeClr>
                </a:solidFill>
              </a:rPr>
              <a:t>mais pas toujours un dimanche</a:t>
            </a:r>
          </a:p>
          <a:p>
            <a:pPr>
              <a:lnSpc>
                <a:spcPct val="150000"/>
              </a:lnSpc>
            </a:pPr>
            <a:r>
              <a:rPr lang="fr-FR" sz="2400" i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r-FR" sz="2400" i="1" baseline="30000" dirty="0"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2400" i="1" dirty="0">
                <a:solidFill>
                  <a:schemeClr val="accent1">
                    <a:lumMod val="75000"/>
                  </a:schemeClr>
                </a:solidFill>
              </a:rPr>
              <a:t> dimanche après Noël,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400" dirty="0">
                <a:solidFill>
                  <a:srgbClr val="953735"/>
                </a:solidFill>
              </a:rPr>
              <a:t>l’</a:t>
            </a:r>
            <a:r>
              <a:rPr lang="fr-FR" sz="2400" b="1" dirty="0">
                <a:solidFill>
                  <a:srgbClr val="953735"/>
                </a:solidFill>
              </a:rPr>
              <a:t>Épiphanie</a:t>
            </a:r>
            <a:r>
              <a:rPr lang="fr-FR" sz="2400" dirty="0">
                <a:solidFill>
                  <a:srgbClr val="953735"/>
                </a:solidFill>
              </a:rPr>
              <a:t> (les rois mages)</a:t>
            </a:r>
          </a:p>
          <a:p>
            <a:pPr>
              <a:lnSpc>
                <a:spcPct val="150000"/>
              </a:lnSpc>
            </a:pPr>
            <a:r>
              <a:rPr lang="fr-FR" sz="2400" i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fr-FR" sz="2400" i="1" baseline="30000" dirty="0">
                <a:solidFill>
                  <a:schemeClr val="accent1">
                    <a:lumMod val="75000"/>
                  </a:schemeClr>
                </a:solidFill>
              </a:rPr>
              <a:t>éme</a:t>
            </a:r>
            <a:r>
              <a:rPr lang="fr-FR" sz="2400" i="1" dirty="0">
                <a:solidFill>
                  <a:schemeClr val="accent1">
                    <a:lumMod val="75000"/>
                  </a:schemeClr>
                </a:solidFill>
              </a:rPr>
              <a:t> dimanche après Noël,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400" dirty="0">
                <a:solidFill>
                  <a:srgbClr val="953735"/>
                </a:solidFill>
              </a:rPr>
              <a:t>le </a:t>
            </a:r>
            <a:r>
              <a:rPr lang="fr-FR" sz="2400" b="1" dirty="0">
                <a:solidFill>
                  <a:srgbClr val="953735"/>
                </a:solidFill>
              </a:rPr>
              <a:t>Baptême de Jésus </a:t>
            </a:r>
            <a:r>
              <a:rPr lang="fr-FR" sz="2400" dirty="0">
                <a:solidFill>
                  <a:srgbClr val="953735"/>
                </a:solidFill>
              </a:rPr>
              <a:t>au Jourdain</a:t>
            </a:r>
            <a:endParaRPr lang="fr-FR" sz="2800" dirty="0">
              <a:solidFill>
                <a:srgbClr val="953735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fr-FR" sz="2800" i="1" dirty="0">
                <a:solidFill>
                  <a:srgbClr val="FF6600"/>
                </a:solidFill>
              </a:rPr>
              <a:t>Là se termine le Temps de Noël</a:t>
            </a:r>
          </a:p>
          <a:p>
            <a:pPr>
              <a:lnSpc>
                <a:spcPct val="200000"/>
              </a:lnSpc>
            </a:pPr>
            <a:r>
              <a:rPr lang="fr-FR" sz="2400" i="1" dirty="0">
                <a:solidFill>
                  <a:srgbClr val="376092"/>
                </a:solidFill>
              </a:rPr>
              <a:t>Mais une autre fête ensuite se rattache au mystère de Noël :</a:t>
            </a:r>
          </a:p>
          <a:p>
            <a:pPr>
              <a:lnSpc>
                <a:spcPct val="130000"/>
              </a:lnSpc>
            </a:pPr>
            <a:r>
              <a:rPr lang="fr-FR" sz="2400" dirty="0">
                <a:solidFill>
                  <a:srgbClr val="376092"/>
                </a:solidFill>
              </a:rPr>
              <a:t>le 2 février, </a:t>
            </a:r>
            <a:r>
              <a:rPr lang="fr-FR" sz="2400" i="1" dirty="0">
                <a:solidFill>
                  <a:srgbClr val="376092"/>
                </a:solidFill>
              </a:rPr>
              <a:t>40 jours après Noël, 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la Présentation au Temple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4">
            <a:extLst>
              <a:ext uri="{FF2B5EF4-FFF2-40B4-BE49-F238E27FC236}">
                <a16:creationId xmlns:a16="http://schemas.microsoft.com/office/drawing/2014/main" id="{5116006A-4326-7242-9AEC-448EE3D82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3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182906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4802" y="181535"/>
            <a:ext cx="854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376092"/>
                </a:solidFill>
              </a:rPr>
              <a:t>1</a:t>
            </a:r>
            <a:r>
              <a:rPr lang="fr-FR" sz="2400" baseline="30000" dirty="0">
                <a:solidFill>
                  <a:srgbClr val="376092"/>
                </a:solidFill>
              </a:rPr>
              <a:t>er</a:t>
            </a:r>
            <a:r>
              <a:rPr lang="fr-FR" sz="2400" dirty="0">
                <a:solidFill>
                  <a:srgbClr val="376092"/>
                </a:solidFill>
              </a:rPr>
              <a:t> dimanche après Noël </a:t>
            </a:r>
            <a:r>
              <a:rPr lang="fr-FR" sz="2400" dirty="0">
                <a:solidFill>
                  <a:schemeClr val="accent1"/>
                </a:solidFill>
              </a:rPr>
              <a:t>– </a:t>
            </a:r>
            <a:r>
              <a:rPr lang="fr-FR" sz="2800" b="1" dirty="0">
                <a:solidFill>
                  <a:srgbClr val="FF6600"/>
                </a:solidFill>
              </a:rPr>
              <a:t>Fête de la Sainte Famille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35466" y="1000066"/>
            <a:ext cx="3860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376092"/>
                </a:solidFill>
              </a:rPr>
              <a:t>Année  A</a:t>
            </a:r>
            <a:r>
              <a:rPr lang="fr-FR" sz="2200" dirty="0"/>
              <a:t>. </a:t>
            </a:r>
            <a:r>
              <a:rPr lang="fr-FR" sz="2200" dirty="0">
                <a:solidFill>
                  <a:srgbClr val="376092"/>
                </a:solidFill>
              </a:rPr>
              <a:t>Mt 2, 13-15. 19-23</a:t>
            </a:r>
          </a:p>
          <a:p>
            <a:r>
              <a:rPr lang="fr-FR" sz="2400" dirty="0"/>
              <a:t>	</a:t>
            </a:r>
            <a:r>
              <a:rPr lang="fr-FR" sz="2400" i="1" dirty="0">
                <a:solidFill>
                  <a:srgbClr val="3366FF"/>
                </a:solidFill>
              </a:rPr>
              <a:t>La fuite en Egypte</a:t>
            </a:r>
          </a:p>
        </p:txBody>
      </p:sp>
      <p:pic>
        <p:nvPicPr>
          <p:cNvPr id="8" name="Image 7" descr="598fuiteegyp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066870"/>
            <a:ext cx="1987982" cy="256382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565769" y="1948339"/>
            <a:ext cx="3471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376092"/>
                </a:solidFill>
              </a:rPr>
              <a:t>Année B</a:t>
            </a:r>
            <a:r>
              <a:rPr lang="fr-FR" sz="2200" dirty="0"/>
              <a:t>. </a:t>
            </a:r>
            <a:r>
              <a:rPr lang="fr-FR" sz="2200" dirty="0" err="1">
                <a:solidFill>
                  <a:srgbClr val="376092"/>
                </a:solidFill>
              </a:rPr>
              <a:t>Lc</a:t>
            </a:r>
            <a:r>
              <a:rPr lang="fr-FR" sz="2200" dirty="0">
                <a:solidFill>
                  <a:srgbClr val="376092"/>
                </a:solidFill>
              </a:rPr>
              <a:t> 2, 22-40</a:t>
            </a:r>
          </a:p>
          <a:p>
            <a:pPr algn="ctr"/>
            <a:r>
              <a:rPr lang="fr-FR" sz="2400" i="1" dirty="0">
                <a:solidFill>
                  <a:srgbClr val="008000"/>
                </a:solidFill>
              </a:rPr>
              <a:t>Jésus présenté au Temple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5621867" y="2867526"/>
            <a:ext cx="3471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376092"/>
                </a:solidFill>
              </a:rPr>
              <a:t>Année C</a:t>
            </a:r>
            <a:r>
              <a:rPr lang="fr-FR" sz="2200" dirty="0"/>
              <a:t>. </a:t>
            </a:r>
            <a:r>
              <a:rPr lang="fr-FR" sz="2200" dirty="0" err="1">
                <a:solidFill>
                  <a:srgbClr val="376092"/>
                </a:solidFill>
              </a:rPr>
              <a:t>Lc</a:t>
            </a:r>
            <a:r>
              <a:rPr lang="fr-FR" sz="2200" dirty="0">
                <a:solidFill>
                  <a:srgbClr val="376092"/>
                </a:solidFill>
              </a:rPr>
              <a:t> 2, 41-52</a:t>
            </a:r>
          </a:p>
          <a:p>
            <a:pPr algn="ctr"/>
            <a:r>
              <a:rPr lang="fr-FR" sz="2400" i="1" dirty="0">
                <a:solidFill>
                  <a:schemeClr val="accent2">
                    <a:lumMod val="75000"/>
                  </a:schemeClr>
                </a:solidFill>
              </a:rPr>
              <a:t>Jésus retrouvé au Temple </a:t>
            </a:r>
          </a:p>
        </p:txBody>
      </p:sp>
      <p:pic>
        <p:nvPicPr>
          <p:cNvPr id="4" name="Image 3" descr="305MR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60" y="3954806"/>
            <a:ext cx="2807802" cy="2009956"/>
          </a:xfrm>
          <a:prstGeom prst="rect">
            <a:avLst/>
          </a:prstGeom>
        </p:spPr>
      </p:pic>
      <p:pic>
        <p:nvPicPr>
          <p:cNvPr id="12" name="Image 11" descr="173-2fevri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7" y="3135155"/>
            <a:ext cx="1811860" cy="2640431"/>
          </a:xfrm>
          <a:prstGeom prst="rect">
            <a:avLst/>
          </a:prstGeom>
        </p:spPr>
      </p:pic>
      <p:pic>
        <p:nvPicPr>
          <p:cNvPr id="13" name="Image 4" descr="essai_logo_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4">
            <a:extLst>
              <a:ext uri="{FF2B5EF4-FFF2-40B4-BE49-F238E27FC236}">
                <a16:creationId xmlns:a16="http://schemas.microsoft.com/office/drawing/2014/main" id="{3DEC75F7-B346-8A4B-A7C2-6DE0364D4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6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41088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7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06402" y="353896"/>
            <a:ext cx="836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pc="200" dirty="0">
                <a:solidFill>
                  <a:srgbClr val="008000"/>
                </a:solidFill>
              </a:rPr>
              <a:t>Pendant trente ans… « vie cachée » à Nazareth</a:t>
            </a:r>
            <a:r>
              <a:rPr lang="fr-FR" sz="2400" i="1" spc="200" dirty="0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4" name="Image 3" descr="797VND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49425"/>
            <a:ext cx="2735350" cy="3828975"/>
          </a:xfrm>
          <a:prstGeom prst="rect">
            <a:avLst/>
          </a:prstGeom>
        </p:spPr>
      </p:pic>
      <p:pic>
        <p:nvPicPr>
          <p:cNvPr id="5" name="Image 4" descr="283StJoartis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9" y="1066801"/>
            <a:ext cx="2377818" cy="3485136"/>
          </a:xfrm>
          <a:prstGeom prst="rect">
            <a:avLst/>
          </a:prstGeom>
        </p:spPr>
      </p:pic>
      <p:pic>
        <p:nvPicPr>
          <p:cNvPr id="6" name="Image 5" descr="817SVJ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83" y="2563469"/>
            <a:ext cx="2720350" cy="3769591"/>
          </a:xfrm>
          <a:prstGeom prst="rect">
            <a:avLst/>
          </a:prstGeom>
        </p:spPr>
      </p:pic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4">
            <a:extLst>
              <a:ext uri="{FF2B5EF4-FFF2-40B4-BE49-F238E27FC236}">
                <a16:creationId xmlns:a16="http://schemas.microsoft.com/office/drawing/2014/main" id="{D9FA1E6F-6B05-7F4E-86EE-DF7093C71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6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63282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8</a:t>
            </a:fld>
            <a:endParaRPr lang="fr-FR"/>
          </a:p>
        </p:txBody>
      </p:sp>
      <p:pic>
        <p:nvPicPr>
          <p:cNvPr id="3" name="Image 2" descr="11-bas-détail-atelier-14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133" y="-8464"/>
            <a:ext cx="10105877" cy="72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2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6753" y="479571"/>
            <a:ext cx="8229600" cy="1793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254061"/>
                </a:solidFill>
              </a:rPr>
              <a:t>Le 1</a:t>
            </a:r>
            <a:r>
              <a:rPr lang="fr-FR" sz="2800" b="1" baseline="30000" dirty="0">
                <a:solidFill>
                  <a:srgbClr val="254061"/>
                </a:solidFill>
              </a:rPr>
              <a:t>er</a:t>
            </a:r>
            <a:r>
              <a:rPr lang="fr-FR" sz="2800" b="1" dirty="0">
                <a:solidFill>
                  <a:srgbClr val="254061"/>
                </a:solidFill>
              </a:rPr>
              <a:t> janvier </a:t>
            </a:r>
          </a:p>
          <a:p>
            <a:pPr algn="ctr">
              <a:lnSpc>
                <a:spcPct val="130000"/>
              </a:lnSpc>
            </a:pPr>
            <a:r>
              <a:rPr lang="fr-FR" sz="2400" i="1" dirty="0">
                <a:solidFill>
                  <a:srgbClr val="254061"/>
                </a:solidFill>
              </a:rPr>
              <a:t>8 jours après Noël </a:t>
            </a:r>
          </a:p>
          <a:p>
            <a:pPr algn="ctr">
              <a:lnSpc>
                <a:spcPct val="200000"/>
              </a:lnSpc>
            </a:pPr>
            <a:r>
              <a:rPr lang="fr-FR" sz="2800" b="1" spc="200" dirty="0">
                <a:solidFill>
                  <a:srgbClr val="3366FF"/>
                </a:solidFill>
              </a:rPr>
              <a:t>Sainte Marie Mère de Dieu</a:t>
            </a:r>
          </a:p>
        </p:txBody>
      </p:sp>
      <p:pic>
        <p:nvPicPr>
          <p:cNvPr id="3" name="Image 2" descr="Belleverrie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82" y="2876552"/>
            <a:ext cx="4228143" cy="2803443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9</a:t>
            </a:fld>
            <a:endParaRPr lang="fr-FR" dirty="0"/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4">
            <a:extLst>
              <a:ext uri="{FF2B5EF4-FFF2-40B4-BE49-F238E27FC236}">
                <a16:creationId xmlns:a16="http://schemas.microsoft.com/office/drawing/2014/main" id="{C882DC90-CBCE-DF4E-B6E2-F3224821A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05" y="6508750"/>
            <a:ext cx="445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-  Pour l’ensemble du Temps de Noël</a:t>
            </a:r>
          </a:p>
        </p:txBody>
      </p:sp>
    </p:spTree>
    <p:extLst>
      <p:ext uri="{BB962C8B-B14F-4D97-AF65-F5344CB8AC3E}">
        <p14:creationId xmlns:p14="http://schemas.microsoft.com/office/powerpoint/2010/main" val="7995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2483</TotalTime>
  <Words>1869</Words>
  <Application>Microsoft Macintosh PowerPoint</Application>
  <PresentationFormat>Affichage à l'écran (4:3)</PresentationFormat>
  <Paragraphs>295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7" baseType="lpstr">
      <vt:lpstr>Arial</vt:lpstr>
      <vt:lpstr>Calibri</vt:lpstr>
      <vt:lpstr>Wingdings</vt:lpstr>
      <vt:lpstr>Zapf Dingbats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CLARIFIER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Association CLARIFIER</dc:creator>
  <cp:lastModifiedBy>Microsoft Office User</cp:lastModifiedBy>
  <cp:revision>411</cp:revision>
  <cp:lastPrinted>2014-12-17T14:55:48Z</cp:lastPrinted>
  <dcterms:created xsi:type="dcterms:W3CDTF">2014-11-28T10:12:34Z</dcterms:created>
  <dcterms:modified xsi:type="dcterms:W3CDTF">2022-04-22T20:07:06Z</dcterms:modified>
</cp:coreProperties>
</file>