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63" r:id="rId3"/>
    <p:sldId id="297" r:id="rId4"/>
    <p:sldId id="315" r:id="rId5"/>
    <p:sldId id="317" r:id="rId6"/>
    <p:sldId id="316" r:id="rId7"/>
    <p:sldId id="267" r:id="rId8"/>
    <p:sldId id="320" r:id="rId9"/>
    <p:sldId id="319" r:id="rId10"/>
    <p:sldId id="321" r:id="rId11"/>
    <p:sldId id="282" r:id="rId12"/>
    <p:sldId id="313" r:id="rId13"/>
    <p:sldId id="280" r:id="rId14"/>
    <p:sldId id="283" r:id="rId15"/>
    <p:sldId id="284" r:id="rId16"/>
    <p:sldId id="323" r:id="rId17"/>
    <p:sldId id="325" r:id="rId18"/>
    <p:sldId id="326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F461F"/>
    <a:srgbClr val="D4922A"/>
    <a:srgbClr val="C03DA3"/>
    <a:srgbClr val="A49B2B"/>
    <a:srgbClr val="DD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4541" autoAdjust="0"/>
  </p:normalViewPr>
  <p:slideViewPr>
    <p:cSldViewPr snapToGrid="0" snapToObjects="1" showGuides="1">
      <p:cViewPr>
        <p:scale>
          <a:sx n="100" d="100"/>
          <a:sy n="100" d="100"/>
        </p:scale>
        <p:origin x="2664" y="288"/>
      </p:cViewPr>
      <p:guideLst>
        <p:guide orient="horz" pos="2156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A5460-990C-BD44-87CE-F800CE18441B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3837-1487-2C49-A3EB-5A562A0AB4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589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06AD9-F70A-0C46-AEF2-572B4E84D875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32846-C7A5-3745-B9FB-EA1EDC2C2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45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2846-C7A5-3745-B9FB-EA1EDC2C2C3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1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2846-C7A5-3745-B9FB-EA1EDC2C2C3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1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3530-C988-AA47-9F9B-871CFF7F7D23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9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03EA-D558-3C42-B49E-F352BAAD78A2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5EDC-9AC6-7A49-9FB2-089EB0472C93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7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9324-6D9A-724F-8F31-B9C3C2F0D5B6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2258-EBE0-1046-A911-41FAF8C20CBA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4F69-E34C-7E43-898A-736AB3BA1334}" type="datetime1">
              <a:rPr lang="fr-FR" smtClean="0"/>
              <a:t>22/04/2022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973A-B958-F840-BDDA-99830C4798D4}" type="datetime1">
              <a:rPr lang="fr-FR" smtClean="0"/>
              <a:t>22/04/2022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2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5E6-46AD-554B-9C8F-FF9658F964B9}" type="datetime1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4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FE4A-E84A-2F4C-8F15-CC457615A84D}" type="datetime1">
              <a:rPr lang="fr-FR" smtClean="0"/>
              <a:t>22/04/2022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5B0D-B614-1D4E-A7A0-B09B5D27961D}" type="datetime1">
              <a:rPr lang="fr-FR" smtClean="0"/>
              <a:t>22/04/2022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C40B-2B4A-754F-B384-87DD4A23C26A}" type="datetime1">
              <a:rPr lang="fr-FR" smtClean="0"/>
              <a:t>22/04/2022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789D-AC24-D946-AE1C-031E34229AA1}" type="datetime1">
              <a:rPr lang="fr-FR" smtClean="0"/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C397-9B6D-4244-85F3-06E5079FA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https://moniqueberger.fr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prierenfamille.com/images/powerpoint/Canevas-22-TempsNoel.renove.pp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erenfamille.com/index.php?option=com_content&amp;view=featured&amp;Itemid=435" TargetMode="External"/><Relationship Id="rId3" Type="http://schemas.openxmlformats.org/officeDocument/2006/relationships/hyperlink" Target="https://moniqueberger.fr/noel-un-mystere-a-contempler/" TargetMode="External"/><Relationship Id="rId7" Type="http://schemas.openxmlformats.org/officeDocument/2006/relationships/hyperlink" Target="https://moniqueberger.fr/diaporamas/le-temps-de-noel/" TargetMode="External"/><Relationship Id="rId2" Type="http://schemas.openxmlformats.org/officeDocument/2006/relationships/hyperlink" Target="http://www.prierenfamille.com/index.php?option=com_content&amp;view=article&amp;id=748:noel&amp;catid=103&amp;Itemid=47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ierenfamille.com/index.php?option=com_content&amp;view=article&amp;id=809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moniqueberger.fr/wp-content/uploads/2020/10/AA.3.2.LouangeGloria.pdf" TargetMode="External"/><Relationship Id="rId10" Type="http://schemas.openxmlformats.org/officeDocument/2006/relationships/hyperlink" Target="https://moniqueberger.fr/" TargetMode="External"/><Relationship Id="rId4" Type="http://schemas.openxmlformats.org/officeDocument/2006/relationships/hyperlink" Target="https://moniqueberger.fr/wp-content/uploads/2020/10/FTPD-08.imyst_incarnation.pdf" TargetMode="External"/><Relationship Id="rId9" Type="http://schemas.openxmlformats.org/officeDocument/2006/relationships/hyperlink" Target="https://moniqueberger.fr/diaporama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moniqueberger.fr/ses-ecrits/vivre-lannee-liturgique-avec-les-enfants/" TargetMode="External"/><Relationship Id="rId7" Type="http://schemas.openxmlformats.org/officeDocument/2006/relationships/hyperlink" Target="https://moniqueberger.fr/" TargetMode="External"/><Relationship Id="rId2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" TargetMode="Externa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pour-que-sepanouisse-la-foi-de-tout-pet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reche-maison-diocesaine-89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16939" y="411454"/>
            <a:ext cx="627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250" dirty="0">
                <a:solidFill>
                  <a:schemeClr val="accent6"/>
                </a:solidFill>
              </a:rPr>
              <a:t>La FÊTE de NOËL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09601" y="5799627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250" dirty="0">
                <a:solidFill>
                  <a:schemeClr val="accent6"/>
                </a:solidFill>
              </a:rPr>
              <a:t>NATIVITÉ du SEIGNEUR</a:t>
            </a:r>
            <a:endParaRPr lang="fr-FR"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 descr="adoration des berger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8" y="1185335"/>
            <a:ext cx="4080931" cy="25668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5467" y="4189689"/>
            <a:ext cx="8873066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Ils trouvèrent Marie, Joseph et le nouveau-né couché dans la crèche… </a:t>
            </a:r>
            <a:endParaRPr lang="fr-FR" sz="1100" i="1" dirty="0">
              <a:solidFill>
                <a:srgbClr val="3366FF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Puis, ils s’en retournèrent, </a:t>
            </a:r>
            <a:r>
              <a:rPr lang="fr-FR" sz="2400" b="1" i="1" dirty="0">
                <a:solidFill>
                  <a:srgbClr val="3366FF"/>
                </a:solidFill>
              </a:rPr>
              <a:t>glorifiant et louant Dieu </a:t>
            </a:r>
          </a:p>
          <a:p>
            <a:pPr algn="ctr">
              <a:lnSpc>
                <a:spcPct val="12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pour tout ce qu’ils avaient vu et entendu</a:t>
            </a:r>
            <a:r>
              <a:rPr lang="fr-FR" sz="2400" i="1" dirty="0">
                <a:solidFill>
                  <a:srgbClr val="3366FF"/>
                </a:solidFill>
              </a:rPr>
              <a:t>…</a:t>
            </a:r>
          </a:p>
          <a:p>
            <a:pPr algn="ctr">
              <a:lnSpc>
                <a:spcPct val="12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2, 15-16)</a:t>
            </a:r>
          </a:p>
        </p:txBody>
      </p:sp>
      <p:pic>
        <p:nvPicPr>
          <p:cNvPr id="5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C1BB96ED-4192-E040-A442-F6F54FB47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34565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6321" y="1619031"/>
            <a:ext cx="8771466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rgbClr val="E46C0A"/>
                </a:solidFill>
              </a:rPr>
              <a:t>Comment vivre cette fête de </a:t>
            </a:r>
            <a:r>
              <a:rPr lang="fr-FR" sz="4000" dirty="0">
                <a:solidFill>
                  <a:srgbClr val="E46C0A"/>
                </a:solidFill>
              </a:rPr>
              <a:t>NOËL ?</a:t>
            </a:r>
          </a:p>
          <a:p>
            <a:endParaRPr lang="fr-FR" sz="4400" dirty="0"/>
          </a:p>
          <a:p>
            <a:pPr algn="ctr">
              <a:lnSpc>
                <a:spcPct val="130000"/>
              </a:lnSpc>
            </a:pPr>
            <a:r>
              <a:rPr lang="fr-FR" sz="2800" dirty="0">
                <a:solidFill>
                  <a:srgbClr val="4F81BD"/>
                </a:solidFill>
              </a:rPr>
              <a:t>Tout simplement, dans le silence, </a:t>
            </a:r>
          </a:p>
          <a:p>
            <a:pPr algn="ctr">
              <a:lnSpc>
                <a:spcPct val="130000"/>
              </a:lnSpc>
            </a:pPr>
            <a:r>
              <a:rPr lang="fr-FR" sz="2800" dirty="0">
                <a:solidFill>
                  <a:srgbClr val="4F81BD"/>
                </a:solidFill>
              </a:rPr>
              <a:t>contempler le mystère</a:t>
            </a:r>
          </a:p>
          <a:p>
            <a:pPr algn="ctr">
              <a:lnSpc>
                <a:spcPct val="130000"/>
              </a:lnSpc>
            </a:pPr>
            <a:r>
              <a:rPr lang="fr-FR" sz="2800" dirty="0">
                <a:solidFill>
                  <a:srgbClr val="4F81BD"/>
                </a:solidFill>
              </a:rPr>
              <a:t>s’émerveiller,</a:t>
            </a:r>
          </a:p>
          <a:p>
            <a:pPr algn="ctr">
              <a:lnSpc>
                <a:spcPct val="130000"/>
              </a:lnSpc>
            </a:pPr>
            <a:r>
              <a:rPr lang="fr-FR" sz="2800" dirty="0">
                <a:solidFill>
                  <a:srgbClr val="4F81BD"/>
                </a:solidFill>
              </a:rPr>
              <a:t>adorer…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F448904B-8114-7641-94B4-1F32EC340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18021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4" y="1710014"/>
            <a:ext cx="2078307" cy="2774648"/>
          </a:xfrm>
          <a:prstGeom prst="rect">
            <a:avLst/>
          </a:prstGeom>
        </p:spPr>
      </p:pic>
      <p:pic>
        <p:nvPicPr>
          <p:cNvPr id="5" name="Image 4" descr="ange_crech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883"/>
            <a:ext cx="2294467" cy="1821006"/>
          </a:xfrm>
          <a:prstGeom prst="rect">
            <a:avLst/>
          </a:prstGeom>
        </p:spPr>
      </p:pic>
      <p:pic>
        <p:nvPicPr>
          <p:cNvPr id="6" name="Image 5" descr="ange à la crèch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2265" y="385621"/>
            <a:ext cx="2675467" cy="1780402"/>
          </a:xfrm>
          <a:prstGeom prst="rect">
            <a:avLst/>
          </a:prstGeom>
        </p:spPr>
      </p:pic>
      <p:pic>
        <p:nvPicPr>
          <p:cNvPr id="7" name="Image 6" descr="berge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5" y="3115729"/>
            <a:ext cx="1964363" cy="277505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12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46400" y="4931480"/>
            <a:ext cx="2844800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venons à notre tour </a:t>
            </a:r>
          </a:p>
          <a:p>
            <a:pPr algn="ctr">
              <a:lnSpc>
                <a:spcPct val="120000"/>
              </a:lnSpc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adorer l’Enfant-Dieu</a:t>
            </a:r>
          </a:p>
        </p:txBody>
      </p:sp>
      <p:pic>
        <p:nvPicPr>
          <p:cNvPr id="13" name="Image 12" descr="nativité art byzanti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27" y="3625942"/>
            <a:ext cx="2740537" cy="228378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61733" y="218020"/>
            <a:ext cx="3031064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Après Marie et Joseph,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les anges,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 les bergers…</a:t>
            </a:r>
            <a:endParaRPr lang="fr-FR" sz="2400" dirty="0"/>
          </a:p>
        </p:txBody>
      </p:sp>
      <p:pic>
        <p:nvPicPr>
          <p:cNvPr id="15" name="Image 4" descr="essai_logo_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4">
            <a:extLst>
              <a:ext uri="{FF2B5EF4-FFF2-40B4-BE49-F238E27FC236}">
                <a16:creationId xmlns:a16="http://schemas.microsoft.com/office/drawing/2014/main" id="{04EB14EF-FBBC-5B43-B5B4-84664453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8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3798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3863" y="368406"/>
            <a:ext cx="8856133" cy="240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00" dirty="0">
                <a:solidFill>
                  <a:schemeClr val="accent6">
                    <a:lumMod val="75000"/>
                  </a:schemeClr>
                </a:solidFill>
              </a:rPr>
              <a:t>L’adoration est réservée à Dieu seul</a:t>
            </a:r>
          </a:p>
          <a:p>
            <a:pPr algn="ctr"/>
            <a:endParaRPr lang="fr-FR" sz="2800" b="1" dirty="0">
              <a:solidFill>
                <a:schemeClr val="accent6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Première attitude de l’homme devant Dieu,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elle consiste à reconnaître sa grandeur infinie </a:t>
            </a:r>
          </a:p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rgbClr val="000090"/>
                </a:solidFill>
              </a:rPr>
              <a:t>en s’inclinant profondément devant Lui.</a:t>
            </a:r>
          </a:p>
          <a:p>
            <a:pPr>
              <a:lnSpc>
                <a:spcPct val="110000"/>
              </a:lnSpc>
            </a:pP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6" descr="adoration des 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89" y="3219404"/>
            <a:ext cx="4463997" cy="2155987"/>
          </a:xfrm>
          <a:prstGeom prst="rect">
            <a:avLst/>
          </a:prstGeom>
        </p:spPr>
      </p:pic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151043BB-1074-AF42-9685-341CE9C51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31461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0267" y="433294"/>
            <a:ext cx="8297332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À l’église, </a:t>
            </a:r>
            <a:r>
              <a:rPr lang="fr-FR" sz="2800" dirty="0"/>
              <a:t>pour exprimer la joie de Noël :</a:t>
            </a:r>
            <a:endParaRPr lang="fr-FR" sz="1000" dirty="0"/>
          </a:p>
          <a:p>
            <a:pPr lvl="2">
              <a:lnSpc>
                <a:spcPct val="200000"/>
              </a:lnSpc>
            </a:pPr>
            <a:r>
              <a:rPr lang="fr-F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Ornements blancs ou dorés</a:t>
            </a:r>
            <a:endParaRPr lang="fr-FR" sz="2800" dirty="0"/>
          </a:p>
          <a:p>
            <a:pPr lvl="2">
              <a:lnSpc>
                <a:spcPct val="140000"/>
              </a:lnSpc>
            </a:pPr>
            <a:r>
              <a:rPr lang="fr-F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Chant du </a:t>
            </a:r>
            <a:r>
              <a:rPr lang="fr-FR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Gloria</a:t>
            </a:r>
            <a:r>
              <a:rPr lang="fr-F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</a:p>
          <a:p>
            <a:pPr lvl="3">
              <a:lnSpc>
                <a:spcPct val="140000"/>
              </a:lnSpc>
            </a:pPr>
            <a:r>
              <a:rPr lang="fr-FR" sz="2200" i="1" dirty="0"/>
              <a:t>le chant de louange des anges venus annoncer </a:t>
            </a:r>
          </a:p>
          <a:p>
            <a:pPr lvl="3"/>
            <a:r>
              <a:rPr lang="fr-FR" sz="2200" i="1" dirty="0"/>
              <a:t>aux bergers la naissance de l’Enfant Jésus</a:t>
            </a:r>
          </a:p>
          <a:p>
            <a:pPr lvl="2">
              <a:lnSpc>
                <a:spcPct val="140000"/>
              </a:lnSpc>
            </a:pPr>
            <a:r>
              <a:rPr lang="fr-FR" sz="2800" b="1" dirty="0">
                <a:solidFill>
                  <a:schemeClr val="accent6"/>
                </a:solidFill>
              </a:rPr>
              <a:t>Fleurs</a:t>
            </a:r>
          </a:p>
          <a:p>
            <a:endParaRPr lang="fr-FR" sz="2400" dirty="0"/>
          </a:p>
          <a:p>
            <a:r>
              <a:rPr lang="fr-FR" sz="2800" dirty="0"/>
              <a:t>On a installé </a:t>
            </a:r>
            <a:r>
              <a:rPr lang="fr-FR" sz="2800" b="1" dirty="0">
                <a:solidFill>
                  <a:schemeClr val="accent6"/>
                </a:solidFill>
              </a:rPr>
              <a:t>une crèche </a:t>
            </a:r>
            <a:r>
              <a:rPr lang="fr-FR" sz="2800" dirty="0"/>
              <a:t>dans l’église : allons la visiter </a:t>
            </a:r>
            <a:r>
              <a:rPr lang="fr-FR" sz="3200" dirty="0"/>
              <a:t>!</a:t>
            </a:r>
          </a:p>
          <a:p>
            <a:pPr algn="ctr">
              <a:lnSpc>
                <a:spcPct val="130000"/>
              </a:lnSpc>
            </a:pPr>
            <a:r>
              <a:rPr lang="fr-FR" sz="2400" i="1" dirty="0"/>
              <a:t>mais sans oublier, d’abord, d’aller saluer le Saint Sacrement :</a:t>
            </a:r>
          </a:p>
          <a:p>
            <a:pPr algn="ctr"/>
            <a:r>
              <a:rPr lang="fr-FR" sz="2400" dirty="0"/>
              <a:t>Jésus est réellement présent dans le tabernacle</a:t>
            </a:r>
            <a:r>
              <a:rPr lang="fr-FR" sz="2800" dirty="0"/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 descr="bouquet de fleur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39" y="2415917"/>
            <a:ext cx="1631415" cy="1631415"/>
          </a:xfrm>
          <a:prstGeom prst="rect">
            <a:avLst/>
          </a:prstGeom>
        </p:spPr>
      </p:pic>
      <p:pic>
        <p:nvPicPr>
          <p:cNvPr id="8" name="Image 7" descr="cierge allumé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49" y="101611"/>
            <a:ext cx="723900" cy="1738584"/>
          </a:xfrm>
          <a:prstGeom prst="rect">
            <a:avLst/>
          </a:prstGeom>
        </p:spPr>
      </p:pic>
      <p:pic>
        <p:nvPicPr>
          <p:cNvPr id="9" name="Image 8" descr="cierge allumé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31" y="287877"/>
            <a:ext cx="723900" cy="1738584"/>
          </a:xfrm>
          <a:prstGeom prst="rect">
            <a:avLst/>
          </a:prstGeom>
        </p:spPr>
      </p:pic>
      <p:pic>
        <p:nvPicPr>
          <p:cNvPr id="10" name="Image 9" descr="cierge allumé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29" y="397977"/>
            <a:ext cx="723900" cy="1738584"/>
          </a:xfrm>
          <a:prstGeom prst="rect">
            <a:avLst/>
          </a:prstGeom>
        </p:spPr>
      </p:pic>
      <p:pic>
        <p:nvPicPr>
          <p:cNvPr id="11" name="Image 10" descr="bouquet de fleur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0" y="2195788"/>
            <a:ext cx="1182729" cy="1182729"/>
          </a:xfrm>
          <a:prstGeom prst="rect">
            <a:avLst/>
          </a:prstGeom>
        </p:spPr>
      </p:pic>
      <p:pic>
        <p:nvPicPr>
          <p:cNvPr id="12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4">
            <a:extLst>
              <a:ext uri="{FF2B5EF4-FFF2-40B4-BE49-F238E27FC236}">
                <a16:creationId xmlns:a16="http://schemas.microsoft.com/office/drawing/2014/main" id="{489C24FA-097D-2148-B502-89AE479B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5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36104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098" y="5088590"/>
            <a:ext cx="8872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200" dirty="0">
                <a:solidFill>
                  <a:srgbClr val="376092"/>
                </a:solidFill>
              </a:rPr>
              <a:t>Pour la prière familiale, c’est le moment où jamais</a:t>
            </a:r>
          </a:p>
          <a:p>
            <a:pPr algn="ctr">
              <a:defRPr/>
            </a:pPr>
            <a:r>
              <a:rPr lang="fr-FR" sz="2200" dirty="0">
                <a:solidFill>
                  <a:srgbClr val="376092"/>
                </a:solidFill>
              </a:rPr>
              <a:t>de reprendre tout le répertoire familial des chants de Noël.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 descr="crèch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42" y="269071"/>
            <a:ext cx="2490288" cy="1865312"/>
          </a:xfrm>
          <a:prstGeom prst="rect">
            <a:avLst/>
          </a:prstGeom>
        </p:spPr>
      </p:pic>
      <p:pic>
        <p:nvPicPr>
          <p:cNvPr id="7" name="Image 6" descr="sapin de NOël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78" y="2202115"/>
            <a:ext cx="956207" cy="112712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0134" y="176868"/>
            <a:ext cx="5892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i="1" dirty="0">
                <a:solidFill>
                  <a:schemeClr val="accent2">
                    <a:lumMod val="75000"/>
                  </a:schemeClr>
                </a:solidFill>
              </a:rPr>
              <a:t>À la maison</a:t>
            </a:r>
          </a:p>
          <a:p>
            <a:pPr lvl="1">
              <a:defRPr/>
            </a:pP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Le jour de Noël, toute la famille se réunit </a:t>
            </a:r>
          </a:p>
          <a:p>
            <a:pPr lvl="1">
              <a:defRPr/>
            </a:pP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pour déposer l’Enfant-Jésus dans la crèche…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76406" y="2499936"/>
            <a:ext cx="5824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200" dirty="0">
                <a:solidFill>
                  <a:srgbClr val="376092"/>
                </a:solidFill>
              </a:rPr>
              <a:t>Ensuite on ouvre les cadeaux !</a:t>
            </a:r>
          </a:p>
          <a:p>
            <a:pPr>
              <a:defRPr/>
            </a:pPr>
            <a:r>
              <a:rPr lang="fr-FR" sz="2200" i="1" dirty="0">
                <a:solidFill>
                  <a:srgbClr val="376092"/>
                </a:solidFill>
              </a:rPr>
              <a:t> </a:t>
            </a:r>
            <a:r>
              <a:rPr lang="fr-FR" sz="2000" i="1" dirty="0">
                <a:solidFill>
                  <a:srgbClr val="376092"/>
                </a:solidFill>
              </a:rPr>
              <a:t>Signes du si merveilleux cadeau que Dieu nous fait !</a:t>
            </a:r>
          </a:p>
          <a:p>
            <a:pPr lvl="1">
              <a:defRPr/>
            </a:pPr>
            <a:endParaRPr lang="fr-FR" sz="4000" dirty="0">
              <a:solidFill>
                <a:srgbClr val="376092"/>
              </a:solidFill>
            </a:endParaRPr>
          </a:p>
          <a:p>
            <a:pPr>
              <a:defRPr/>
            </a:pPr>
            <a:r>
              <a:rPr lang="fr-FR" sz="2200" dirty="0">
                <a:solidFill>
                  <a:srgbClr val="376092"/>
                </a:solidFill>
              </a:rPr>
              <a:t>Une  table soignée et bien décorée </a:t>
            </a:r>
          </a:p>
          <a:p>
            <a:pPr>
              <a:defRPr/>
            </a:pPr>
            <a:r>
              <a:rPr lang="fr-FR" sz="2200" dirty="0">
                <a:solidFill>
                  <a:srgbClr val="376092"/>
                </a:solidFill>
              </a:rPr>
              <a:t>fera le bonheur de tous !</a:t>
            </a:r>
          </a:p>
        </p:txBody>
      </p:sp>
      <p:pic>
        <p:nvPicPr>
          <p:cNvPr id="10" name="Image 9" descr="botte Père Noë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940586"/>
            <a:ext cx="1474586" cy="2264833"/>
          </a:xfrm>
          <a:prstGeom prst="rect">
            <a:avLst/>
          </a:prstGeom>
        </p:spPr>
      </p:pic>
      <p:pic>
        <p:nvPicPr>
          <p:cNvPr id="11" name="Image 10" descr="repas de fê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42" y="3477152"/>
            <a:ext cx="2117009" cy="1373400"/>
          </a:xfrm>
          <a:prstGeom prst="rect">
            <a:avLst/>
          </a:prstGeom>
        </p:spPr>
      </p:pic>
      <p:pic>
        <p:nvPicPr>
          <p:cNvPr id="12" name="Image 4" descr="essai_logo_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4">
            <a:extLst>
              <a:ext uri="{FF2B5EF4-FFF2-40B4-BE49-F238E27FC236}">
                <a16:creationId xmlns:a16="http://schemas.microsoft.com/office/drawing/2014/main" id="{FA46826B-18FE-DA45-9C86-0989800B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7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535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463Cyclesimplif_épisod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5" y="16918"/>
            <a:ext cx="4570925" cy="685800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6" name="ZoneTexte 5"/>
          <p:cNvSpPr txBox="1"/>
          <p:nvPr/>
        </p:nvSpPr>
        <p:spPr>
          <a:xfrm>
            <a:off x="179388" y="1490133"/>
            <a:ext cx="4287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fr-FR" sz="2800" i="1" dirty="0">
              <a:solidFill>
                <a:srgbClr val="C03DA3"/>
              </a:solidFill>
            </a:endParaRPr>
          </a:p>
          <a:p>
            <a:pPr algn="ctr"/>
            <a:r>
              <a:rPr lang="fr-FR" sz="2800" i="1" dirty="0">
                <a:solidFill>
                  <a:srgbClr val="FF6600"/>
                </a:solidFill>
              </a:rPr>
              <a:t>La fête de NOËL</a:t>
            </a:r>
          </a:p>
          <a:p>
            <a:pPr algn="ctr"/>
            <a:endParaRPr lang="fr-FR" sz="2800" i="1" dirty="0">
              <a:solidFill>
                <a:srgbClr val="FF6600"/>
              </a:solidFill>
            </a:endParaRPr>
          </a:p>
          <a:p>
            <a:pPr algn="ctr"/>
            <a:r>
              <a:rPr lang="fr-FR" sz="2800" i="1" dirty="0">
                <a:solidFill>
                  <a:srgbClr val="FF6600"/>
                </a:solidFill>
              </a:rPr>
              <a:t>se prolonge par </a:t>
            </a:r>
          </a:p>
          <a:p>
            <a:pPr algn="ctr"/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3600" spc="300" dirty="0">
                <a:solidFill>
                  <a:srgbClr val="FF6600"/>
                </a:solidFill>
                <a:hlinkClick r:id="rId4" tooltip="Diaporama spécial avec les fêtes de ce temps"/>
              </a:rPr>
              <a:t>LE TEMPS DE NOËL</a:t>
            </a:r>
            <a:endParaRPr lang="fr-FR" sz="3600" spc="300" dirty="0">
              <a:solidFill>
                <a:srgbClr val="FF6600"/>
              </a:solidFill>
            </a:endParaRPr>
          </a:p>
          <a:p>
            <a:pPr algn="ctr"/>
            <a:endParaRPr lang="fr-FR" sz="3600" spc="300" dirty="0">
              <a:solidFill>
                <a:srgbClr val="FF66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16</a:t>
            </a:fld>
            <a:endParaRPr lang="fr-FR"/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courbée vers le haut 2"/>
          <p:cNvSpPr/>
          <p:nvPr/>
        </p:nvSpPr>
        <p:spPr>
          <a:xfrm rot="19825962">
            <a:off x="3248184" y="3720022"/>
            <a:ext cx="4268936" cy="1032237"/>
          </a:xfrm>
          <a:prstGeom prst="curved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AC0FDB09-E417-EF40-BCC8-CC51CD006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94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6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30498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3F12E-3FF9-0445-BF21-53C2DC90D803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60438" y="1214438"/>
            <a:ext cx="7213600" cy="563846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solidFill>
                  <a:srgbClr val="E46C0A"/>
                </a:solidFill>
                <a:latin typeface="+mn-lt"/>
                <a:ea typeface="+mn-ea"/>
                <a:cs typeface="+mn-cs"/>
              </a:rPr>
              <a:t>Quelques liens pour complét</a:t>
            </a:r>
            <a:r>
              <a:rPr lang="fr-FR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ea typeface="+mn-ea"/>
              <a:cs typeface="+mn-cs"/>
            </a:endParaRP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  <a:hlinkClick r:id="rId2" tooltip="25 documents et dessins"/>
            </a:endParaRP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fr-FR" sz="2000" dirty="0">
                <a:sym typeface="Zapf Dingbats"/>
              </a:rPr>
              <a:t> </a:t>
            </a:r>
            <a:r>
              <a:rPr lang="fr-FR" sz="2000" dirty="0">
                <a:hlinkClick r:id="rId3"/>
              </a:rPr>
              <a:t>Noël un mystère à contempler</a:t>
            </a:r>
            <a:endParaRPr lang="fr-FR" sz="2000" dirty="0"/>
          </a:p>
          <a:p>
            <a:pPr lvl="1">
              <a:lnSpc>
                <a:spcPct val="80000"/>
              </a:lnSpc>
              <a:defRPr/>
            </a:pPr>
            <a:r>
              <a:rPr lang="fr-FR" sz="2000" i="1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2000" i="1" dirty="0"/>
              <a:t>      Document de fond et nombreux documents associés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fr-FR" sz="20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fr-FR" sz="2000" dirty="0">
                <a:sym typeface="Zapf Dingbats"/>
              </a:rPr>
              <a:t> </a:t>
            </a:r>
            <a:r>
              <a:rPr lang="fr-FR" sz="2000" dirty="0">
                <a:hlinkClick r:id="rId4"/>
              </a:rPr>
              <a:t>Parler aux plus petits du mystère de l’Incarnation</a:t>
            </a:r>
            <a:endParaRPr lang="fr-FR" sz="2000" dirty="0"/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600" dirty="0">
              <a:latin typeface="+mn-lt"/>
              <a:ea typeface="+mn-ea"/>
              <a:cs typeface="+mn-cs"/>
            </a:endParaRPr>
          </a:p>
          <a:p>
            <a:pPr lvl="2">
              <a:lnSpc>
                <a:spcPct val="70000"/>
              </a:lnSpc>
              <a:defRPr/>
            </a:pPr>
            <a:endParaRPr lang="fr-FR" sz="20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fr-FR" sz="20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fr-FR" sz="2000" dirty="0">
                <a:sym typeface="Zapf Dingbats"/>
              </a:rPr>
              <a:t> </a:t>
            </a:r>
            <a:r>
              <a:rPr lang="fr-FR" sz="2000" dirty="0">
                <a:latin typeface="+mn-lt"/>
                <a:ea typeface="+mn-ea"/>
                <a:cs typeface="+mn-cs"/>
                <a:hlinkClick r:id="rId5"/>
              </a:rPr>
              <a:t>Expliquer le chant du Gloria</a:t>
            </a: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  <a:hlinkClick r:id="rId6" tooltip="Tous les documetns du site pour la Toussaint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00" dirty="0">
              <a:latin typeface="+mn-lt"/>
              <a:ea typeface="+mn-ea"/>
              <a:cs typeface="+mn-cs"/>
            </a:endParaRPr>
          </a:p>
          <a:p>
            <a:pPr lvl="1">
              <a:lnSpc>
                <a:spcPct val="70000"/>
              </a:lnSpc>
              <a:defRPr/>
            </a:pPr>
            <a:r>
              <a:rPr lang="fr-FR" sz="2000" dirty="0">
                <a:solidFill>
                  <a:srgbClr val="E46C0A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fr-FR" sz="2000" dirty="0">
                <a:hlinkClick r:id="rId7"/>
              </a:rPr>
              <a:t>Diaporama pour l’ensemble du Temps de Noël</a:t>
            </a:r>
            <a:endParaRPr lang="fr-FR" sz="2000" dirty="0">
              <a:latin typeface="+mn-lt"/>
              <a:ea typeface="+mn-ea"/>
              <a:cs typeface="+mn-cs"/>
              <a:hlinkClick r:id="rId8" tooltip="Accès rapide aux dimanches et fêtes des prochaines semaines"/>
            </a:endParaRPr>
          </a:p>
          <a:p>
            <a:pPr lvl="3">
              <a:lnSpc>
                <a:spcPct val="70000"/>
              </a:lnSpc>
              <a:defRPr/>
            </a:pPr>
            <a:endParaRPr lang="fr-FR" sz="2000" dirty="0">
              <a:hlinkClick r:id="rId8" tooltip="Accès rapide aux dimanches et fêtes des prochaines semaines"/>
            </a:endParaRPr>
          </a:p>
          <a:p>
            <a:pPr lvl="3">
              <a:lnSpc>
                <a:spcPct val="70000"/>
              </a:lnSpc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marL="808038" algn="just">
              <a:defRPr/>
            </a:pPr>
            <a:r>
              <a:rPr lang="fr-FR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 </a:t>
            </a:r>
            <a:r>
              <a:rPr lang="fr-FR" dirty="0">
                <a:hlinkClick r:id="rId9"/>
              </a:rPr>
              <a:t>Tous les diaporamas</a:t>
            </a:r>
            <a:endParaRPr lang="fr-FR" dirty="0"/>
          </a:p>
          <a:p>
            <a:pPr marL="1265238" lvl="1" algn="just">
              <a:buFont typeface="Wingdings" charset="2"/>
              <a:buChar char="v"/>
              <a:defRPr/>
            </a:pPr>
            <a:endParaRPr lang="fr-FR" sz="500" dirty="0"/>
          </a:p>
          <a:p>
            <a:pPr marL="1155700" lvl="3">
              <a:lnSpc>
                <a:spcPct val="70000"/>
              </a:lnSpc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marL="808038" lvl="2">
              <a:lnSpc>
                <a:spcPct val="70000"/>
              </a:lnSpc>
              <a:defRPr/>
            </a:pPr>
            <a:r>
              <a:rPr lang="fr-FR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 </a:t>
            </a:r>
            <a:r>
              <a:rPr lang="fr-FR" i="1" dirty="0">
                <a:hlinkClick r:id="rId10"/>
              </a:rPr>
              <a:t> Page d’accueil du site</a:t>
            </a:r>
            <a:endParaRPr lang="fr-FR" i="1" dirty="0"/>
          </a:p>
          <a:p>
            <a:pPr marL="892175" lvl="3">
              <a:lnSpc>
                <a:spcPct val="70000"/>
              </a:lnSpc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48131" name="Image 4" descr="essai_logo_0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D6EB00FE-367D-9749-BBEE-D191ABEA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449" y="6527604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10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2837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94B365-56AE-9F47-AE09-79A68910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18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E7A2C6-70D5-EE40-A13A-B955C8FA99BF}"/>
              </a:ext>
            </a:extLst>
          </p:cNvPr>
          <p:cNvSpPr txBox="1"/>
          <p:nvPr/>
        </p:nvSpPr>
        <p:spPr>
          <a:xfrm>
            <a:off x="964240" y="603418"/>
            <a:ext cx="7196667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504D"/>
              </a:solidFill>
            </a:endParaRPr>
          </a:p>
          <a:p>
            <a:pPr algn="ctr"/>
            <a:r>
              <a:rPr lang="fr-FR" sz="2400" b="1" i="1" dirty="0">
                <a:solidFill>
                  <a:schemeClr val="accent2"/>
                </a:solidFill>
              </a:rPr>
              <a:t>DOCUMENTATION</a:t>
            </a:r>
            <a:br>
              <a:rPr lang="fr-FR" sz="2400" b="1" i="1" dirty="0">
                <a:solidFill>
                  <a:schemeClr val="accent2"/>
                </a:solidFill>
              </a:rPr>
            </a:br>
            <a:endParaRPr lang="fr-FR" sz="2400" b="1" i="1" dirty="0">
              <a:solidFill>
                <a:schemeClr val="accent2"/>
              </a:solidFill>
            </a:endParaRPr>
          </a:p>
          <a:p>
            <a:endParaRPr lang="fr-FR" sz="1600" dirty="0">
              <a:hlinkClick r:id="rId2"/>
            </a:endParaRPr>
          </a:p>
          <a:p>
            <a:pPr marL="939800" indent="-3302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2400" dirty="0">
              <a:hlinkClick r:id="" action="ppaction://noaction"/>
            </a:endParaRPr>
          </a:p>
          <a:p>
            <a:pPr lvl="2"/>
            <a:r>
              <a:rPr lang="fr-FR" sz="2400" dirty="0">
                <a:hlinkClick r:id="rId3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4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5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6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EE137D1B-1D52-B64E-B2E0-DF54AD51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18177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7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  <p:pic>
        <p:nvPicPr>
          <p:cNvPr id="5" name="Image 4" descr="essai_logo_06.png">
            <a:extLst>
              <a:ext uri="{FF2B5EF4-FFF2-40B4-BE49-F238E27FC236}">
                <a16:creationId xmlns:a16="http://schemas.microsoft.com/office/drawing/2014/main" id="{69C73ABB-3C92-AD4A-904E-766BAC9C2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9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  <a:gs pos="21000">
              <a:schemeClr val="accent3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CED52-C9C2-D74F-842F-94F4B93BF62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-3175" y="948531"/>
            <a:ext cx="9144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dirty="0">
                <a:solidFill>
                  <a:srgbClr val="FF0000"/>
                </a:solidFill>
              </a:rPr>
              <a:t>Pour qui </a:t>
            </a:r>
            <a:r>
              <a:rPr lang="fr-FR" sz="2800" dirty="0"/>
              <a:t>les canevas de « prier en famille » ?</a:t>
            </a:r>
          </a:p>
          <a:p>
            <a:pPr algn="ctr" eaLnBrk="1" hangingPunct="1">
              <a:defRPr/>
            </a:pPr>
            <a:endParaRPr lang="fr-FR" sz="2800" dirty="0"/>
          </a:p>
          <a:p>
            <a:pPr marL="457200" indent="-457200" algn="ctr" eaLnBrk="1" hangingPunct="1">
              <a:buFont typeface="Wingdings" charset="2"/>
              <a:buChar char="ü"/>
              <a:defRPr/>
            </a:pPr>
            <a:r>
              <a:rPr lang="fr-FR" sz="2800" dirty="0"/>
              <a:t>Parents :</a:t>
            </a:r>
          </a:p>
          <a:p>
            <a:pPr algn="ctr" eaLnBrk="1" hangingPunct="1">
              <a:defRPr/>
            </a:pPr>
            <a:r>
              <a:rPr lang="fr-FR" sz="2800" dirty="0"/>
              <a:t>retrouvez rapidement l’essentiel</a:t>
            </a:r>
          </a:p>
          <a:p>
            <a:pPr algn="ctr" eaLnBrk="1" hangingPunct="1">
              <a:defRPr/>
            </a:pPr>
            <a:endParaRPr lang="fr-FR" sz="2800" dirty="0"/>
          </a:p>
          <a:p>
            <a:pPr marL="457200" indent="-457200" algn="ctr" eaLnBrk="1" hangingPunct="1">
              <a:buFont typeface="Wingdings" charset="2"/>
              <a:buChar char="ü"/>
              <a:defRPr/>
            </a:pPr>
            <a:r>
              <a:rPr lang="fr-FR" sz="2800" dirty="0"/>
              <a:t>Parents </a:t>
            </a:r>
            <a:r>
              <a:rPr lang="fr-FR" sz="2800" b="1" dirty="0">
                <a:solidFill>
                  <a:srgbClr val="FF0000"/>
                </a:solidFill>
              </a:rPr>
              <a:t>avec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les enfants :</a:t>
            </a:r>
          </a:p>
          <a:p>
            <a:pPr algn="ctr" eaLnBrk="1" hangingPunct="1">
              <a:defRPr/>
            </a:pPr>
            <a:r>
              <a:rPr lang="fr-FR" sz="2800" dirty="0"/>
              <a:t>     expliquer, adapter, </a:t>
            </a:r>
            <a:r>
              <a:rPr lang="fr-FR" sz="2800" b="1" dirty="0">
                <a:solidFill>
                  <a:srgbClr val="FF0000"/>
                </a:solidFill>
              </a:rPr>
              <a:t>échanger</a:t>
            </a:r>
            <a:r>
              <a:rPr lang="fr-FR" sz="2800" dirty="0"/>
              <a:t>, s’organiser</a:t>
            </a:r>
          </a:p>
          <a:p>
            <a:pPr algn="ctr" eaLnBrk="1" hangingPunct="1">
              <a:defRPr/>
            </a:pPr>
            <a:r>
              <a:rPr lang="fr-FR" sz="2800" dirty="0"/>
              <a:t>pour la fête ou pour la période</a:t>
            </a:r>
          </a:p>
          <a:p>
            <a:pPr algn="ctr" eaLnBrk="1" hangingPunct="1">
              <a:defRPr/>
            </a:pPr>
            <a:endParaRPr lang="fr-FR" sz="2800" dirty="0"/>
          </a:p>
          <a:p>
            <a:pPr marL="342900" indent="-342900" algn="ctr" eaLnBrk="1" hangingPunct="1">
              <a:buFont typeface="Wingdings" charset="2"/>
              <a:buChar char="ü"/>
              <a:defRPr/>
            </a:pPr>
            <a:r>
              <a:rPr lang="fr-FR" dirty="0"/>
              <a:t>Et aussi, pour les plus grands, pour les éducateurs…</a:t>
            </a:r>
          </a:p>
          <a:p>
            <a:pPr algn="ctr" eaLnBrk="1" hangingPunct="1">
              <a:defRPr/>
            </a:pPr>
            <a:endParaRPr lang="fr-FR" sz="3200" dirty="0"/>
          </a:p>
          <a:p>
            <a:pPr algn="ctr" eaLnBrk="1" hangingPunct="1">
              <a:defRPr/>
            </a:pPr>
            <a:endParaRPr lang="fr-FR" sz="3200" dirty="0"/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8F13288E-456E-F748-91D6-630203A21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26852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463Cyclesimplif_épisod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5" y="0"/>
            <a:ext cx="4570925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7867" y="1490133"/>
            <a:ext cx="4013200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800" i="1" dirty="0">
                <a:solidFill>
                  <a:srgbClr val="C03DA3"/>
                </a:solidFill>
              </a:rPr>
              <a:t>Après le temps de l’Avent,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D4922A"/>
                </a:solidFill>
              </a:rPr>
              <a:t>voici </a:t>
            </a:r>
            <a:r>
              <a:rPr lang="fr-FR" sz="3200" b="1" dirty="0">
                <a:solidFill>
                  <a:srgbClr val="D4922A"/>
                </a:solidFill>
              </a:rPr>
              <a:t>la fête de Noël, </a:t>
            </a:r>
            <a:endParaRPr lang="fr-FR" sz="2800" b="1" dirty="0">
              <a:solidFill>
                <a:srgbClr val="D4922A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2800" i="1" dirty="0">
                <a:solidFill>
                  <a:srgbClr val="D4922A"/>
                </a:solidFill>
              </a:rPr>
              <a:t>suivie du </a:t>
            </a:r>
            <a:r>
              <a:rPr lang="fr-FR" sz="2800" dirty="0">
                <a:solidFill>
                  <a:srgbClr val="D4922A"/>
                </a:solidFill>
              </a:rPr>
              <a:t>Temps de Noël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3</a:t>
            </a:fld>
            <a:endParaRPr lang="fr-FR"/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courbée vers le bas 2"/>
          <p:cNvSpPr/>
          <p:nvPr/>
        </p:nvSpPr>
        <p:spPr>
          <a:xfrm rot="19459151">
            <a:off x="3671696" y="1560569"/>
            <a:ext cx="2878666" cy="915401"/>
          </a:xfrm>
          <a:prstGeom prst="curvedDownArrow">
            <a:avLst/>
          </a:prstGeom>
          <a:solidFill>
            <a:srgbClr val="FF46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6B9E9A1B-A7DC-724C-9718-EB15555F0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07" y="6490956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5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31894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8000" y="132616"/>
            <a:ext cx="8365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50" dirty="0">
                <a:solidFill>
                  <a:schemeClr val="accent6"/>
                </a:solidFill>
              </a:rPr>
              <a:t>Que fêtons-nous à Noël  ?</a:t>
            </a:r>
          </a:p>
        </p:txBody>
      </p:sp>
      <p:pic>
        <p:nvPicPr>
          <p:cNvPr id="8" name="Image 7" descr="enft Jésus la Tour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2" y="1042601"/>
            <a:ext cx="3882380" cy="3069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388" y="1168397"/>
            <a:ext cx="44942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2400" dirty="0">
                <a:solidFill>
                  <a:srgbClr val="000090"/>
                </a:solidFill>
              </a:rPr>
              <a:t>Nous fêtons un nouveau-né, enveloppé de langes et couché dans une mangeoire (une crèche),</a:t>
            </a:r>
          </a:p>
          <a:p>
            <a:pPr>
              <a:lnSpc>
                <a:spcPct val="140000"/>
              </a:lnSpc>
            </a:pPr>
            <a:r>
              <a:rPr lang="fr-FR" sz="2400" dirty="0">
                <a:solidFill>
                  <a:srgbClr val="000090"/>
                </a:solidFill>
              </a:rPr>
              <a:t>Né dans le froid d’une nuit d’hiver, dans la plus grande pauvreté …</a:t>
            </a:r>
          </a:p>
          <a:p>
            <a:r>
              <a:rPr lang="fr-FR" sz="2400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31331" y="4315284"/>
            <a:ext cx="731520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Un Enfant nous est né, un Fils nous a été donné.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Sur son épaule, il porte le signe de la Royauté.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On l’appelle Prince de la Paix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(Is 9, 5)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119F579C-D7E8-5B4D-9B74-42101A50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42806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5491" y="3040431"/>
            <a:ext cx="8833017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spc="150" dirty="0">
                <a:solidFill>
                  <a:srgbClr val="000090"/>
                </a:solidFill>
              </a:rPr>
              <a:t>Un mystère est un secret de Dieu qui nous dépasse.</a:t>
            </a:r>
          </a:p>
          <a:p>
            <a:pPr algn="ctr">
              <a:lnSpc>
                <a:spcPct val="200000"/>
              </a:lnSpc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‘’le Fils de Dieu fait homme’’ </a:t>
            </a:r>
            <a:r>
              <a:rPr lang="fr-FR" sz="2800" dirty="0">
                <a:solidFill>
                  <a:srgbClr val="000090"/>
                </a:solidFill>
              </a:rPr>
              <a:t>est un mystère : c’est</a:t>
            </a:r>
          </a:p>
          <a:p>
            <a:pPr algn="ctr">
              <a:lnSpc>
                <a:spcPct val="150000"/>
              </a:lnSpc>
            </a:pPr>
            <a:r>
              <a:rPr lang="fr-FR" sz="2800" b="1" spc="250" dirty="0">
                <a:solidFill>
                  <a:schemeClr val="accent2"/>
                </a:solidFill>
              </a:rPr>
              <a:t>le mystère de l’INCARNATION</a:t>
            </a:r>
          </a:p>
        </p:txBody>
      </p:sp>
      <p:pic>
        <p:nvPicPr>
          <p:cNvPr id="4" name="Image 3" descr="enft Jésus la Tour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2" y="457200"/>
            <a:ext cx="2592835" cy="20496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0128" y="389588"/>
            <a:ext cx="5215472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0090"/>
                </a:solidFill>
              </a:rPr>
              <a:t>…Et en ce nouveau-né, ce tout petit, </a:t>
            </a:r>
          </a:p>
          <a:p>
            <a:pPr algn="ctr"/>
            <a:r>
              <a:rPr lang="fr-FR" sz="2400" b="1" i="1" dirty="0">
                <a:solidFill>
                  <a:srgbClr val="F79646"/>
                </a:solidFill>
              </a:rPr>
              <a:t>merveille</a:t>
            </a:r>
            <a:r>
              <a:rPr lang="fr-FR" sz="2400" b="1" dirty="0">
                <a:solidFill>
                  <a:srgbClr val="F79646"/>
                </a:solidFill>
              </a:rPr>
              <a:t> !</a:t>
            </a:r>
            <a:r>
              <a:rPr lang="fr-FR" sz="2400" b="1" dirty="0"/>
              <a:t>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000090"/>
                </a:solidFill>
              </a:rPr>
              <a:t>nous sommes invités à reconnaître </a:t>
            </a:r>
          </a:p>
          <a:p>
            <a:pPr algn="ctr">
              <a:lnSpc>
                <a:spcPct val="130000"/>
              </a:lnSpc>
            </a:pPr>
            <a:r>
              <a:rPr lang="fr-FR" sz="2800" b="1" dirty="0">
                <a:solidFill>
                  <a:schemeClr val="accent6"/>
                </a:solidFill>
              </a:rPr>
              <a:t>le Fils de Dieu fait homme.</a:t>
            </a:r>
          </a:p>
          <a:p>
            <a:pPr algn="ctr">
              <a:lnSpc>
                <a:spcPct val="200000"/>
              </a:lnSpc>
            </a:pPr>
            <a:r>
              <a:rPr lang="fr-FR" sz="2400" i="1" dirty="0">
                <a:solidFill>
                  <a:srgbClr val="000090"/>
                </a:solidFill>
              </a:rPr>
              <a:t>Quel est ce mystère ?  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5FC22EC4-EABC-864B-A509-30BA09704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6972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3201" y="839214"/>
            <a:ext cx="45720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/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000090"/>
                </a:solidFill>
              </a:rPr>
              <a:t>Dieu le Fils,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000090"/>
                </a:solidFill>
              </a:rPr>
              <a:t>la deuxième Personne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000090"/>
                </a:solidFill>
              </a:rPr>
              <a:t>de la Sainte Trinité, 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000090"/>
                </a:solidFill>
              </a:rPr>
              <a:t>a pris un corps d’homme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000090"/>
                </a:solidFill>
              </a:rPr>
              <a:t>(s’est  « </a:t>
            </a:r>
            <a:r>
              <a:rPr lang="fr-FR" sz="2400" i="1" dirty="0">
                <a:solidFill>
                  <a:srgbClr val="000090"/>
                </a:solidFill>
              </a:rPr>
              <a:t>incarné</a:t>
            </a:r>
            <a:r>
              <a:rPr lang="fr-FR" sz="2400" dirty="0">
                <a:solidFill>
                  <a:srgbClr val="000090"/>
                </a:solidFill>
              </a:rPr>
              <a:t> »)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000090"/>
                </a:solidFill>
              </a:rPr>
              <a:t>pour venir sur terre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000090"/>
                </a:solidFill>
              </a:rPr>
              <a:t>partager notre vie d’homme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000090"/>
                </a:solidFill>
              </a:rPr>
              <a:t>et nous sauver. </a:t>
            </a:r>
            <a:endParaRPr lang="fr-FR" sz="1100" b="1" dirty="0"/>
          </a:p>
        </p:txBody>
      </p:sp>
      <p:pic>
        <p:nvPicPr>
          <p:cNvPr id="8" name="Image 7" descr="599mystereincarn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65" y="652951"/>
            <a:ext cx="3797754" cy="53583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86466" y="146664"/>
            <a:ext cx="557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300" dirty="0">
                <a:solidFill>
                  <a:schemeClr val="accent6">
                    <a:lumMod val="75000"/>
                  </a:schemeClr>
                </a:solidFill>
              </a:rPr>
              <a:t>Le mystère de l’Incarnation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8667" y="5201889"/>
            <a:ext cx="6062133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fr-FR" sz="2800" b="1" dirty="0">
                <a:solidFill>
                  <a:srgbClr val="E46C0A"/>
                </a:solidFill>
              </a:rPr>
              <a:t>Jésus est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vrai Dieu et vrai homme.</a:t>
            </a:r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4">
            <a:extLst>
              <a:ext uri="{FF2B5EF4-FFF2-40B4-BE49-F238E27FC236}">
                <a16:creationId xmlns:a16="http://schemas.microsoft.com/office/drawing/2014/main" id="{B4291FE8-B5EC-9247-A615-A7878609B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28944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799" y="173675"/>
            <a:ext cx="892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170" dirty="0">
                <a:solidFill>
                  <a:srgbClr val="C0504D"/>
                </a:solidFill>
              </a:rPr>
              <a:t>Si cet Enfant est Dieu, Il  a droit à notre adoration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 descr="791VND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04" y="856653"/>
            <a:ext cx="3815996" cy="53811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3899" y="2150519"/>
            <a:ext cx="3166536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accent1"/>
                </a:solidFill>
              </a:rPr>
              <a:t>Les premiers,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accent1"/>
                </a:solidFill>
              </a:rPr>
              <a:t>Joseph et Marie 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accent1"/>
                </a:solidFill>
              </a:rPr>
              <a:t> ont adoré JÉSUS nouveau-né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accent1"/>
                </a:solidFill>
              </a:rPr>
              <a:t>dans la nuit de Noë</a:t>
            </a:r>
            <a:r>
              <a:rPr lang="fr-FR" sz="2000" dirty="0">
                <a:solidFill>
                  <a:schemeClr val="accent1"/>
                </a:solidFill>
              </a:rPr>
              <a:t>l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4">
            <a:extLst>
              <a:ext uri="{FF2B5EF4-FFF2-40B4-BE49-F238E27FC236}">
                <a16:creationId xmlns:a16="http://schemas.microsoft.com/office/drawing/2014/main" id="{D2770668-C553-374F-BA01-233F5851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4228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 descr="MR les anges à Noël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3" y="1089017"/>
            <a:ext cx="4261858" cy="46748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1865" y="7705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</a:rPr>
              <a:t>Le chant des Anges dans la nuit de Noël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8534" y="868884"/>
            <a:ext cx="4238675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L’ange du Seigneur apparut </a:t>
            </a:r>
          </a:p>
          <a:p>
            <a:pPr algn="ctr">
              <a:lnSpc>
                <a:spcPct val="12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aux bergers … et leur dit :</a:t>
            </a:r>
          </a:p>
          <a:p>
            <a:pPr algn="ctr">
              <a:lnSpc>
                <a:spcPct val="120000"/>
              </a:lnSpc>
            </a:pPr>
            <a:r>
              <a:rPr lang="fr-FR" sz="2200" i="1" spc="-70" dirty="0">
                <a:solidFill>
                  <a:srgbClr val="3366FF"/>
                </a:solidFill>
              </a:rPr>
              <a:t>Je vous annonce une grande nouvelle ! </a:t>
            </a:r>
          </a:p>
          <a:p>
            <a:pPr algn="ctr">
              <a:lnSpc>
                <a:spcPct val="120000"/>
              </a:lnSpc>
            </a:pPr>
            <a:r>
              <a:rPr lang="fr-FR" sz="2200" b="1" i="1" spc="-20" dirty="0">
                <a:solidFill>
                  <a:srgbClr val="3366FF"/>
                </a:solidFill>
              </a:rPr>
              <a:t>Il vous est né un Sauveur !...</a:t>
            </a:r>
            <a:endParaRPr lang="fr-FR" sz="2400" b="1" i="1" spc="-20" dirty="0">
              <a:solidFill>
                <a:srgbClr val="3366FF"/>
              </a:solidFill>
            </a:endParaRPr>
          </a:p>
          <a:p>
            <a:pPr algn="just">
              <a:lnSpc>
                <a:spcPct val="120000"/>
              </a:lnSpc>
            </a:pPr>
            <a:endParaRPr lang="fr-FR" sz="1100" i="1" dirty="0">
              <a:solidFill>
                <a:srgbClr val="3366FF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Soudain, il y eut avec l’ange </a:t>
            </a:r>
          </a:p>
          <a:p>
            <a:pPr algn="ctr">
              <a:lnSpc>
                <a:spcPct val="110000"/>
              </a:lnSpc>
            </a:pPr>
            <a:r>
              <a:rPr lang="fr-FR" sz="2200" i="1" dirty="0">
                <a:solidFill>
                  <a:srgbClr val="3366FF"/>
                </a:solidFill>
              </a:rPr>
              <a:t>une troupe céleste innombrable, qui louait Dieu en disant </a:t>
            </a:r>
            <a:r>
              <a:rPr lang="fr-FR" sz="2400" i="1" dirty="0">
                <a:solidFill>
                  <a:srgbClr val="3366FF"/>
                </a:solidFill>
              </a:rPr>
              <a:t>:</a:t>
            </a:r>
            <a:endParaRPr lang="fr-FR" sz="1100" i="1" dirty="0">
              <a:solidFill>
                <a:srgbClr val="3366FF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fr-FR" sz="2200" b="1" dirty="0">
                <a:solidFill>
                  <a:srgbClr val="E46C0A"/>
                </a:solidFill>
              </a:rPr>
              <a:t>Gloire à Dieu </a:t>
            </a:r>
          </a:p>
          <a:p>
            <a:pPr algn="ctr">
              <a:lnSpc>
                <a:spcPct val="120000"/>
              </a:lnSpc>
            </a:pPr>
            <a:r>
              <a:rPr lang="fr-FR" sz="2200" b="1" dirty="0">
                <a:solidFill>
                  <a:srgbClr val="E46C0A"/>
                </a:solidFill>
              </a:rPr>
              <a:t>au plus haut des cieux</a:t>
            </a:r>
          </a:p>
          <a:p>
            <a:pPr algn="ctr">
              <a:lnSpc>
                <a:spcPct val="120000"/>
              </a:lnSpc>
            </a:pPr>
            <a:r>
              <a:rPr lang="fr-FR" sz="2200" b="1" dirty="0">
                <a:solidFill>
                  <a:srgbClr val="E46C0A"/>
                </a:solidFill>
              </a:rPr>
              <a:t>Et paix sur la terre </a:t>
            </a:r>
          </a:p>
          <a:p>
            <a:pPr algn="ctr">
              <a:lnSpc>
                <a:spcPct val="110000"/>
              </a:lnSpc>
            </a:pPr>
            <a:r>
              <a:rPr lang="fr-FR" sz="2200" b="1" dirty="0">
                <a:solidFill>
                  <a:srgbClr val="E46C0A"/>
                </a:solidFill>
              </a:rPr>
              <a:t>aux hommes qu’Il aime </a:t>
            </a:r>
            <a:r>
              <a:rPr lang="fr-FR" sz="2400" b="1" dirty="0">
                <a:solidFill>
                  <a:srgbClr val="E46C0A"/>
                </a:solidFill>
              </a:rPr>
              <a:t>!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2, 3-14</a:t>
            </a:r>
            <a:r>
              <a:rPr lang="fr-FR" sz="2200" dirty="0">
                <a:solidFill>
                  <a:srgbClr val="3366FF"/>
                </a:solidFill>
              </a:rPr>
              <a:t>)</a:t>
            </a:r>
            <a:endParaRPr lang="fr-FR" sz="2200" i="1" dirty="0">
              <a:solidFill>
                <a:srgbClr val="3366FF"/>
              </a:solidFill>
            </a:endParaRPr>
          </a:p>
        </p:txBody>
      </p:sp>
      <p:pic>
        <p:nvPicPr>
          <p:cNvPr id="6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721F3272-C8C7-6C4C-B06D-26F88C19E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21745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C397-9B6D-4244-85F3-06E5079FA0F3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 descr="MR adoration des berg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29" y="643460"/>
            <a:ext cx="3958586" cy="55710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3200" y="2012584"/>
            <a:ext cx="4368800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Les bergers se dirent entre eux :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allons à Bethléem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pour voir ce qui est arrivé,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que le Seigneur 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nous a fait connaître.</a:t>
            </a:r>
            <a:endParaRPr lang="fr-FR" sz="1050" i="1" dirty="0">
              <a:solidFill>
                <a:srgbClr val="3366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Lc</a:t>
            </a:r>
            <a:r>
              <a:rPr lang="fr-FR" sz="2000" dirty="0">
                <a:solidFill>
                  <a:srgbClr val="3366FF"/>
                </a:solidFill>
              </a:rPr>
              <a:t> 2, 14)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669" y="592661"/>
            <a:ext cx="413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</a:rPr>
              <a:t>L’adoration des bergers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5346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4">
            <a:extLst>
              <a:ext uri="{FF2B5EF4-FFF2-40B4-BE49-F238E27FC236}">
                <a16:creationId xmlns:a16="http://schemas.microsoft.com/office/drawing/2014/main" id="{3BEAAE45-081B-FE46-9AD0-6ED97A14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22" y="6508750"/>
            <a:ext cx="476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-  La Fête de Noël – Nativité du Seigneur</a:t>
            </a:r>
          </a:p>
        </p:txBody>
      </p:sp>
    </p:spTree>
    <p:extLst>
      <p:ext uri="{BB962C8B-B14F-4D97-AF65-F5344CB8AC3E}">
        <p14:creationId xmlns:p14="http://schemas.microsoft.com/office/powerpoint/2010/main" val="10691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938</Words>
  <Application>Microsoft Macintosh PowerPoint</Application>
  <PresentationFormat>Affichage à l'écran (4:3)</PresentationFormat>
  <Paragraphs>185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Zapf Dingbats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327</cp:revision>
  <cp:lastPrinted>2014-12-17T14:55:48Z</cp:lastPrinted>
  <dcterms:created xsi:type="dcterms:W3CDTF">2014-11-28T10:12:34Z</dcterms:created>
  <dcterms:modified xsi:type="dcterms:W3CDTF">2022-04-22T19:25:27Z</dcterms:modified>
</cp:coreProperties>
</file>