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9" r:id="rId3"/>
    <p:sldId id="268" r:id="rId4"/>
    <p:sldId id="257" r:id="rId5"/>
    <p:sldId id="260" r:id="rId6"/>
    <p:sldId id="269" r:id="rId7"/>
    <p:sldId id="301" r:id="rId8"/>
    <p:sldId id="302" r:id="rId9"/>
    <p:sldId id="261" r:id="rId10"/>
    <p:sldId id="272" r:id="rId11"/>
    <p:sldId id="270" r:id="rId12"/>
    <p:sldId id="277" r:id="rId13"/>
    <p:sldId id="303" r:id="rId14"/>
    <p:sldId id="304" r:id="rId15"/>
    <p:sldId id="264" r:id="rId16"/>
    <p:sldId id="266" r:id="rId17"/>
    <p:sldId id="273" r:id="rId18"/>
    <p:sldId id="262" r:id="rId19"/>
    <p:sldId id="271" r:id="rId20"/>
    <p:sldId id="267" r:id="rId21"/>
    <p:sldId id="281" r:id="rId22"/>
    <p:sldId id="288" r:id="rId23"/>
    <p:sldId id="275" r:id="rId24"/>
    <p:sldId id="276" r:id="rId25"/>
    <p:sldId id="287" r:id="rId26"/>
    <p:sldId id="278" r:id="rId27"/>
    <p:sldId id="280" r:id="rId28"/>
    <p:sldId id="282" r:id="rId29"/>
    <p:sldId id="285" r:id="rId30"/>
    <p:sldId id="283" r:id="rId31"/>
    <p:sldId id="286" r:id="rId32"/>
    <p:sldId id="305" r:id="rId33"/>
    <p:sldId id="306" r:id="rId34"/>
    <p:sldId id="284" r:id="rId35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26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1DAFF"/>
    <a:srgbClr val="A71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 showGuides="1">
      <p:cViewPr varScale="1">
        <p:scale>
          <a:sx n="106" d="100"/>
          <a:sy n="106" d="100"/>
        </p:scale>
        <p:origin x="1704" y="168"/>
      </p:cViewPr>
      <p:guideLst>
        <p:guide orient="horz" pos="202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093FF50-D2E0-D14B-BBFD-7D9B14A98D14}" type="datetimeFigureOut">
              <a:rPr lang="fr-FR"/>
              <a:pPr>
                <a:defRPr/>
              </a:pPr>
              <a:t>22/04/2022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5306AB-C17B-1B49-A186-F5B75A1D3B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59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2A5859-7709-D14C-A41F-74B917D61A06}" type="datetimeFigureOut">
              <a:rPr lang="fr-FR"/>
              <a:pPr>
                <a:defRPr/>
              </a:pPr>
              <a:t>22/04/2022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B9FE18-7C0F-794D-B12E-0B6B8D8278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9858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</a:endParaRPr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990F226-8A54-1A4A-92A4-1DA3F06A7363}" type="slidenum">
              <a:rPr lang="fr-FR" sz="1200"/>
              <a:pPr eaLnBrk="1" hangingPunct="1"/>
              <a:t>2</a:t>
            </a:fld>
            <a:endParaRPr lang="fr-F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9FE18-7C0F-794D-B12E-0B6B8D827838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33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A9A00-0145-B94C-A47B-E8F2ED8C2A8D}" type="datetime1">
              <a:rPr lang="fr-FR"/>
              <a:pPr>
                <a:defRPr/>
              </a:pPr>
              <a:t>22/04/2022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715B1-1275-184D-AACC-5B6052F46C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76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A4B05-4CF5-CC4D-A036-B28B0FC938FE}" type="datetime1">
              <a:rPr lang="fr-FR"/>
              <a:pPr>
                <a:defRPr/>
              </a:pPr>
              <a:t>22/04/2022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63F7B-9041-6C4C-8C26-9D11AA6A1A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80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41B91-2CDD-7B4B-8835-BE16E37F6A8A}" type="datetime1">
              <a:rPr lang="fr-FR"/>
              <a:pPr>
                <a:defRPr/>
              </a:pPr>
              <a:t>22/04/2022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F42C2-F4E9-9F4D-BA1A-9C9D77D3CA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77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110BA-353C-5442-ABE3-437F508F6052}" type="datetime1">
              <a:rPr lang="fr-FR"/>
              <a:pPr>
                <a:defRPr/>
              </a:pPr>
              <a:t>22/04/2022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D2C3F-549D-9041-B4AA-0145598002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98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19710-A1B4-ED48-8E93-CD876E26543A}" type="datetime1">
              <a:rPr lang="fr-FR"/>
              <a:pPr>
                <a:defRPr/>
              </a:pPr>
              <a:t>22/04/2022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09DC1-CC45-7C4D-8F7A-515D47E9B0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08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046B5-CC14-D845-9592-2B7ACD8DCB9E}" type="datetime1">
              <a:rPr lang="fr-FR"/>
              <a:pPr>
                <a:defRPr/>
              </a:pPr>
              <a:t>22/04/2022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980D0-48F3-6947-AD4E-0721BE3361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73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FA358-D223-5649-8634-DE8B9BCAFB02}" type="datetime1">
              <a:rPr lang="fr-FR"/>
              <a:pPr>
                <a:defRPr/>
              </a:pPr>
              <a:t>22/04/2022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1189-603B-DD44-9110-FAF403392E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34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62EDC-62CE-8A43-BD51-D47631C9C4D8}" type="datetime1">
              <a:rPr lang="fr-FR"/>
              <a:pPr>
                <a:defRPr/>
              </a:pPr>
              <a:t>22/04/2022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6E6C-B1CE-294A-9167-B6E56E4DD1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72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596E0-E9B8-6142-827F-7A7770536A4B}" type="datetime1">
              <a:rPr lang="fr-FR"/>
              <a:pPr>
                <a:defRPr/>
              </a:pPr>
              <a:t>22/04/2022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D35B-811D-E048-99B3-FA43F9CA97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91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1648-4600-CD4C-9705-EB8484CDB468}" type="datetime1">
              <a:rPr lang="fr-FR"/>
              <a:pPr>
                <a:defRPr/>
              </a:pPr>
              <a:t>22/04/2022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BC142-71F8-7A49-9E31-DE8E2CA67F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52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FBB97-44C6-E440-B47B-7ECBBF6702F6}" type="datetime1">
              <a:rPr lang="fr-FR"/>
              <a:pPr>
                <a:defRPr/>
              </a:pPr>
              <a:t>22/04/2022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7C57-F9A4-1246-8DFB-3E8B91A522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48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B9B35C-213A-3748-9BD9-E25FA44C9FFA}" type="datetime1">
              <a:rPr lang="fr-FR"/>
              <a:pPr>
                <a:defRPr/>
              </a:pPr>
              <a:t>22/04/2022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ED988A-DC44-6B43-935E-A04245E727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moniqueberger.f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moniqueberger.f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oniqueberger.fr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oniqueberger.fr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oniqueberger.fr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oniqueberger.fr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jpeg"/><Relationship Id="rId7" Type="http://schemas.openxmlformats.org/officeDocument/2006/relationships/hyperlink" Target="https://moniqueberger.fr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moniqueberger.fr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moniqueberger.fr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quest-ce-que-lannee-liturgique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moniqueberger.fr/le-temps-de-laven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" TargetMode="External"/><Relationship Id="rId5" Type="http://schemas.openxmlformats.org/officeDocument/2006/relationships/hyperlink" Target="https://moniqueberger.fr/diaporamas/" TargetMode="External"/><Relationship Id="rId4" Type="http://schemas.openxmlformats.org/officeDocument/2006/relationships/hyperlink" Target="https://moniqueberger.fr/wp-content/uploads/2020/08/FO08ANNE%CC%81E-LITURGIQUEE%CC%81COLE-DE-STE%CC%81.pdf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moniqueberger.fr/ses-ecrits/vivre-lannee-liturgique-avec-les-enfants/" TargetMode="External"/><Relationship Id="rId7" Type="http://schemas.openxmlformats.org/officeDocument/2006/relationships/hyperlink" Target="https://moniqueberger.fr/" TargetMode="External"/><Relationship Id="rId2" Type="http://schemas.openxmlformats.org/officeDocument/2006/relationships/hyperlink" Target="http://www.prierenfamille.com/index.php?option=com_content&amp;view=article&amp;id=1180:mon-carnet-de-confession&amp;catid=99:utilitaires&amp;Itemid=43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ses-ecrits/" TargetMode="External"/><Relationship Id="rId5" Type="http://schemas.openxmlformats.org/officeDocument/2006/relationships/hyperlink" Target="https://moniqueberger.fr/ses-ecrits/eduquer-pour-le-bonheur/" TargetMode="External"/><Relationship Id="rId4" Type="http://schemas.openxmlformats.org/officeDocument/2006/relationships/hyperlink" Target="https://moniqueberger.fr/ses-ecrits/pour-que-sepanouisse-la-foi-de-tout-petit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 6" descr="lever de soleil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200" y="0"/>
            <a:ext cx="10302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57200" y="1017588"/>
            <a:ext cx="829786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6000" spc="360" dirty="0">
                <a:solidFill>
                  <a:schemeClr val="bg1"/>
                </a:solidFill>
              </a:rPr>
              <a:t>LE TEMPS DE L’AVENT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8A2A9-4CA1-EF44-8393-BA700E87B69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663700" y="5249863"/>
            <a:ext cx="58070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i="1" spc="460" dirty="0">
                <a:solidFill>
                  <a:schemeClr val="bg1"/>
                </a:solidFill>
              </a:rPr>
              <a:t>Pour préparer Noël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 3" descr="st Jean Baptiste montrant jés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863850"/>
            <a:ext cx="392112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ZoneTexte 4"/>
          <p:cNvSpPr txBox="1">
            <a:spLocks noChangeArrowheads="1"/>
          </p:cNvSpPr>
          <p:nvPr/>
        </p:nvSpPr>
        <p:spPr bwMode="auto">
          <a:xfrm>
            <a:off x="0" y="1054100"/>
            <a:ext cx="479266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i="1">
                <a:solidFill>
                  <a:srgbClr val="3366FF"/>
                </a:solidFill>
              </a:rPr>
              <a:t>Voici l’Agneau de Dieu, </a:t>
            </a:r>
          </a:p>
          <a:p>
            <a:pPr algn="ctr" eaLnBrk="1" hangingPunct="1"/>
            <a:r>
              <a:rPr lang="fr-FR" i="1">
                <a:solidFill>
                  <a:srgbClr val="3366FF"/>
                </a:solidFill>
              </a:rPr>
              <a:t>Celui qui enlève le péché du monde</a:t>
            </a:r>
            <a:r>
              <a:rPr lang="fr-FR" sz="2200" b="1" i="1">
                <a:solidFill>
                  <a:srgbClr val="3366FF"/>
                </a:solidFill>
              </a:rPr>
              <a:t>. </a:t>
            </a:r>
            <a:r>
              <a:rPr lang="fr-FR" sz="2000">
                <a:solidFill>
                  <a:srgbClr val="3366FF"/>
                </a:solidFill>
              </a:rPr>
              <a:t>(Jn 1, 29)</a:t>
            </a:r>
          </a:p>
        </p:txBody>
      </p:sp>
      <p:sp>
        <p:nvSpPr>
          <p:cNvPr id="21507" name="ZoneTexte 5"/>
          <p:cNvSpPr txBox="1">
            <a:spLocks noChangeArrowheads="1"/>
          </p:cNvSpPr>
          <p:nvPr/>
        </p:nvSpPr>
        <p:spPr bwMode="auto">
          <a:xfrm>
            <a:off x="254000" y="111125"/>
            <a:ext cx="869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FR" sz="2800" b="1" spc="200" dirty="0">
                <a:solidFill>
                  <a:srgbClr val="800000"/>
                </a:solidFill>
              </a:rPr>
              <a:t>Pour nous sauver, Jésus a donné sa vie pour nous</a:t>
            </a:r>
          </a:p>
        </p:txBody>
      </p:sp>
      <p:pic>
        <p:nvPicPr>
          <p:cNvPr id="25604" name="Image 6" descr="crucifi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2698750"/>
            <a:ext cx="2212975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ZoneTexte 7"/>
          <p:cNvSpPr txBox="1">
            <a:spLocks noChangeArrowheads="1"/>
          </p:cNvSpPr>
          <p:nvPr/>
        </p:nvSpPr>
        <p:spPr bwMode="auto">
          <a:xfrm>
            <a:off x="5064125" y="1047750"/>
            <a:ext cx="3937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i="1">
                <a:solidFill>
                  <a:srgbClr val="3366FF"/>
                </a:solidFill>
              </a:rPr>
              <a:t>Le Père a envoyé le Fils </a:t>
            </a:r>
          </a:p>
          <a:p>
            <a:pPr algn="ctr" eaLnBrk="1" hangingPunct="1"/>
            <a:r>
              <a:rPr lang="fr-FR" i="1">
                <a:solidFill>
                  <a:srgbClr val="3366FF"/>
                </a:solidFill>
              </a:rPr>
              <a:t>comme Sauveur du monde. </a:t>
            </a:r>
          </a:p>
          <a:p>
            <a:pPr algn="ctr" eaLnBrk="1" hangingPunct="1"/>
            <a:r>
              <a:rPr lang="fr-FR" sz="2000">
                <a:solidFill>
                  <a:srgbClr val="3366FF"/>
                </a:solidFill>
              </a:rPr>
              <a:t>(1 Jn 4, 14)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5814B-4469-4A4D-9AAF-F1F635456270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E1452F01-50F9-2743-A131-27D7AA016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  <p:pic>
        <p:nvPicPr>
          <p:cNvPr id="10" name="Image 4" descr="essai_logo_06.png">
            <a:extLst>
              <a:ext uri="{FF2B5EF4-FFF2-40B4-BE49-F238E27FC236}">
                <a16:creationId xmlns:a16="http://schemas.microsoft.com/office/drawing/2014/main" id="{C8129575-CAFB-F54D-B87E-C66D185B2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oneTexte 2"/>
          <p:cNvSpPr txBox="1">
            <a:spLocks noChangeArrowheads="1"/>
          </p:cNvSpPr>
          <p:nvPr/>
        </p:nvSpPr>
        <p:spPr bwMode="auto">
          <a:xfrm>
            <a:off x="330200" y="1193800"/>
            <a:ext cx="8483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/>
              <a:t>Seul obstacle entre Dieu et nous,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/>
              <a:t>le péché </a:t>
            </a:r>
            <a:r>
              <a:rPr lang="fr-FR" b="1"/>
              <a:t>est tout ce qui est mal, contraire à l’amour de Dieu,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/>
              <a:t> tout ce qui nous éloigne ou – pire – nous sépare de Lui. </a:t>
            </a:r>
          </a:p>
        </p:txBody>
      </p:sp>
      <p:sp>
        <p:nvSpPr>
          <p:cNvPr id="26626" name="ZoneTexte 3"/>
          <p:cNvSpPr txBox="1">
            <a:spLocks noChangeArrowheads="1"/>
          </p:cNvSpPr>
          <p:nvPr/>
        </p:nvSpPr>
        <p:spPr bwMode="auto">
          <a:xfrm>
            <a:off x="127000" y="0"/>
            <a:ext cx="88900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660066"/>
                </a:solidFill>
              </a:rPr>
              <a:t>Par sa mort, Jésus veut nous faire comprendre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sz="2800" b="1">
                <a:solidFill>
                  <a:srgbClr val="660066"/>
                </a:solidFill>
              </a:rPr>
              <a:t>la gravité du péché : dire NON à Dieu, Lui désobéir.</a:t>
            </a:r>
          </a:p>
        </p:txBody>
      </p:sp>
      <p:pic>
        <p:nvPicPr>
          <p:cNvPr id="26627" name="Image 5" descr="mauvaises herbes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2749550"/>
            <a:ext cx="31115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Image 6" descr="mauvaises herbe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844800"/>
            <a:ext cx="29051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ZoneTexte 7"/>
          <p:cNvSpPr txBox="1">
            <a:spLocks noChangeArrowheads="1"/>
          </p:cNvSpPr>
          <p:nvPr/>
        </p:nvSpPr>
        <p:spPr bwMode="auto">
          <a:xfrm>
            <a:off x="3154363" y="2719388"/>
            <a:ext cx="2835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i="1">
                <a:solidFill>
                  <a:srgbClr val="660066"/>
                </a:solidFill>
              </a:rPr>
              <a:t>C’est comme les mauvaises herbes dans le jardin ! </a:t>
            </a:r>
          </a:p>
          <a:p>
            <a:pPr algn="ctr" eaLnBrk="1" hangingPunct="1"/>
            <a:r>
              <a:rPr lang="fr-FR" i="1">
                <a:solidFill>
                  <a:srgbClr val="660066"/>
                </a:solidFill>
              </a:rPr>
              <a:t>Il faut toujours recommencer </a:t>
            </a:r>
          </a:p>
          <a:p>
            <a:pPr algn="ctr" eaLnBrk="1" hangingPunct="1"/>
            <a:r>
              <a:rPr lang="fr-FR" i="1">
                <a:solidFill>
                  <a:srgbClr val="660066"/>
                </a:solidFill>
              </a:rPr>
              <a:t>à les arracher…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9AC3C-D2A6-7A45-B355-8DABD5977116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68375" y="5159375"/>
            <a:ext cx="73025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660066"/>
                </a:solidFill>
              </a:rPr>
              <a:t>Le temps de l’Avent est le moment </a:t>
            </a:r>
          </a:p>
          <a:p>
            <a:pPr algn="ctr">
              <a:lnSpc>
                <a:spcPct val="120000"/>
              </a:lnSpc>
              <a:defRPr/>
            </a:pPr>
            <a:r>
              <a:rPr lang="fr-FR" sz="2400" b="1" dirty="0">
                <a:solidFill>
                  <a:srgbClr val="660066"/>
                </a:solidFill>
              </a:rPr>
              <a:t>de reconnaître la place du péché </a:t>
            </a:r>
            <a:r>
              <a:rPr lang="fr-FR" sz="2400" b="1" spc="-70" dirty="0">
                <a:solidFill>
                  <a:srgbClr val="660066"/>
                </a:solidFill>
              </a:rPr>
              <a:t>dans notre vie…</a:t>
            </a:r>
          </a:p>
        </p:txBody>
      </p:sp>
      <p:sp>
        <p:nvSpPr>
          <p:cNvPr id="10" name="ZoneTexte 3">
            <a:extLst>
              <a:ext uri="{FF2B5EF4-FFF2-40B4-BE49-F238E27FC236}">
                <a16:creationId xmlns:a16="http://schemas.microsoft.com/office/drawing/2014/main" id="{2BE87966-74C2-194F-A270-146E59165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  <p:pic>
        <p:nvPicPr>
          <p:cNvPr id="11" name="Image 4" descr="essai_logo_06.png">
            <a:extLst>
              <a:ext uri="{FF2B5EF4-FFF2-40B4-BE49-F238E27FC236}">
                <a16:creationId xmlns:a16="http://schemas.microsoft.com/office/drawing/2014/main" id="{E3535D5B-828C-7741-86A7-FA51F98AF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8EEF1-041C-8646-8C1B-A932704A821A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20663" y="177800"/>
            <a:ext cx="443547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Mais Dieu est toujours </a:t>
            </a:r>
          </a:p>
          <a:p>
            <a:pPr algn="ctr">
              <a:defRPr/>
            </a:pP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prêt à pardonner </a:t>
            </a:r>
          </a:p>
          <a:p>
            <a:pPr algn="ctr">
              <a:defRPr/>
            </a:pP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dès qu’on revient vers Lui pour demander pardon.</a:t>
            </a:r>
          </a:p>
        </p:txBody>
      </p:sp>
      <p:pic>
        <p:nvPicPr>
          <p:cNvPr id="27651" name="Image 2" descr="prodig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217488"/>
            <a:ext cx="3724275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ZoneTexte 2"/>
          <p:cNvSpPr txBox="1">
            <a:spLocks noChangeArrowheads="1"/>
          </p:cNvSpPr>
          <p:nvPr/>
        </p:nvSpPr>
        <p:spPr bwMode="auto">
          <a:xfrm>
            <a:off x="787400" y="2139950"/>
            <a:ext cx="2886075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fr-FR" i="1">
                <a:solidFill>
                  <a:srgbClr val="3366FF"/>
                </a:solidFill>
              </a:rPr>
              <a:t>« Je retournerai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i="1">
                <a:solidFill>
                  <a:srgbClr val="3366FF"/>
                </a:solidFill>
              </a:rPr>
              <a:t>chez mon père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i="1">
                <a:solidFill>
                  <a:srgbClr val="3366FF"/>
                </a:solidFill>
              </a:rPr>
              <a:t>et je lui dirai :</a:t>
            </a:r>
          </a:p>
          <a:p>
            <a:pPr algn="ctr" eaLnBrk="1" hangingPunct="1">
              <a:lnSpc>
                <a:spcPct val="130000"/>
              </a:lnSpc>
            </a:pPr>
            <a:endParaRPr lang="fr-FR" sz="1800" i="1">
              <a:solidFill>
                <a:srgbClr val="3366FF"/>
              </a:solidFill>
            </a:endParaRPr>
          </a:p>
          <a:p>
            <a:pPr algn="ctr" eaLnBrk="1" hangingPunct="1">
              <a:lnSpc>
                <a:spcPct val="130000"/>
              </a:lnSpc>
            </a:pPr>
            <a:r>
              <a:rPr lang="fr-FR" b="1" i="1">
                <a:solidFill>
                  <a:srgbClr val="3366FF"/>
                </a:solidFill>
              </a:rPr>
              <a:t>Père, j’ai péché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b="1" i="1">
                <a:solidFill>
                  <a:srgbClr val="3366FF"/>
                </a:solidFill>
              </a:rPr>
              <a:t> contre le ciel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b="1" i="1">
                <a:solidFill>
                  <a:srgbClr val="3366FF"/>
                </a:solidFill>
              </a:rPr>
              <a:t> et contre toi. »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sz="2000">
                <a:solidFill>
                  <a:srgbClr val="3366FF"/>
                </a:solidFill>
              </a:rPr>
              <a:t>(Lc 15,18)</a:t>
            </a:r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5264CC32-0490-3A4A-9EAF-CE877C6FD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3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  <p:pic>
        <p:nvPicPr>
          <p:cNvPr id="8" name="Image 4" descr="essai_logo_06.png">
            <a:extLst>
              <a:ext uri="{FF2B5EF4-FFF2-40B4-BE49-F238E27FC236}">
                <a16:creationId xmlns:a16="http://schemas.microsoft.com/office/drawing/2014/main" id="{61466AE2-A6CA-3A4C-B379-CA208532F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0445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oneTexte 2"/>
          <p:cNvSpPr txBox="1">
            <a:spLocks noChangeArrowheads="1"/>
          </p:cNvSpPr>
          <p:nvPr/>
        </p:nvSpPr>
        <p:spPr bwMode="auto">
          <a:xfrm>
            <a:off x="119063" y="0"/>
            <a:ext cx="576262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L'Avent est donc :</a:t>
            </a:r>
          </a:p>
          <a:p>
            <a:pPr eaLnBrk="1" hangingPunct="1">
              <a:defRPr/>
            </a:pPr>
            <a:endParaRPr lang="fr-FR" sz="1800" dirty="0"/>
          </a:p>
          <a:p>
            <a:pPr marL="342900" indent="-342900" eaLnBrk="1" hangingPunct="1">
              <a:buFontTx/>
              <a:buChar char="-"/>
              <a:defRPr/>
            </a:pPr>
            <a:r>
              <a:rPr lang="fr-FR" b="1" dirty="0">
                <a:solidFill>
                  <a:srgbClr val="800000"/>
                </a:solidFill>
              </a:rPr>
              <a:t>un temps d’attente </a:t>
            </a:r>
            <a:r>
              <a:rPr lang="fr-FR" dirty="0"/>
              <a:t>: </a:t>
            </a:r>
          </a:p>
          <a:p>
            <a:pPr eaLnBrk="1" hangingPunct="1">
              <a:defRPr/>
            </a:pPr>
            <a:r>
              <a:rPr lang="fr-FR" dirty="0"/>
              <a:t>	</a:t>
            </a:r>
            <a:r>
              <a:rPr lang="fr-FR" sz="2200" i="1" dirty="0">
                <a:solidFill>
                  <a:srgbClr val="000090"/>
                </a:solidFill>
              </a:rPr>
              <a:t>comme on attend le jour dans la nuit,</a:t>
            </a:r>
          </a:p>
          <a:p>
            <a:pPr eaLnBrk="1" hangingPunct="1">
              <a:defRPr/>
            </a:pPr>
            <a:r>
              <a:rPr lang="fr-FR" sz="2000" dirty="0">
                <a:solidFill>
                  <a:srgbClr val="000090"/>
                </a:solidFill>
              </a:rPr>
              <a:t>	</a:t>
            </a:r>
            <a:r>
              <a:rPr lang="fr-FR" spc="-10" dirty="0">
                <a:solidFill>
                  <a:srgbClr val="000090"/>
                </a:solidFill>
              </a:rPr>
              <a:t>nous attendons Celui qui va nous 	sauver…</a:t>
            </a:r>
          </a:p>
          <a:p>
            <a:pPr eaLnBrk="1" hangingPunct="1">
              <a:defRPr/>
            </a:pPr>
            <a:endParaRPr lang="fr-FR" sz="2000" i="1" dirty="0"/>
          </a:p>
          <a:p>
            <a:pPr eaLnBrk="1" hangingPunct="1">
              <a:defRPr/>
            </a:pPr>
            <a:endParaRPr lang="fr-FR" sz="1400" i="1" dirty="0"/>
          </a:p>
          <a:p>
            <a:pPr eaLnBrk="1" hangingPunct="1">
              <a:defRPr/>
            </a:pPr>
            <a:r>
              <a:rPr lang="fr-FR" b="1" dirty="0">
                <a:solidFill>
                  <a:srgbClr val="008000"/>
                </a:solidFill>
              </a:rPr>
              <a:t>-    un temps d’espérance </a:t>
            </a:r>
            <a:r>
              <a:rPr lang="fr-FR" dirty="0"/>
              <a:t>: </a:t>
            </a:r>
          </a:p>
          <a:p>
            <a:pPr eaLnBrk="1" hangingPunct="1">
              <a:defRPr/>
            </a:pPr>
            <a:r>
              <a:rPr lang="fr-FR" dirty="0"/>
              <a:t>	</a:t>
            </a:r>
            <a:r>
              <a:rPr lang="fr-FR" sz="2200" i="1" dirty="0">
                <a:solidFill>
                  <a:srgbClr val="000090"/>
                </a:solidFill>
              </a:rPr>
              <a:t>de même qu’on voit poindre le jour…</a:t>
            </a:r>
          </a:p>
          <a:p>
            <a:pPr eaLnBrk="1" hangingPunct="1">
              <a:defRPr/>
            </a:pPr>
            <a:r>
              <a:rPr lang="fr-FR" sz="2000" dirty="0">
                <a:solidFill>
                  <a:srgbClr val="000090"/>
                </a:solidFill>
              </a:rPr>
              <a:t>	</a:t>
            </a:r>
            <a:r>
              <a:rPr lang="fr-FR" dirty="0">
                <a:solidFill>
                  <a:srgbClr val="000090"/>
                </a:solidFill>
              </a:rPr>
              <a:t>Il va bientôt venir !</a:t>
            </a:r>
          </a:p>
          <a:p>
            <a:pPr eaLnBrk="1" hangingPunct="1">
              <a:defRPr/>
            </a:pPr>
            <a:endParaRPr lang="fr-FR" sz="2200" i="1" dirty="0"/>
          </a:p>
          <a:p>
            <a:pPr eaLnBrk="1" hangingPunct="1">
              <a:defRPr/>
            </a:pPr>
            <a:endParaRPr lang="fr-FR" sz="1400" dirty="0"/>
          </a:p>
          <a:p>
            <a:pPr marL="342900" indent="-342900" eaLnBrk="1" hangingPunct="1">
              <a:buFontTx/>
              <a:buChar char="-"/>
              <a:defRPr/>
            </a:pPr>
            <a:r>
              <a:rPr lang="fr-FR" b="1" dirty="0">
                <a:solidFill>
                  <a:srgbClr val="FF6600"/>
                </a:solidFill>
              </a:rPr>
              <a:t>un temps de joie : </a:t>
            </a:r>
          </a:p>
          <a:p>
            <a:pPr eaLnBrk="1" hangingPunct="1">
              <a:defRPr/>
            </a:pPr>
            <a:r>
              <a:rPr lang="fr-FR" b="1" dirty="0">
                <a:solidFill>
                  <a:srgbClr val="FF6600"/>
                </a:solidFill>
              </a:rPr>
              <a:t>	</a:t>
            </a:r>
            <a:r>
              <a:rPr lang="fr-FR" sz="2200" i="1" dirty="0">
                <a:solidFill>
                  <a:srgbClr val="000090"/>
                </a:solidFill>
              </a:rPr>
              <a:t>comme nous goûtons les bienfaits du soleil,</a:t>
            </a:r>
          </a:p>
          <a:p>
            <a:pPr eaLnBrk="1" hangingPunct="1">
              <a:defRPr/>
            </a:pPr>
            <a:r>
              <a:rPr lang="fr-FR" dirty="0"/>
              <a:t>	</a:t>
            </a:r>
            <a:r>
              <a:rPr lang="fr-FR" dirty="0">
                <a:solidFill>
                  <a:srgbClr val="000090"/>
                </a:solidFill>
              </a:rPr>
              <a:t>jésus est la lumière de nos âmes et va	réchauffer nos cœurs.</a:t>
            </a:r>
          </a:p>
        </p:txBody>
      </p:sp>
      <p:pic>
        <p:nvPicPr>
          <p:cNvPr id="28674" name="Image 5" descr="grand sole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4602163"/>
            <a:ext cx="30241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Image 6" descr="lever de soleil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343150"/>
            <a:ext cx="30099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Image 4" descr="nuit étoilée lu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65"/>
          <a:stretch>
            <a:fillRect/>
          </a:stretch>
        </p:blipFill>
        <p:spPr bwMode="auto">
          <a:xfrm>
            <a:off x="5902325" y="214313"/>
            <a:ext cx="30051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8EAD9-F4C4-D049-A131-3C34D9CA579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28678" name="Image 4" descr="essai_logo_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3">
            <a:extLst>
              <a:ext uri="{FF2B5EF4-FFF2-40B4-BE49-F238E27FC236}">
                <a16:creationId xmlns:a16="http://schemas.microsoft.com/office/drawing/2014/main" id="{68D2BA67-1984-F640-9C05-3FDF8FB21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6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CC6A1-87F3-8244-AB85-6C9239046455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436563" y="606425"/>
            <a:ext cx="83788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800" i="1"/>
              <a:t>À l’église, </a:t>
            </a:r>
          </a:p>
          <a:p>
            <a:endParaRPr lang="fr-FR" sz="2800" i="1"/>
          </a:p>
          <a:p>
            <a:pPr lvl="1"/>
            <a:r>
              <a:rPr lang="fr-FR" sz="2800" i="1"/>
              <a:t>l’Avent étant un temps de pénitence :</a:t>
            </a:r>
          </a:p>
          <a:p>
            <a:endParaRPr lang="fr-FR" sz="2800" i="1"/>
          </a:p>
          <a:p>
            <a:pPr lvl="2"/>
            <a:r>
              <a:rPr lang="fr-FR" sz="2800">
                <a:solidFill>
                  <a:srgbClr val="953735"/>
                </a:solidFill>
              </a:rPr>
              <a:t>- ornements violets,</a:t>
            </a:r>
          </a:p>
          <a:p>
            <a:pPr lvl="2"/>
            <a:r>
              <a:rPr lang="fr-FR" sz="2800"/>
              <a:t>- on ne chante pas </a:t>
            </a:r>
            <a:r>
              <a:rPr lang="fr-FR" sz="2800" i="1"/>
              <a:t>le Gloria</a:t>
            </a:r>
            <a:r>
              <a:rPr lang="fr-FR" sz="2800"/>
              <a:t>…</a:t>
            </a:r>
          </a:p>
          <a:p>
            <a:pPr lvl="2"/>
            <a:r>
              <a:rPr lang="fr-FR" sz="2800"/>
              <a:t>- on limite l’orgue et les fleurs</a:t>
            </a:r>
          </a:p>
          <a:p>
            <a:endParaRPr lang="fr-FR" sz="2800"/>
          </a:p>
          <a:p>
            <a:pPr lvl="1"/>
            <a:r>
              <a:rPr lang="fr-FR" sz="2800" i="1"/>
              <a:t>mais</a:t>
            </a:r>
            <a:r>
              <a:rPr lang="fr-FR" sz="2800"/>
              <a:t> on continue de chanter </a:t>
            </a:r>
            <a:r>
              <a:rPr lang="fr-FR" sz="2800" i="1"/>
              <a:t>l'Alléluia </a:t>
            </a:r>
          </a:p>
          <a:p>
            <a:pPr lvl="1"/>
            <a:r>
              <a:rPr lang="fr-FR" sz="2800"/>
              <a:t>car</a:t>
            </a:r>
            <a:r>
              <a:rPr lang="fr-FR" sz="2800" i="1"/>
              <a:t> </a:t>
            </a:r>
            <a:r>
              <a:rPr lang="fr-FR" sz="2800"/>
              <a:t>l'Avent est aussi un temps d'espérance et de joie</a:t>
            </a:r>
          </a:p>
          <a:p>
            <a:pPr lvl="2"/>
            <a:r>
              <a:rPr lang="fr-FR" sz="2800">
                <a:solidFill>
                  <a:srgbClr val="008000"/>
                </a:solidFill>
              </a:rPr>
              <a:t>puisque notre salut approche</a:t>
            </a:r>
          </a:p>
          <a:p>
            <a:endParaRPr lang="fr-FR" sz="2800"/>
          </a:p>
        </p:txBody>
      </p:sp>
      <p:pic>
        <p:nvPicPr>
          <p:cNvPr id="29699" name="Image 4" descr="essai_logo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3">
            <a:extLst>
              <a:ext uri="{FF2B5EF4-FFF2-40B4-BE49-F238E27FC236}">
                <a16:creationId xmlns:a16="http://schemas.microsoft.com/office/drawing/2014/main" id="{86AE32FA-1D3A-0045-8B26-64F7954FB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3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ctrTitle" idx="4294967295"/>
          </p:nvPr>
        </p:nvSpPr>
        <p:spPr>
          <a:xfrm>
            <a:off x="747713" y="1711325"/>
            <a:ext cx="7870825" cy="273685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r>
              <a:rPr lang="fr-FR" spc="250" dirty="0">
                <a:solidFill>
                  <a:srgbClr val="A71046"/>
                </a:solidFill>
                <a:latin typeface="Calibri" charset="0"/>
              </a:rPr>
              <a:t>CE TEMPS DE L’AVENT </a:t>
            </a:r>
            <a:r>
              <a:rPr lang="fr-FR" i="1" spc="250" dirty="0">
                <a:solidFill>
                  <a:srgbClr val="A71046"/>
                </a:solidFill>
                <a:latin typeface="Calibri" charset="0"/>
              </a:rPr>
              <a:t>comment le vivre 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D7FA1-FC7D-FE43-9E60-649AE2DA274B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oneTexte 2"/>
          <p:cNvSpPr txBox="1">
            <a:spLocks noChangeArrowheads="1"/>
          </p:cNvSpPr>
          <p:nvPr/>
        </p:nvSpPr>
        <p:spPr bwMode="auto">
          <a:xfrm>
            <a:off x="620713" y="781050"/>
            <a:ext cx="82200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FR" sz="2800" b="1" dirty="0">
                <a:solidFill>
                  <a:srgbClr val="800000"/>
                </a:solidFill>
              </a:rPr>
              <a:t>À Noël, Jésus veut venir habiter dans nos cœurs</a:t>
            </a:r>
            <a:endParaRPr lang="fr-FR" sz="1100" b="1" dirty="0">
              <a:solidFill>
                <a:srgbClr val="800000"/>
              </a:solidFill>
            </a:endParaRPr>
          </a:p>
          <a:p>
            <a:pPr algn="ctr" eaLnBrk="1" hangingPunct="1">
              <a:lnSpc>
                <a:spcPct val="200000"/>
              </a:lnSpc>
              <a:defRPr/>
            </a:pPr>
            <a:r>
              <a:rPr lang="fr-FR" sz="2800" dirty="0"/>
              <a:t>pour nous aider </a:t>
            </a:r>
          </a:p>
          <a:p>
            <a:pPr lvl="3" algn="just" eaLnBrk="1" hangingPunct="1">
              <a:lnSpc>
                <a:spcPct val="130000"/>
              </a:lnSpc>
              <a:defRPr/>
            </a:pPr>
            <a:r>
              <a:rPr lang="fr-FR" sz="2800" dirty="0"/>
              <a:t>		- à faire ce qui est bien,</a:t>
            </a:r>
          </a:p>
          <a:p>
            <a:pPr lvl="3" algn="just" eaLnBrk="1" hangingPunct="1">
              <a:lnSpc>
                <a:spcPct val="130000"/>
              </a:lnSpc>
              <a:defRPr/>
            </a:pPr>
            <a:r>
              <a:rPr lang="fr-FR" sz="2800" dirty="0"/>
              <a:t>	- à éviter tout ce qui est mal.</a:t>
            </a:r>
          </a:p>
          <a:p>
            <a:pPr lvl="3" algn="just" eaLnBrk="1" hangingPunct="1">
              <a:defRPr/>
            </a:pPr>
            <a:endParaRPr lang="fr-FR" sz="1600" dirty="0"/>
          </a:p>
          <a:p>
            <a:pPr algn="ctr" eaLnBrk="1" hangingPunct="1">
              <a:defRPr/>
            </a:pPr>
            <a:r>
              <a:rPr lang="fr-FR" sz="2800" i="1" dirty="0">
                <a:solidFill>
                  <a:srgbClr val="008000"/>
                </a:solidFill>
              </a:rPr>
              <a:t>Sans Lui, nous ne pouvons pas y arriver !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fr-FR" sz="2800" i="1" dirty="0">
                <a:solidFill>
                  <a:srgbClr val="008000"/>
                </a:solidFill>
              </a:rPr>
              <a:t>Avec Lui, tout est possible !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fr-FR" sz="2800" b="1" spc="100" dirty="0">
                <a:solidFill>
                  <a:srgbClr val="008000"/>
                </a:solidFill>
              </a:rPr>
              <a:t>Préparons-nous à Lui ouvrir notre cœur …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01E03-A993-A44A-AD0E-CF65A9334EE5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5" name="ZoneTexte 3">
            <a:extLst>
              <a:ext uri="{FF2B5EF4-FFF2-40B4-BE49-F238E27FC236}">
                <a16:creationId xmlns:a16="http://schemas.microsoft.com/office/drawing/2014/main" id="{F11A15E2-C655-1E4E-AD39-6FA1D17AA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2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  <p:pic>
        <p:nvPicPr>
          <p:cNvPr id="6" name="Image 4" descr="essai_logo_06.png">
            <a:extLst>
              <a:ext uri="{FF2B5EF4-FFF2-40B4-BE49-F238E27FC236}">
                <a16:creationId xmlns:a16="http://schemas.microsoft.com/office/drawing/2014/main" id="{EB5F5849-A0A3-1C41-9A79-CA29816A2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D4F80-8412-4B4C-98BE-F27F717B1C91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32770" name="ZoneTexte 2"/>
          <p:cNvSpPr txBox="1">
            <a:spLocks noChangeArrowheads="1"/>
          </p:cNvSpPr>
          <p:nvPr/>
        </p:nvSpPr>
        <p:spPr bwMode="auto">
          <a:xfrm>
            <a:off x="571500" y="2730500"/>
            <a:ext cx="80010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i="1">
                <a:solidFill>
                  <a:srgbClr val="3366FF"/>
                </a:solidFill>
              </a:rPr>
              <a:t>Je me tiens à la porte et je frappe :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b="1" i="1">
                <a:solidFill>
                  <a:srgbClr val="3366FF"/>
                </a:solidFill>
              </a:rPr>
              <a:t>si quelqu’un entend ma voix et m’ouvre la porte,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b="1" i="1">
                <a:solidFill>
                  <a:srgbClr val="3366FF"/>
                </a:solidFill>
              </a:rPr>
              <a:t>J’entrerai chez lui </a:t>
            </a:r>
            <a:r>
              <a:rPr lang="fr-FR" i="1">
                <a:solidFill>
                  <a:srgbClr val="3366FF"/>
                </a:solidFill>
              </a:rPr>
              <a:t>pour dîner,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i="1">
                <a:solidFill>
                  <a:srgbClr val="3366FF"/>
                </a:solidFill>
              </a:rPr>
              <a:t>Moi près de lui, et lui près de Moi.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sz="2000">
                <a:solidFill>
                  <a:srgbClr val="3366FF"/>
                </a:solidFill>
              </a:rPr>
              <a:t>(Ap  3, 20)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39813" y="1238250"/>
            <a:ext cx="7064375" cy="1096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spc="130" dirty="0">
                <a:solidFill>
                  <a:srgbClr val="800000"/>
                </a:solidFill>
              </a:rPr>
              <a:t>Comment allons-nous accueillir Jésus </a:t>
            </a:r>
          </a:p>
          <a:p>
            <a:pPr algn="ctr">
              <a:lnSpc>
                <a:spcPct val="140000"/>
              </a:lnSpc>
              <a:defRPr/>
            </a:pPr>
            <a:r>
              <a:rPr lang="fr-FR" sz="2800" b="1" spc="130" dirty="0">
                <a:solidFill>
                  <a:srgbClr val="800000"/>
                </a:solidFill>
              </a:rPr>
              <a:t>quand Il va venir ?</a:t>
            </a:r>
          </a:p>
        </p:txBody>
      </p:sp>
      <p:sp>
        <p:nvSpPr>
          <p:cNvPr id="6" name="ZoneTexte 3">
            <a:extLst>
              <a:ext uri="{FF2B5EF4-FFF2-40B4-BE49-F238E27FC236}">
                <a16:creationId xmlns:a16="http://schemas.microsoft.com/office/drawing/2014/main" id="{B0B1900D-B9B8-454A-A3B1-F4BD4D35A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2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  <p:pic>
        <p:nvPicPr>
          <p:cNvPr id="7" name="Image 4" descr="essai_logo_06.png">
            <a:extLst>
              <a:ext uri="{FF2B5EF4-FFF2-40B4-BE49-F238E27FC236}">
                <a16:creationId xmlns:a16="http://schemas.microsoft.com/office/drawing/2014/main" id="{1C1518BA-48EE-634A-A97A-A10640A0C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0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oneTexte 1"/>
          <p:cNvSpPr txBox="1">
            <a:spLocks noChangeArrowheads="1"/>
          </p:cNvSpPr>
          <p:nvPr/>
        </p:nvSpPr>
        <p:spPr bwMode="auto">
          <a:xfrm>
            <a:off x="142875" y="188913"/>
            <a:ext cx="8858250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FR" sz="2800" dirty="0">
                <a:solidFill>
                  <a:srgbClr val="800000"/>
                </a:solidFill>
              </a:rPr>
              <a:t>Pour nous préparer à bien recevoir Jésus,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fr-FR" sz="2800" dirty="0">
                <a:solidFill>
                  <a:srgbClr val="800000"/>
                </a:solidFill>
              </a:rPr>
              <a:t>nous sommes invités à </a:t>
            </a:r>
            <a:r>
              <a:rPr lang="fr-FR" sz="2800" b="1" dirty="0">
                <a:solidFill>
                  <a:srgbClr val="800000"/>
                </a:solidFill>
              </a:rPr>
              <a:t>changer nos cœurs</a:t>
            </a:r>
            <a:r>
              <a:rPr lang="fr-FR" sz="2800" dirty="0">
                <a:solidFill>
                  <a:srgbClr val="800000"/>
                </a:solidFill>
              </a:rPr>
              <a:t> :</a:t>
            </a:r>
          </a:p>
          <a:p>
            <a:pPr eaLnBrk="1" hangingPunct="1">
              <a:lnSpc>
                <a:spcPct val="250000"/>
              </a:lnSpc>
              <a:defRPr/>
            </a:pPr>
            <a:r>
              <a:rPr lang="fr-FR" sz="2800" dirty="0"/>
              <a:t>-  </a:t>
            </a:r>
            <a:r>
              <a:rPr lang="fr-FR" dirty="0"/>
              <a:t>Reconnaître les « zones d’ombre » dans notre vie </a:t>
            </a:r>
            <a:r>
              <a:rPr lang="fr-FR" dirty="0">
                <a:solidFill>
                  <a:srgbClr val="800000"/>
                </a:solidFill>
              </a:rPr>
              <a:t>(</a:t>
            </a:r>
            <a:r>
              <a:rPr lang="fr-FR" i="1" dirty="0">
                <a:solidFill>
                  <a:srgbClr val="800000"/>
                </a:solidFill>
              </a:rPr>
              <a:t>humilité</a:t>
            </a:r>
            <a:r>
              <a:rPr lang="fr-FR" dirty="0"/>
              <a:t>), </a:t>
            </a:r>
          </a:p>
          <a:p>
            <a:pPr marL="342900" indent="-342900" eaLnBrk="1" hangingPunct="1">
              <a:lnSpc>
                <a:spcPct val="130000"/>
              </a:lnSpc>
              <a:buFontTx/>
              <a:buChar char="-"/>
              <a:defRPr/>
            </a:pPr>
            <a:r>
              <a:rPr lang="fr-FR" dirty="0"/>
              <a:t>Revenir à la lumière de la grâce divine </a:t>
            </a:r>
            <a:r>
              <a:rPr lang="fr-FR" dirty="0">
                <a:solidFill>
                  <a:srgbClr val="800000"/>
                </a:solidFill>
              </a:rPr>
              <a:t>(</a:t>
            </a:r>
            <a:r>
              <a:rPr lang="fr-FR" i="1" dirty="0">
                <a:solidFill>
                  <a:srgbClr val="800000"/>
                </a:solidFill>
              </a:rPr>
              <a:t>confiance</a:t>
            </a:r>
            <a:r>
              <a:rPr lang="fr-FR" dirty="0">
                <a:solidFill>
                  <a:srgbClr val="800000"/>
                </a:solidFill>
              </a:rPr>
              <a:t>)</a:t>
            </a:r>
            <a:r>
              <a:rPr lang="fr-FR" dirty="0"/>
              <a:t>,</a:t>
            </a:r>
          </a:p>
          <a:p>
            <a:pPr eaLnBrk="1" hangingPunct="1">
              <a:defRPr/>
            </a:pPr>
            <a:r>
              <a:rPr lang="fr-FR" dirty="0"/>
              <a:t>	</a:t>
            </a:r>
            <a:r>
              <a:rPr lang="fr-FR" i="1" dirty="0">
                <a:solidFill>
                  <a:srgbClr val="3366FF"/>
                </a:solidFill>
              </a:rPr>
              <a:t>Le fruit de la lumière, c’est tout ce qui est bon, juste et vrai</a:t>
            </a:r>
            <a:r>
              <a:rPr lang="fr-FR" sz="2000" i="1" dirty="0">
                <a:solidFill>
                  <a:srgbClr val="3366FF"/>
                </a:solidFill>
              </a:rPr>
              <a:t>. </a:t>
            </a: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Ep</a:t>
            </a:r>
            <a:r>
              <a:rPr lang="fr-FR" sz="2000" dirty="0">
                <a:solidFill>
                  <a:srgbClr val="3366FF"/>
                </a:solidFill>
              </a:rPr>
              <a:t> 5, 9)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  <a:defRPr/>
            </a:pPr>
            <a:r>
              <a:rPr lang="fr-FR" dirty="0"/>
              <a:t>Réorienter nos cœurs vers Dieu</a:t>
            </a:r>
            <a:r>
              <a:rPr lang="fr-FR" dirty="0">
                <a:solidFill>
                  <a:srgbClr val="800000"/>
                </a:solidFill>
              </a:rPr>
              <a:t>, (</a:t>
            </a:r>
            <a:r>
              <a:rPr lang="fr-FR" i="1" dirty="0">
                <a:solidFill>
                  <a:srgbClr val="800000"/>
                </a:solidFill>
              </a:rPr>
              <a:t>obéissance : faire sa volonté</a:t>
            </a:r>
            <a:r>
              <a:rPr lang="fr-FR" dirty="0">
                <a:solidFill>
                  <a:srgbClr val="800000"/>
                </a:solidFill>
              </a:rPr>
              <a:t>)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  <a:defRPr/>
            </a:pPr>
            <a:r>
              <a:rPr lang="fr-FR" spc="-100" dirty="0"/>
              <a:t>Décider, avec la grâce de Dieu, de changer de comportement </a:t>
            </a:r>
            <a:r>
              <a:rPr lang="fr-FR" spc="-100" dirty="0">
                <a:solidFill>
                  <a:srgbClr val="800000"/>
                </a:solidFill>
              </a:rPr>
              <a:t>(</a:t>
            </a:r>
            <a:r>
              <a:rPr lang="fr-FR" i="1" spc="-100" dirty="0">
                <a:solidFill>
                  <a:srgbClr val="800000"/>
                </a:solidFill>
              </a:rPr>
              <a:t>conversion</a:t>
            </a:r>
            <a:r>
              <a:rPr lang="fr-FR" spc="-100" dirty="0">
                <a:solidFill>
                  <a:srgbClr val="80000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endParaRPr lang="fr-FR" spc="-100" dirty="0"/>
          </a:p>
          <a:p>
            <a:pPr algn="ctr" eaLnBrk="1" hangingPunct="1">
              <a:defRPr/>
            </a:pPr>
            <a:r>
              <a:rPr lang="fr-FR" b="1" i="1" dirty="0">
                <a:solidFill>
                  <a:srgbClr val="3366FF"/>
                </a:solidFill>
              </a:rPr>
              <a:t>Celui qui me suit </a:t>
            </a:r>
            <a:r>
              <a:rPr lang="fr-FR" i="1" dirty="0">
                <a:solidFill>
                  <a:srgbClr val="3366FF"/>
                </a:solidFill>
              </a:rPr>
              <a:t>ne marche pas dans les ténèbres, </a:t>
            </a:r>
          </a:p>
          <a:p>
            <a:pPr algn="ctr" eaLnBrk="1" hangingPunct="1">
              <a:defRPr/>
            </a:pPr>
            <a:r>
              <a:rPr lang="fr-FR" i="1" dirty="0">
                <a:solidFill>
                  <a:srgbClr val="3366FF"/>
                </a:solidFill>
              </a:rPr>
              <a:t>mais il </a:t>
            </a:r>
            <a:r>
              <a:rPr lang="fr-FR" b="1" i="1" dirty="0">
                <a:solidFill>
                  <a:srgbClr val="3366FF"/>
                </a:solidFill>
              </a:rPr>
              <a:t>aura la lumière de la vie.</a:t>
            </a:r>
          </a:p>
          <a:p>
            <a:pPr algn="ctr" eaLnBrk="1" hangingPunct="1">
              <a:defRPr/>
            </a:pPr>
            <a:r>
              <a:rPr lang="fr-FR" sz="1800" i="1" dirty="0">
                <a:solidFill>
                  <a:srgbClr val="3366FF"/>
                </a:solidFill>
              </a:rPr>
              <a:t> </a:t>
            </a: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Jn</a:t>
            </a:r>
            <a:r>
              <a:rPr lang="fr-FR" sz="2000" dirty="0">
                <a:solidFill>
                  <a:srgbClr val="3366FF"/>
                </a:solidFill>
              </a:rPr>
              <a:t> 8, 12)</a:t>
            </a:r>
            <a:endParaRPr lang="fr-FR" sz="3600" dirty="0">
              <a:solidFill>
                <a:srgbClr val="8000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D966E-4A78-FB4F-B9AD-B4CE35D9D4FE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5" name="ZoneTexte 3">
            <a:extLst>
              <a:ext uri="{FF2B5EF4-FFF2-40B4-BE49-F238E27FC236}">
                <a16:creationId xmlns:a16="http://schemas.microsoft.com/office/drawing/2014/main" id="{2E7AF0E2-B753-4743-8789-B813522E6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2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  <p:pic>
        <p:nvPicPr>
          <p:cNvPr id="6" name="Image 4" descr="essai_logo_06.png">
            <a:extLst>
              <a:ext uri="{FF2B5EF4-FFF2-40B4-BE49-F238E27FC236}">
                <a16:creationId xmlns:a16="http://schemas.microsoft.com/office/drawing/2014/main" id="{B8D10F75-C888-2B4E-84F1-290A6D60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0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Image 2" descr="st Jean Baptiste prêcha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2851150"/>
            <a:ext cx="47910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ZoneTexte 3"/>
          <p:cNvSpPr txBox="1">
            <a:spLocks noChangeArrowheads="1"/>
          </p:cNvSpPr>
          <p:nvPr/>
        </p:nvSpPr>
        <p:spPr bwMode="auto">
          <a:xfrm>
            <a:off x="171450" y="79375"/>
            <a:ext cx="879475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FR" sz="2800" b="1" dirty="0">
                <a:solidFill>
                  <a:srgbClr val="800000"/>
                </a:solidFill>
              </a:rPr>
              <a:t>Accepter de sortir du péché et retrouver une voie droite,</a:t>
            </a:r>
          </a:p>
          <a:p>
            <a:pPr algn="ctr" eaLnBrk="1" hangingPunct="1">
              <a:defRPr/>
            </a:pPr>
            <a:r>
              <a:rPr lang="fr-FR" sz="2800" b="1" dirty="0">
                <a:solidFill>
                  <a:srgbClr val="800000"/>
                </a:solidFill>
              </a:rPr>
              <a:t>c’est  </a:t>
            </a:r>
            <a:r>
              <a:rPr lang="fr-FR" sz="2800" b="1" i="1" dirty="0">
                <a:solidFill>
                  <a:srgbClr val="800000"/>
                </a:solidFill>
              </a:rPr>
              <a:t>se convertir</a:t>
            </a:r>
            <a:r>
              <a:rPr lang="fr-FR" sz="2800" b="1" dirty="0">
                <a:solidFill>
                  <a:srgbClr val="800000"/>
                </a:solidFill>
              </a:rPr>
              <a:t>  </a:t>
            </a:r>
            <a:endParaRPr lang="fr-FR" sz="2800" b="1" dirty="0"/>
          </a:p>
          <a:p>
            <a:pPr algn="ctr" eaLnBrk="1" hangingPunct="1">
              <a:defRPr/>
            </a:pPr>
            <a:endParaRPr lang="fr-FR" sz="1050" dirty="0"/>
          </a:p>
          <a:p>
            <a:pPr eaLnBrk="1" hangingPunct="1">
              <a:lnSpc>
                <a:spcPct val="150000"/>
              </a:lnSpc>
              <a:defRPr/>
            </a:pPr>
            <a:r>
              <a:rPr lang="fr-FR" dirty="0"/>
              <a:t>C’est le message  de Jean-Baptiste :</a:t>
            </a:r>
            <a:r>
              <a:rPr lang="fr-FR" sz="2800" b="1" dirty="0"/>
              <a:t> </a:t>
            </a:r>
          </a:p>
          <a:p>
            <a:pPr algn="ctr" eaLnBrk="1" hangingPunct="1">
              <a:defRPr/>
            </a:pPr>
            <a:r>
              <a:rPr lang="fr-FR" sz="3600" b="1" i="1" dirty="0">
                <a:solidFill>
                  <a:srgbClr val="3366FF"/>
                </a:solidFill>
              </a:rPr>
              <a:t>«</a:t>
            </a:r>
            <a:r>
              <a:rPr lang="fr-FR" b="1" i="1" dirty="0">
                <a:solidFill>
                  <a:srgbClr val="3366FF"/>
                </a:solidFill>
              </a:rPr>
              <a:t> Préparez le chemin du Seigneur, aplanissez sa route »</a:t>
            </a:r>
            <a:r>
              <a:rPr lang="fr-FR" i="1" dirty="0">
                <a:solidFill>
                  <a:srgbClr val="3366FF"/>
                </a:solidFill>
              </a:rPr>
              <a:t> </a:t>
            </a:r>
            <a:r>
              <a:rPr lang="fr-FR" sz="2000" dirty="0">
                <a:solidFill>
                  <a:srgbClr val="3366FF"/>
                </a:solidFill>
              </a:rPr>
              <a:t>(Mc 1, 3</a:t>
            </a:r>
            <a:r>
              <a:rPr lang="fr-FR" dirty="0">
                <a:solidFill>
                  <a:srgbClr val="3366FF"/>
                </a:solidFill>
              </a:rPr>
              <a:t>)</a:t>
            </a:r>
            <a:r>
              <a:rPr lang="fr-FR" sz="3200" b="1" dirty="0"/>
              <a:t> </a:t>
            </a:r>
          </a:p>
        </p:txBody>
      </p:sp>
      <p:sp>
        <p:nvSpPr>
          <p:cNvPr id="34819" name="ZoneTexte 2"/>
          <p:cNvSpPr txBox="1">
            <a:spLocks noChangeArrowheads="1"/>
          </p:cNvSpPr>
          <p:nvPr/>
        </p:nvSpPr>
        <p:spPr bwMode="auto">
          <a:xfrm>
            <a:off x="2111375" y="5205413"/>
            <a:ext cx="4968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200" i="1">
                <a:solidFill>
                  <a:srgbClr val="3366FF"/>
                </a:solidFill>
              </a:rPr>
              <a:t>Il proclamait un baptême de conversion </a:t>
            </a:r>
          </a:p>
          <a:p>
            <a:pPr algn="ctr" eaLnBrk="1" hangingPunct="1"/>
            <a:r>
              <a:rPr lang="fr-FR" sz="2200" i="1">
                <a:solidFill>
                  <a:srgbClr val="3366FF"/>
                </a:solidFill>
              </a:rPr>
              <a:t>pour le pardon des péchés </a:t>
            </a:r>
            <a:r>
              <a:rPr lang="fr-FR" sz="2000">
                <a:solidFill>
                  <a:srgbClr val="3366FF"/>
                </a:solidFill>
              </a:rPr>
              <a:t>(Mc 1, 4)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FFEAA-D007-B942-803A-ADC946DEF4D7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86839613-2C11-7A4A-B9C9-14BC8E559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3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  <p:pic>
        <p:nvPicPr>
          <p:cNvPr id="8" name="Image 4" descr="essai_logo_06.png">
            <a:extLst>
              <a:ext uri="{FF2B5EF4-FFF2-40B4-BE49-F238E27FC236}">
                <a16:creationId xmlns:a16="http://schemas.microsoft.com/office/drawing/2014/main" id="{6F371A58-A47F-8F42-9E96-FCF67D2CF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7D849-3D41-824E-AC20-CDB29A4E70B3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pic>
        <p:nvPicPr>
          <p:cNvPr id="16386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3830" y="329532"/>
            <a:ext cx="8186737" cy="5386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FF6600"/>
                </a:solidFill>
              </a:rPr>
              <a:t>Objectif</a:t>
            </a:r>
            <a:r>
              <a:rPr lang="fr-FR" sz="2400" b="1" dirty="0">
                <a:solidFill>
                  <a:srgbClr val="008000"/>
                </a:solidFill>
              </a:rPr>
              <a:t> </a:t>
            </a:r>
            <a:r>
              <a:rPr lang="fr-FR" sz="2400" dirty="0"/>
              <a:t>des canevas de « prier en </a:t>
            </a:r>
            <a:r>
              <a:rPr lang="fr-FR" sz="2400" dirty="0" err="1"/>
              <a:t>famille.com</a:t>
            </a:r>
            <a:r>
              <a:rPr lang="fr-FR" sz="2400" dirty="0"/>
              <a:t> » 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4400" dirty="0"/>
          </a:p>
          <a:p>
            <a:pPr algn="ctr">
              <a:defRPr/>
            </a:pPr>
            <a:r>
              <a:rPr lang="fr-FR" sz="3600" dirty="0"/>
              <a:t>Nourrir sa foi  </a:t>
            </a:r>
          </a:p>
          <a:p>
            <a:pPr algn="ctr">
              <a:lnSpc>
                <a:spcPct val="150000"/>
              </a:lnSpc>
              <a:defRPr/>
            </a:pPr>
            <a:r>
              <a:rPr lang="fr-FR" sz="3600" dirty="0"/>
              <a:t>au fil de l’année liturgique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Associant vérités et images, ces canevas sont destinés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à provoquer des questions, engager un dialogue…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dirty="0"/>
              <a:t> </a:t>
            </a:r>
            <a:r>
              <a:rPr lang="fr-FR" sz="2400" i="1" spc="200" dirty="0"/>
              <a:t>Avec la grâce de Dieu,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spc="200" dirty="0"/>
              <a:t>la foi se transmet surtout en direct !</a:t>
            </a:r>
            <a:endParaRPr lang="fr-FR" sz="2400" i="1" dirty="0"/>
          </a:p>
          <a:p>
            <a:pPr>
              <a:defRPr/>
            </a:pPr>
            <a:endParaRPr lang="fr-FR" sz="2400" dirty="0"/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1EA19755-B387-5148-B8B4-55CD2FF63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142E2-C06D-3944-8C9B-C37B863AD8A8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35842" name="ZoneTexte 3"/>
          <p:cNvSpPr txBox="1">
            <a:spLocks noChangeArrowheads="1"/>
          </p:cNvSpPr>
          <p:nvPr/>
        </p:nvSpPr>
        <p:spPr bwMode="auto">
          <a:xfrm>
            <a:off x="309563" y="349250"/>
            <a:ext cx="852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800000"/>
                </a:solidFill>
              </a:rPr>
              <a:t>Chacun décide dans son cœur quel effort il doit faire :</a:t>
            </a:r>
          </a:p>
        </p:txBody>
      </p:sp>
      <p:sp>
        <p:nvSpPr>
          <p:cNvPr id="35843" name="ZoneTexte 5"/>
          <p:cNvSpPr txBox="1">
            <a:spLocks noChangeArrowheads="1"/>
          </p:cNvSpPr>
          <p:nvPr/>
        </p:nvSpPr>
        <p:spPr bwMode="auto">
          <a:xfrm rot="-1970152">
            <a:off x="1063625" y="2635250"/>
            <a:ext cx="1793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>
                <a:solidFill>
                  <a:srgbClr val="FF0000"/>
                </a:solidFill>
              </a:rPr>
              <a:t>obéissance</a:t>
            </a:r>
            <a:r>
              <a:rPr lang="fr-FR"/>
              <a:t> </a:t>
            </a:r>
          </a:p>
        </p:txBody>
      </p:sp>
      <p:sp>
        <p:nvSpPr>
          <p:cNvPr id="35844" name="ZoneTexte 6"/>
          <p:cNvSpPr txBox="1">
            <a:spLocks noChangeArrowheads="1"/>
          </p:cNvSpPr>
          <p:nvPr/>
        </p:nvSpPr>
        <p:spPr bwMode="auto">
          <a:xfrm rot="-898049">
            <a:off x="1644650" y="3603625"/>
            <a:ext cx="1793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>
                <a:solidFill>
                  <a:srgbClr val="0000FF"/>
                </a:solidFill>
              </a:rPr>
              <a:t>dire la vérité </a:t>
            </a:r>
          </a:p>
        </p:txBody>
      </p:sp>
      <p:sp>
        <p:nvSpPr>
          <p:cNvPr id="35845" name="ZoneTexte 7"/>
          <p:cNvSpPr txBox="1">
            <a:spLocks noChangeArrowheads="1"/>
          </p:cNvSpPr>
          <p:nvPr/>
        </p:nvSpPr>
        <p:spPr bwMode="auto">
          <a:xfrm rot="570609">
            <a:off x="269875" y="4594225"/>
            <a:ext cx="2806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>
                <a:solidFill>
                  <a:srgbClr val="800000"/>
                </a:solidFill>
              </a:rPr>
              <a:t>éviter les disputes </a:t>
            </a:r>
          </a:p>
        </p:txBody>
      </p:sp>
      <p:sp>
        <p:nvSpPr>
          <p:cNvPr id="35846" name="ZoneTexte 8"/>
          <p:cNvSpPr txBox="1">
            <a:spLocks noChangeArrowheads="1"/>
          </p:cNvSpPr>
          <p:nvPr/>
        </p:nvSpPr>
        <p:spPr bwMode="auto">
          <a:xfrm rot="251585">
            <a:off x="3667125" y="3556000"/>
            <a:ext cx="328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>
                <a:solidFill>
                  <a:srgbClr val="008000"/>
                </a:solidFill>
              </a:rPr>
              <a:t>s’appliquer à son travail </a:t>
            </a:r>
          </a:p>
        </p:txBody>
      </p:sp>
      <p:sp>
        <p:nvSpPr>
          <p:cNvPr id="11" name="ZoneTexte 10"/>
          <p:cNvSpPr txBox="1"/>
          <p:nvPr/>
        </p:nvSpPr>
        <p:spPr>
          <a:xfrm rot="21243414">
            <a:off x="3187700" y="4435475"/>
            <a:ext cx="1381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patience</a:t>
            </a:r>
          </a:p>
        </p:txBody>
      </p:sp>
      <p:sp>
        <p:nvSpPr>
          <p:cNvPr id="35848" name="ZoneTexte 11"/>
          <p:cNvSpPr txBox="1">
            <a:spLocks noChangeArrowheads="1"/>
          </p:cNvSpPr>
          <p:nvPr/>
        </p:nvSpPr>
        <p:spPr bwMode="auto">
          <a:xfrm rot="859625">
            <a:off x="5111750" y="4775200"/>
            <a:ext cx="3365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>
                <a:solidFill>
                  <a:srgbClr val="FF0000"/>
                </a:solidFill>
              </a:rPr>
              <a:t>être bon avec les autres </a:t>
            </a:r>
          </a:p>
        </p:txBody>
      </p:sp>
      <p:sp>
        <p:nvSpPr>
          <p:cNvPr id="35849" name="ZoneTexte 13"/>
          <p:cNvSpPr txBox="1">
            <a:spLocks noChangeArrowheads="1"/>
          </p:cNvSpPr>
          <p:nvPr/>
        </p:nvSpPr>
        <p:spPr bwMode="auto">
          <a:xfrm rot="967256">
            <a:off x="5730875" y="2936875"/>
            <a:ext cx="314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>
                <a:solidFill>
                  <a:srgbClr val="FF6600"/>
                </a:solidFill>
              </a:rPr>
              <a:t>la bonne humeur etc</a:t>
            </a:r>
            <a:r>
              <a:rPr lang="fr-FR"/>
              <a:t>…</a:t>
            </a:r>
          </a:p>
        </p:txBody>
      </p:sp>
      <p:sp>
        <p:nvSpPr>
          <p:cNvPr id="35850" name="ZoneTexte 14"/>
          <p:cNvSpPr txBox="1">
            <a:spLocks noChangeArrowheads="1"/>
          </p:cNvSpPr>
          <p:nvPr/>
        </p:nvSpPr>
        <p:spPr bwMode="auto">
          <a:xfrm>
            <a:off x="947738" y="1160463"/>
            <a:ext cx="7315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i="1">
                <a:solidFill>
                  <a:srgbClr val="800000"/>
                </a:solidFill>
              </a:rPr>
              <a:t>Il est conseillé de choisir </a:t>
            </a:r>
            <a:r>
              <a:rPr lang="fr-FR">
                <a:solidFill>
                  <a:srgbClr val="800000"/>
                </a:solidFill>
              </a:rPr>
              <a:t>UN effort </a:t>
            </a:r>
            <a:r>
              <a:rPr lang="fr-FR" i="1">
                <a:solidFill>
                  <a:srgbClr val="800000"/>
                </a:solidFill>
              </a:rPr>
              <a:t>par semaine, </a:t>
            </a:r>
          </a:p>
          <a:p>
            <a:pPr algn="ctr" eaLnBrk="1" hangingPunct="1"/>
            <a:r>
              <a:rPr lang="fr-FR" i="1">
                <a:solidFill>
                  <a:srgbClr val="800000"/>
                </a:solidFill>
              </a:rPr>
              <a:t>et de changer d’effort la semaine suivante.</a:t>
            </a:r>
          </a:p>
        </p:txBody>
      </p:sp>
      <p:sp>
        <p:nvSpPr>
          <p:cNvPr id="35851" name="ZoneTexte 15"/>
          <p:cNvSpPr txBox="1">
            <a:spLocks noChangeArrowheads="1"/>
          </p:cNvSpPr>
          <p:nvPr/>
        </p:nvSpPr>
        <p:spPr bwMode="auto">
          <a:xfrm>
            <a:off x="3843338" y="5397500"/>
            <a:ext cx="142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chemeClr val="accent1"/>
                </a:solidFill>
              </a:rPr>
              <a:t>etc… </a:t>
            </a:r>
            <a:endParaRPr lang="fr-FR" sz="2000"/>
          </a:p>
        </p:txBody>
      </p:sp>
      <p:sp>
        <p:nvSpPr>
          <p:cNvPr id="14" name="ZoneTexte 3">
            <a:extLst>
              <a:ext uri="{FF2B5EF4-FFF2-40B4-BE49-F238E27FC236}">
                <a16:creationId xmlns:a16="http://schemas.microsoft.com/office/drawing/2014/main" id="{60BAF9F3-B36B-B54E-9ED3-5A04DA03F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3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  <p:pic>
        <p:nvPicPr>
          <p:cNvPr id="15" name="Image 4" descr="essai_logo_06.png">
            <a:extLst>
              <a:ext uri="{FF2B5EF4-FFF2-40B4-BE49-F238E27FC236}">
                <a16:creationId xmlns:a16="http://schemas.microsoft.com/office/drawing/2014/main" id="{D2A9865E-99D6-C24B-A3DA-6AD27CA21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2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0190A-99EB-754C-8262-90BB0C7B4A5F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38138" y="762000"/>
            <a:ext cx="8467725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i="1" dirty="0"/>
              <a:t>		</a:t>
            </a:r>
            <a:r>
              <a:rPr lang="fr-FR" sz="2800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Et que ferons-nous pour les autres ?</a:t>
            </a:r>
          </a:p>
          <a:p>
            <a:pPr algn="ctr">
              <a:defRPr/>
            </a:pPr>
            <a:endParaRPr lang="en-GB" sz="2800" dirty="0"/>
          </a:p>
          <a:p>
            <a:pPr algn="ctr">
              <a:defRPr/>
            </a:pPr>
            <a:r>
              <a:rPr lang="fr-FR" sz="2400" i="1" dirty="0">
                <a:solidFill>
                  <a:srgbClr val="3366FF"/>
                </a:solidFill>
              </a:rPr>
              <a:t>Tout ce que je fais pour les autres, </a:t>
            </a:r>
          </a:p>
          <a:p>
            <a:pPr algn="ctr">
              <a:defRPr/>
            </a:pPr>
            <a:r>
              <a:rPr lang="fr-FR" sz="2400" i="1" dirty="0">
                <a:solidFill>
                  <a:srgbClr val="3366FF"/>
                </a:solidFill>
              </a:rPr>
              <a:t>c’est comme si je le faisais pour Jésus</a:t>
            </a:r>
            <a:endParaRPr lang="en-GB" sz="2400" dirty="0">
              <a:solidFill>
                <a:srgbClr val="3366FF"/>
              </a:solidFill>
            </a:endParaRPr>
          </a:p>
          <a:p>
            <a:pPr algn="ctr">
              <a:defRPr/>
            </a:pPr>
            <a:r>
              <a:rPr lang="fr-FR" sz="2800" dirty="0"/>
              <a:t> </a:t>
            </a:r>
            <a:endParaRPr lang="en-GB" sz="2800" dirty="0"/>
          </a:p>
          <a:p>
            <a:pPr lvl="1">
              <a:defRPr/>
            </a:pPr>
            <a:r>
              <a:rPr lang="fr-FR" sz="2400" i="1" dirty="0"/>
              <a:t>Quelques exemples :</a:t>
            </a:r>
          </a:p>
          <a:p>
            <a:pPr lvl="1">
              <a:defRPr/>
            </a:pPr>
            <a:endParaRPr lang="fr-FR" sz="2800" dirty="0"/>
          </a:p>
          <a:p>
            <a:pPr marL="914400" lvl="1" indent="-457200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fr-FR" sz="2800" dirty="0"/>
              <a:t>participer à une collecte de jouets (en bon état !),</a:t>
            </a:r>
          </a:p>
          <a:p>
            <a:pPr marL="914400" lvl="1" indent="-457200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fr-FR" sz="2800" dirty="0"/>
              <a:t>jouer à la récréation avec celui qui reste seul...</a:t>
            </a:r>
            <a:endParaRPr lang="en-GB" sz="2800" dirty="0"/>
          </a:p>
          <a:p>
            <a:pPr marL="914400" lvl="1" indent="-457200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GB" sz="2800" dirty="0"/>
              <a:t>v</a:t>
            </a:r>
            <a:r>
              <a:rPr lang="fr-FR" sz="2800" dirty="0" err="1"/>
              <a:t>isiter</a:t>
            </a:r>
            <a:r>
              <a:rPr lang="fr-FR" sz="2800" dirty="0"/>
              <a:t> une vieille voisine malade ou isolée,</a:t>
            </a:r>
          </a:p>
          <a:p>
            <a:pPr marL="914400" lvl="1" indent="-457200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fr-FR" sz="2800" dirty="0"/>
              <a:t>proposer de rendre service </a:t>
            </a:r>
            <a:r>
              <a:rPr lang="fr-FR" sz="2800" i="1" dirty="0"/>
              <a:t>(courses)</a:t>
            </a:r>
            <a:r>
              <a:rPr lang="fr-FR" sz="2800" dirty="0"/>
              <a:t>.</a:t>
            </a:r>
            <a:endParaRPr lang="en-GB" sz="2800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sz="2400" dirty="0"/>
          </a:p>
        </p:txBody>
      </p:sp>
      <p:sp>
        <p:nvSpPr>
          <p:cNvPr id="5" name="ZoneTexte 3">
            <a:extLst>
              <a:ext uri="{FF2B5EF4-FFF2-40B4-BE49-F238E27FC236}">
                <a16:creationId xmlns:a16="http://schemas.microsoft.com/office/drawing/2014/main" id="{391A66A4-8F13-5D46-BBA8-2EC1795D6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2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  <p:pic>
        <p:nvPicPr>
          <p:cNvPr id="6" name="Image 4" descr="essai_logo_06.png">
            <a:extLst>
              <a:ext uri="{FF2B5EF4-FFF2-40B4-BE49-F238E27FC236}">
                <a16:creationId xmlns:a16="http://schemas.microsoft.com/office/drawing/2014/main" id="{0BDE895B-7445-5844-B753-0C7EB8E55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E9792-5AD7-7F4C-B179-7657BF7CC9F1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69863" y="203200"/>
            <a:ext cx="879475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spc="200" dirty="0">
                <a:solidFill>
                  <a:srgbClr val="3366FF"/>
                </a:solidFill>
              </a:rPr>
              <a:t>Pendant ce temps de l’Avent,</a:t>
            </a:r>
          </a:p>
          <a:p>
            <a:pPr algn="ctr">
              <a:defRPr/>
            </a:pPr>
            <a:r>
              <a:rPr lang="fr-FR" sz="2800" b="1" spc="200" dirty="0">
                <a:solidFill>
                  <a:srgbClr val="3366FF"/>
                </a:solidFill>
              </a:rPr>
              <a:t>prions Marie de nous aider à bien préparer à Noël </a:t>
            </a:r>
          </a:p>
        </p:txBody>
      </p:sp>
      <p:sp>
        <p:nvSpPr>
          <p:cNvPr id="37891" name="ZoneTexte 4"/>
          <p:cNvSpPr txBox="1">
            <a:spLocks noChangeArrowheads="1"/>
          </p:cNvSpPr>
          <p:nvPr/>
        </p:nvSpPr>
        <p:spPr bwMode="auto">
          <a:xfrm>
            <a:off x="271463" y="1428750"/>
            <a:ext cx="4808537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fr-FR">
                <a:solidFill>
                  <a:srgbClr val="000090"/>
                </a:solidFill>
              </a:rPr>
              <a:t>Marie est notre Maman du Ciel : demandons-lui de nous faire </a:t>
            </a:r>
          </a:p>
          <a:p>
            <a:pPr eaLnBrk="1" hangingPunct="1">
              <a:lnSpc>
                <a:spcPct val="130000"/>
              </a:lnSpc>
            </a:pPr>
            <a:r>
              <a:rPr lang="fr-FR">
                <a:solidFill>
                  <a:srgbClr val="000090"/>
                </a:solidFill>
              </a:rPr>
              <a:t>grandir dans l’amour de Dieu, et</a:t>
            </a:r>
          </a:p>
          <a:p>
            <a:pPr eaLnBrk="1" hangingPunct="1">
              <a:lnSpc>
                <a:spcPct val="130000"/>
              </a:lnSpc>
            </a:pPr>
            <a:r>
              <a:rPr lang="fr-FR">
                <a:solidFill>
                  <a:srgbClr val="000090"/>
                </a:solidFill>
              </a:rPr>
              <a:t>de ressembler à son Fils Jésus.</a:t>
            </a:r>
          </a:p>
          <a:p>
            <a:pPr eaLnBrk="1" hangingPunct="1">
              <a:lnSpc>
                <a:spcPct val="130000"/>
              </a:lnSpc>
            </a:pPr>
            <a:r>
              <a:rPr lang="fr-FR">
                <a:solidFill>
                  <a:srgbClr val="000090"/>
                </a:solidFill>
              </a:rPr>
              <a:t>Qu’elle nous  protège et nous  rende forts dans les tentations ou les pièges du démon.</a:t>
            </a:r>
          </a:p>
          <a:p>
            <a:pPr eaLnBrk="1" hangingPunct="1">
              <a:lnSpc>
                <a:spcPct val="130000"/>
              </a:lnSpc>
            </a:pPr>
            <a:r>
              <a:rPr lang="fr-FR">
                <a:solidFill>
                  <a:srgbClr val="000090"/>
                </a:solidFill>
              </a:rPr>
              <a:t>Qu’elle  nous  aide à éviter le mal et toujours faire ce qui est bien. </a:t>
            </a:r>
          </a:p>
        </p:txBody>
      </p:sp>
      <p:pic>
        <p:nvPicPr>
          <p:cNvPr id="37892" name="Image 6" descr="Vierge du Souri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366838"/>
            <a:ext cx="2951163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DCB90070-DA5F-FD4B-ACBE-0A63CCC93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3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  <p:pic>
        <p:nvPicPr>
          <p:cNvPr id="7" name="Image 4" descr="essai_logo_06.png">
            <a:extLst>
              <a:ext uri="{FF2B5EF4-FFF2-40B4-BE49-F238E27FC236}">
                <a16:creationId xmlns:a16="http://schemas.microsoft.com/office/drawing/2014/main" id="{5F2A00B5-1BC6-054E-AB87-21B436844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0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DDF4E-C28B-4D4E-8AE2-997F0A97B764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pic>
        <p:nvPicPr>
          <p:cNvPr id="38914" name="Image 4" descr="Immaculée concep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174750"/>
            <a:ext cx="3756025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58750" y="1108075"/>
            <a:ext cx="5159375" cy="441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fr-FR" sz="1050" dirty="0"/>
          </a:p>
          <a:p>
            <a:pPr>
              <a:lnSpc>
                <a:spcPct val="120000"/>
              </a:lnSpc>
              <a:defRPr/>
            </a:pPr>
            <a:r>
              <a:rPr lang="fr-FR" sz="2400" dirty="0">
                <a:solidFill>
                  <a:srgbClr val="000090"/>
                </a:solidFill>
              </a:rPr>
              <a:t>Dès le premier instant de sa vie, par une </a:t>
            </a:r>
            <a:r>
              <a:rPr lang="fr-FR" sz="2400">
                <a:solidFill>
                  <a:srgbClr val="000090"/>
                </a:solidFill>
              </a:rPr>
              <a:t>grâce particulière de Dieu, </a:t>
            </a:r>
            <a:endParaRPr lang="fr-FR" sz="2400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fr-FR" sz="2400" dirty="0">
                <a:solidFill>
                  <a:srgbClr val="000090"/>
                </a:solidFill>
              </a:rPr>
              <a:t>Marie a été préservée de la tache du péché originel. </a:t>
            </a:r>
          </a:p>
          <a:p>
            <a:pPr>
              <a:lnSpc>
                <a:spcPct val="120000"/>
              </a:lnSpc>
              <a:defRPr/>
            </a:pPr>
            <a:r>
              <a:rPr lang="fr-FR" sz="2400" dirty="0">
                <a:solidFill>
                  <a:srgbClr val="000090"/>
                </a:solidFill>
              </a:rPr>
              <a:t>Son âme a toujours été parfaitement pure et elle a toujours dit OUI à Dieu</a:t>
            </a:r>
            <a:r>
              <a:rPr lang="fr-FR" sz="2200" dirty="0">
                <a:solidFill>
                  <a:srgbClr val="000090"/>
                </a:solidFill>
              </a:rPr>
              <a:t>.</a:t>
            </a:r>
            <a:endParaRPr lang="fr-FR" sz="2400" dirty="0">
              <a:solidFill>
                <a:srgbClr val="000090"/>
              </a:solidFill>
            </a:endParaRPr>
          </a:p>
          <a:p>
            <a:pPr algn="ctr">
              <a:lnSpc>
                <a:spcPct val="120000"/>
              </a:lnSpc>
              <a:defRPr/>
            </a:pPr>
            <a:endParaRPr lang="fr-FR" sz="1000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fr-FR" sz="2400" dirty="0">
                <a:solidFill>
                  <a:srgbClr val="000090"/>
                </a:solidFill>
              </a:rPr>
              <a:t>C’est elle qui nous apprendra à aimer Dieu et à Lui plaire en toutes choses </a:t>
            </a:r>
          </a:p>
          <a:p>
            <a:pPr>
              <a:lnSpc>
                <a:spcPct val="120000"/>
              </a:lnSpc>
              <a:defRPr/>
            </a:pPr>
            <a:r>
              <a:rPr lang="fr-FR" sz="2400" dirty="0">
                <a:solidFill>
                  <a:srgbClr val="000090"/>
                </a:solidFill>
              </a:rPr>
              <a:t>en faisant toujours bien sa volonté.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5738" y="169863"/>
            <a:ext cx="8788400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fr-FR" sz="2800" b="1" spc="250" dirty="0">
                <a:solidFill>
                  <a:srgbClr val="3366FF"/>
                </a:solidFill>
              </a:rPr>
              <a:t>Le 8 décembre :</a:t>
            </a:r>
            <a:r>
              <a:rPr lang="fr-FR" sz="2800" spc="250" dirty="0">
                <a:solidFill>
                  <a:srgbClr val="000090"/>
                </a:solidFill>
              </a:rPr>
              <a:t> </a:t>
            </a:r>
            <a:r>
              <a:rPr lang="fr-FR" sz="2800" b="1" spc="250" dirty="0">
                <a:solidFill>
                  <a:srgbClr val="3366FF"/>
                </a:solidFill>
              </a:rPr>
              <a:t>fête de l’Immaculée Conception  </a:t>
            </a:r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D140BDBF-78CE-1241-ACDD-139201899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3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  <p:pic>
        <p:nvPicPr>
          <p:cNvPr id="7" name="Image 4" descr="essai_logo_06.png">
            <a:extLst>
              <a:ext uri="{FF2B5EF4-FFF2-40B4-BE49-F238E27FC236}">
                <a16:creationId xmlns:a16="http://schemas.microsoft.com/office/drawing/2014/main" id="{9D494350-FEE8-1E4C-AE5F-15FABB13D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0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4" descr="essai_logo_06.png">
            <a:extLst>
              <a:ext uri="{FF2B5EF4-FFF2-40B4-BE49-F238E27FC236}">
                <a16:creationId xmlns:a16="http://schemas.microsoft.com/office/drawing/2014/main" id="{2260DA9B-361C-2D47-83E1-B737D7983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0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17113-7459-A441-A090-52C964451CFE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32770" name="ZoneTexte 2"/>
          <p:cNvSpPr txBox="1">
            <a:spLocks noChangeArrowheads="1"/>
          </p:cNvSpPr>
          <p:nvPr/>
        </p:nvSpPr>
        <p:spPr bwMode="auto">
          <a:xfrm>
            <a:off x="230188" y="179388"/>
            <a:ext cx="85471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FR" sz="2800" b="1" spc="100" dirty="0">
                <a:solidFill>
                  <a:srgbClr val="660066"/>
                </a:solidFill>
              </a:rPr>
              <a:t>Pour nous préparer à bien recevoir Jésus à Noël, </a:t>
            </a:r>
          </a:p>
          <a:p>
            <a:pPr algn="ctr" eaLnBrk="1" hangingPunct="1">
              <a:defRPr/>
            </a:pPr>
            <a:r>
              <a:rPr lang="fr-FR" sz="2800" b="1" spc="100" dirty="0">
                <a:solidFill>
                  <a:srgbClr val="660066"/>
                </a:solidFill>
              </a:rPr>
              <a:t>une bonne confession  va purifier notre âme.</a:t>
            </a:r>
          </a:p>
        </p:txBody>
      </p:sp>
      <p:pic>
        <p:nvPicPr>
          <p:cNvPr id="39939" name="Image 2" descr="Confesssion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1236663"/>
            <a:ext cx="3248025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ZoneTexte 5"/>
          <p:cNvSpPr txBox="1">
            <a:spLocks noChangeArrowheads="1"/>
          </p:cNvSpPr>
          <p:nvPr/>
        </p:nvSpPr>
        <p:spPr bwMode="auto">
          <a:xfrm>
            <a:off x="322263" y="1511300"/>
            <a:ext cx="4656137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>
                <a:solidFill>
                  <a:srgbClr val="17375E"/>
                </a:solidFill>
              </a:rPr>
              <a:t>Pour se confesser, il faut d’abord  réfléchir sur soi-même et regretter tout ce qu’on a fait  de mal.</a:t>
            </a:r>
          </a:p>
          <a:p>
            <a:pPr eaLnBrk="1" hangingPunct="1">
              <a:lnSpc>
                <a:spcPct val="120000"/>
              </a:lnSpc>
            </a:pPr>
            <a:endParaRPr lang="fr-FR" sz="1000">
              <a:solidFill>
                <a:srgbClr val="17375E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fr-FR">
                <a:solidFill>
                  <a:srgbClr val="17375E"/>
                </a:solidFill>
              </a:rPr>
              <a:t>Ensuite, on va dire tous ses péchés au prêtre, qui représente Jésus. </a:t>
            </a:r>
          </a:p>
          <a:p>
            <a:pPr eaLnBrk="1" hangingPunct="1">
              <a:lnSpc>
                <a:spcPct val="140000"/>
              </a:lnSpc>
            </a:pPr>
            <a:endParaRPr lang="fr-FR" sz="1000">
              <a:solidFill>
                <a:srgbClr val="17375E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fr-FR">
                <a:solidFill>
                  <a:srgbClr val="17375E"/>
                </a:solidFill>
              </a:rPr>
              <a:t>Par la main du prêtre (revêtu de l’étole violette), la personne qui se confesse reçoit le pardon de Dieu . </a:t>
            </a:r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7AB1A660-2419-B94B-BDDB-7B1BA784D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3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  <p:pic>
        <p:nvPicPr>
          <p:cNvPr id="8" name="Image 4" descr="essai_logo_06.png">
            <a:extLst>
              <a:ext uri="{FF2B5EF4-FFF2-40B4-BE49-F238E27FC236}">
                <a16:creationId xmlns:a16="http://schemas.microsoft.com/office/drawing/2014/main" id="{39032D75-1366-3C4A-8E7F-BA8A2F543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A0139-876A-5944-9D75-77C6EE8030CA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169988" y="1768475"/>
            <a:ext cx="6834187" cy="2266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sz="3200" b="1" spc="150" dirty="0">
                <a:solidFill>
                  <a:srgbClr val="FF6600"/>
                </a:solidFill>
              </a:rPr>
              <a:t>La préparation de Noël </a:t>
            </a:r>
          </a:p>
          <a:p>
            <a:pPr algn="ctr">
              <a:lnSpc>
                <a:spcPct val="150000"/>
              </a:lnSpc>
              <a:defRPr/>
            </a:pPr>
            <a:r>
              <a:rPr lang="fr-FR" sz="3200" b="1" spc="150" dirty="0">
                <a:solidFill>
                  <a:srgbClr val="FF6600"/>
                </a:solidFill>
              </a:rPr>
              <a:t>demande aussi</a:t>
            </a:r>
          </a:p>
          <a:p>
            <a:pPr algn="ctr">
              <a:lnSpc>
                <a:spcPct val="150000"/>
              </a:lnSpc>
              <a:defRPr/>
            </a:pPr>
            <a:r>
              <a:rPr lang="fr-FR" sz="3200" b="1" spc="150" dirty="0">
                <a:solidFill>
                  <a:srgbClr val="FF6600"/>
                </a:solidFill>
              </a:rPr>
              <a:t>quelques préparatifs matériels !...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C3C50-73CD-2F42-88B7-ED17E4C41BC6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34819" name="ZoneTexte 3"/>
          <p:cNvSpPr txBox="1">
            <a:spLocks noChangeArrowheads="1"/>
          </p:cNvSpPr>
          <p:nvPr/>
        </p:nvSpPr>
        <p:spPr bwMode="auto">
          <a:xfrm>
            <a:off x="2584450" y="1349375"/>
            <a:ext cx="39655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fr-FR" sz="2800" dirty="0">
                <a:solidFill>
                  <a:schemeClr val="tx2">
                    <a:lumMod val="75000"/>
                  </a:schemeClr>
                </a:solidFill>
              </a:rPr>
              <a:t>La couronne de l’Avent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fr-FR" sz="2800" dirty="0">
                <a:solidFill>
                  <a:schemeClr val="tx2">
                    <a:lumMod val="75000"/>
                  </a:schemeClr>
                </a:solidFill>
              </a:rPr>
              <a:t>Le calendrier de l’Avent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sz="28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fr-FR" sz="2800" dirty="0">
                <a:solidFill>
                  <a:schemeClr val="tx2">
                    <a:lumMod val="75000"/>
                  </a:schemeClr>
                </a:solidFill>
              </a:rPr>
              <a:t>Le sapin de Noël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fr-FR" sz="2800" dirty="0">
                <a:solidFill>
                  <a:schemeClr val="tx2">
                    <a:lumMod val="75000"/>
                  </a:schemeClr>
                </a:solidFill>
              </a:rPr>
              <a:t>La crèche</a:t>
            </a:r>
          </a:p>
        </p:txBody>
      </p:sp>
      <p:pic>
        <p:nvPicPr>
          <p:cNvPr id="41987" name="Image 3" descr="cristaux de neige doré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969" y="3899694"/>
            <a:ext cx="14874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Image 4" descr="étoiles déc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2266950"/>
            <a:ext cx="2268538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Image 5" descr="houx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0"/>
            <a:ext cx="18478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Image 6" descr="houx + rouge gor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589463"/>
            <a:ext cx="1925637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Image 3" descr="houx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42716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3">
            <a:extLst>
              <a:ext uri="{FF2B5EF4-FFF2-40B4-BE49-F238E27FC236}">
                <a16:creationId xmlns:a16="http://schemas.microsoft.com/office/drawing/2014/main" id="{ADB2FF0B-A0F5-4E43-9850-83629354F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7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  <p:pic>
        <p:nvPicPr>
          <p:cNvPr id="11" name="Image 4" descr="essai_logo_06.png">
            <a:extLst>
              <a:ext uri="{FF2B5EF4-FFF2-40B4-BE49-F238E27FC236}">
                <a16:creationId xmlns:a16="http://schemas.microsoft.com/office/drawing/2014/main" id="{257328AE-175A-F846-8BCC-76C957D3B0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98599-F23D-6547-80EB-602D473D26AC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43010" name="ZoneTexte 2"/>
          <p:cNvSpPr txBox="1">
            <a:spLocks noChangeArrowheads="1"/>
          </p:cNvSpPr>
          <p:nvPr/>
        </p:nvSpPr>
        <p:spPr bwMode="auto">
          <a:xfrm>
            <a:off x="2252663" y="360363"/>
            <a:ext cx="4656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FF6600"/>
                </a:solidFill>
              </a:rPr>
              <a:t>La couronne de l’Avent</a:t>
            </a:r>
          </a:p>
        </p:txBody>
      </p:sp>
      <p:pic>
        <p:nvPicPr>
          <p:cNvPr id="43011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501775"/>
            <a:ext cx="4305300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66688" y="1366838"/>
            <a:ext cx="4249737" cy="405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fr-FR" sz="2400" b="1" dirty="0">
                <a:solidFill>
                  <a:srgbClr val="FF6600"/>
                </a:solidFill>
              </a:rPr>
              <a:t> 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Les 4 bougies marquent l’avancée vers Noël </a:t>
            </a:r>
          </a:p>
          <a:p>
            <a:pPr algn="ctr">
              <a:lnSpc>
                <a:spcPct val="140000"/>
              </a:lnSpc>
              <a:defRPr/>
            </a:pP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semaine après semaine</a:t>
            </a:r>
            <a:r>
              <a:rPr lang="fr-FR" sz="2400" i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defRPr/>
            </a:pPr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40000"/>
              </a:lnSpc>
              <a:defRPr/>
            </a:pPr>
            <a:r>
              <a:rPr lang="fr-FR" sz="2400" dirty="0">
                <a:solidFill>
                  <a:srgbClr val="17375E"/>
                </a:solidFill>
              </a:rPr>
              <a:t>Cette couronne de l’Avent </a:t>
            </a:r>
          </a:p>
          <a:p>
            <a:pPr algn="ctr">
              <a:lnSpc>
                <a:spcPct val="140000"/>
              </a:lnSpc>
              <a:defRPr/>
            </a:pPr>
            <a:r>
              <a:rPr lang="fr-FR" sz="2400" dirty="0">
                <a:solidFill>
                  <a:srgbClr val="17375E"/>
                </a:solidFill>
              </a:rPr>
              <a:t>a l’avantage de soutenir </a:t>
            </a:r>
          </a:p>
          <a:p>
            <a:pPr algn="ctr">
              <a:lnSpc>
                <a:spcPct val="140000"/>
              </a:lnSpc>
              <a:defRPr/>
            </a:pPr>
            <a:r>
              <a:rPr lang="fr-FR" sz="2400" dirty="0">
                <a:solidFill>
                  <a:srgbClr val="17375E"/>
                </a:solidFill>
              </a:rPr>
              <a:t>la patience des plus petits :</a:t>
            </a:r>
          </a:p>
          <a:p>
            <a:pPr algn="ctr">
              <a:lnSpc>
                <a:spcPct val="140000"/>
              </a:lnSpc>
              <a:defRPr/>
            </a:pPr>
            <a:r>
              <a:rPr lang="fr-FR" sz="2400" dirty="0">
                <a:solidFill>
                  <a:srgbClr val="17375E"/>
                </a:solidFill>
              </a:rPr>
              <a:t>4 semaines, c’est très long !</a:t>
            </a:r>
            <a:endParaRPr lang="fr-FR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4FCB0F0C-0AC3-C34E-83B3-A73FF5606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3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  <p:pic>
        <p:nvPicPr>
          <p:cNvPr id="8" name="Image 4" descr="essai_logo_06.png">
            <a:extLst>
              <a:ext uri="{FF2B5EF4-FFF2-40B4-BE49-F238E27FC236}">
                <a16:creationId xmlns:a16="http://schemas.microsoft.com/office/drawing/2014/main" id="{E7B31DAA-9F76-EA45-8A86-423701270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2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C8E45-A2FB-DD43-9428-6F5274E6A15F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pic>
        <p:nvPicPr>
          <p:cNvPr id="44034" name="Image 2" descr="calendrier de l'av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1592263"/>
            <a:ext cx="32416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ZoneTexte 3"/>
          <p:cNvSpPr txBox="1">
            <a:spLocks noChangeArrowheads="1"/>
          </p:cNvSpPr>
          <p:nvPr/>
        </p:nvSpPr>
        <p:spPr bwMode="auto">
          <a:xfrm>
            <a:off x="2384425" y="288925"/>
            <a:ext cx="4365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800" b="1">
                <a:solidFill>
                  <a:srgbClr val="FF0000"/>
                </a:solidFill>
              </a:rPr>
              <a:t>Le calendrier de l’Avent</a:t>
            </a:r>
          </a:p>
        </p:txBody>
      </p:sp>
      <p:sp>
        <p:nvSpPr>
          <p:cNvPr id="44036" name="ZoneTexte 4"/>
          <p:cNvSpPr txBox="1">
            <a:spLocks noChangeArrowheads="1"/>
          </p:cNvSpPr>
          <p:nvPr/>
        </p:nvSpPr>
        <p:spPr bwMode="auto">
          <a:xfrm>
            <a:off x="271463" y="982663"/>
            <a:ext cx="5146675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sz="2200" i="1"/>
              <a:t>Le calendrier de  l’Avent présente le même intérêt</a:t>
            </a:r>
            <a:r>
              <a:rPr lang="fr-FR" sz="2200"/>
              <a:t>. </a:t>
            </a:r>
          </a:p>
          <a:p>
            <a:pPr eaLnBrk="1" hangingPunct="1">
              <a:lnSpc>
                <a:spcPct val="120000"/>
              </a:lnSpc>
            </a:pPr>
            <a:endParaRPr lang="fr-FR" sz="800"/>
          </a:p>
          <a:p>
            <a:pPr eaLnBrk="1" hangingPunct="1">
              <a:lnSpc>
                <a:spcPct val="120000"/>
              </a:lnSpc>
            </a:pPr>
            <a:r>
              <a:rPr lang="fr-FR" sz="2200"/>
              <a:t>C’est un grand panneau illustré sur le thème de Noël, muni de 25 petites fenêtres que l’on ouvre, jour après jour, à la date du jour indiqué, du 1</a:t>
            </a:r>
            <a:r>
              <a:rPr lang="fr-FR" sz="2200" baseline="30000"/>
              <a:t>er</a:t>
            </a:r>
            <a:r>
              <a:rPr lang="fr-FR" sz="2200"/>
              <a:t> au 25 décembre</a:t>
            </a:r>
          </a:p>
          <a:p>
            <a:pPr eaLnBrk="1" hangingPunct="1">
              <a:lnSpc>
                <a:spcPct val="120000"/>
              </a:lnSpc>
            </a:pPr>
            <a:endParaRPr lang="fr-FR" sz="1200"/>
          </a:p>
          <a:p>
            <a:pPr eaLnBrk="1" hangingPunct="1">
              <a:lnSpc>
                <a:spcPct val="120000"/>
              </a:lnSpc>
            </a:pPr>
            <a:r>
              <a:rPr lang="fr-FR" sz="2200"/>
              <a:t>On en trouve beaucoup sur le marché : mais certains n’ont rien à voir avec Noël ! )</a:t>
            </a:r>
          </a:p>
        </p:txBody>
      </p:sp>
      <p:sp>
        <p:nvSpPr>
          <p:cNvPr id="44037" name="ZoneTexte 5"/>
          <p:cNvSpPr txBox="1">
            <a:spLocks noChangeArrowheads="1"/>
          </p:cNvSpPr>
          <p:nvPr/>
        </p:nvSpPr>
        <p:spPr bwMode="auto">
          <a:xfrm>
            <a:off x="166688" y="4843463"/>
            <a:ext cx="88042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200"/>
              <a:t>Il est préférable d’en choisir un qui soit vraiment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sz="2200"/>
              <a:t>une préparation des petits à la fête de Noël.</a:t>
            </a:r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245A51AB-9A83-E741-9492-093373A2C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3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  <p:pic>
        <p:nvPicPr>
          <p:cNvPr id="9" name="Image 4" descr="essai_logo_06.png">
            <a:extLst>
              <a:ext uri="{FF2B5EF4-FFF2-40B4-BE49-F238E27FC236}">
                <a16:creationId xmlns:a16="http://schemas.microsoft.com/office/drawing/2014/main" id="{5E5B8724-3908-7042-A922-8CD199483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3840E-2462-7D44-9B07-E02DF3DB27F1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pic>
        <p:nvPicPr>
          <p:cNvPr id="45058" name="Image 6" descr="sapin de NOël 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011363"/>
            <a:ext cx="3595688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ZoneTexte 3"/>
          <p:cNvSpPr txBox="1">
            <a:spLocks noChangeArrowheads="1"/>
          </p:cNvSpPr>
          <p:nvPr/>
        </p:nvSpPr>
        <p:spPr bwMode="auto">
          <a:xfrm>
            <a:off x="203200" y="1962150"/>
            <a:ext cx="4876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/>
              <a:t>Dans les quelques jours avant Noël, </a:t>
            </a:r>
          </a:p>
          <a:p>
            <a:pPr eaLnBrk="1" hangingPunct="1">
              <a:lnSpc>
                <a:spcPct val="120000"/>
              </a:lnSpc>
            </a:pPr>
            <a:r>
              <a:rPr lang="fr-FR"/>
              <a:t>il est bon de donner un air de fête </a:t>
            </a:r>
          </a:p>
          <a:p>
            <a:pPr eaLnBrk="1" hangingPunct="1">
              <a:lnSpc>
                <a:spcPct val="120000"/>
              </a:lnSpc>
            </a:pPr>
            <a:r>
              <a:rPr lang="fr-FR"/>
              <a:t>à notre cadre de vie : pour accueillir Jésus, il faut que la maison soit belle !</a:t>
            </a:r>
          </a:p>
          <a:p>
            <a:pPr eaLnBrk="1" hangingPunct="1">
              <a:lnSpc>
                <a:spcPct val="120000"/>
              </a:lnSpc>
            </a:pPr>
            <a:endParaRPr lang="fr-FR" sz="1100"/>
          </a:p>
          <a:p>
            <a:pPr eaLnBrk="1" hangingPunct="1">
              <a:lnSpc>
                <a:spcPct val="120000"/>
              </a:lnSpc>
            </a:pPr>
            <a:r>
              <a:rPr lang="fr-FR"/>
              <a:t>Chaque famille a ses traditions, </a:t>
            </a:r>
          </a:p>
          <a:p>
            <a:pPr eaLnBrk="1" hangingPunct="1">
              <a:lnSpc>
                <a:spcPct val="120000"/>
              </a:lnSpc>
            </a:pPr>
            <a:r>
              <a:rPr lang="fr-FR"/>
              <a:t>qui varient d’une province à l’autre. </a:t>
            </a:r>
          </a:p>
          <a:p>
            <a:pPr eaLnBrk="1" hangingPunct="1"/>
            <a:endParaRPr lang="fr-FR" sz="1200"/>
          </a:p>
          <a:p>
            <a:pPr eaLnBrk="1" hangingPunct="1"/>
            <a:r>
              <a:rPr lang="fr-FR" i="1"/>
              <a:t>Une petite remarque </a:t>
            </a:r>
            <a:r>
              <a:rPr lang="fr-FR"/>
              <a:t>: </a:t>
            </a:r>
          </a:p>
          <a:p>
            <a:pPr lvl="1" eaLnBrk="1" hangingPunct="1"/>
            <a:r>
              <a:rPr lang="fr-FR"/>
              <a:t>le sapin seul, sans la crèche,</a:t>
            </a:r>
          </a:p>
          <a:p>
            <a:pPr lvl="1" eaLnBrk="1" hangingPunct="1"/>
            <a:r>
              <a:rPr lang="fr-FR"/>
              <a:t> perdrait tout son sens … </a:t>
            </a:r>
            <a:endParaRPr lang="fr-FR" sz="2800"/>
          </a:p>
        </p:txBody>
      </p:sp>
      <p:sp>
        <p:nvSpPr>
          <p:cNvPr id="45060" name="ZoneTexte 4"/>
          <p:cNvSpPr txBox="1">
            <a:spLocks noChangeArrowheads="1"/>
          </p:cNvSpPr>
          <p:nvPr/>
        </p:nvSpPr>
        <p:spPr bwMode="auto">
          <a:xfrm>
            <a:off x="1716088" y="271463"/>
            <a:ext cx="51593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008000"/>
                </a:solidFill>
              </a:rPr>
              <a:t>Le sapin de Noël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sz="2800" b="1">
                <a:solidFill>
                  <a:srgbClr val="008000"/>
                </a:solidFill>
              </a:rPr>
              <a:t>et la décoration de la maison</a:t>
            </a:r>
          </a:p>
        </p:txBody>
      </p:sp>
      <p:pic>
        <p:nvPicPr>
          <p:cNvPr id="45061" name="Image 5" descr="étoiles déc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166688"/>
            <a:ext cx="186372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Image 8" descr="houx + rouge gor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876300"/>
            <a:ext cx="12493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6D000786-C4F0-364C-A78D-CB0CAED85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5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  <p:pic>
        <p:nvPicPr>
          <p:cNvPr id="10" name="Image 4" descr="essai_logo_06.png">
            <a:extLst>
              <a:ext uri="{FF2B5EF4-FFF2-40B4-BE49-F238E27FC236}">
                <a16:creationId xmlns:a16="http://schemas.microsoft.com/office/drawing/2014/main" id="{D5394F2B-9F0F-0149-8B77-2A618D1E20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0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 2" descr="463Cyclesimplif_violet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254000"/>
            <a:ext cx="38735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ZoneTexte 3"/>
          <p:cNvSpPr txBox="1">
            <a:spLocks noChangeArrowheads="1"/>
          </p:cNvSpPr>
          <p:nvPr/>
        </p:nvSpPr>
        <p:spPr bwMode="auto">
          <a:xfrm>
            <a:off x="0" y="493713"/>
            <a:ext cx="5175250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>
                <a:solidFill>
                  <a:srgbClr val="660066"/>
                </a:solidFill>
              </a:rPr>
              <a:t>Le temps de l’Avent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>
                <a:solidFill>
                  <a:srgbClr val="660066"/>
                </a:solidFill>
              </a:rPr>
              <a:t>commence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>
                <a:solidFill>
                  <a:srgbClr val="660066"/>
                </a:solidFill>
              </a:rPr>
              <a:t>une nouvelle année liturgique.</a:t>
            </a:r>
          </a:p>
          <a:p>
            <a:pPr algn="ctr" eaLnBrk="1" hangingPunct="1">
              <a:lnSpc>
                <a:spcPct val="150000"/>
              </a:lnSpc>
            </a:pPr>
            <a:endParaRPr lang="fr-FR" sz="1400">
              <a:solidFill>
                <a:srgbClr val="660066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fr-FR">
                <a:solidFill>
                  <a:srgbClr val="660066"/>
                </a:solidFill>
              </a:rPr>
              <a:t>D’une durée de 4 semaines,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>
                <a:solidFill>
                  <a:srgbClr val="660066"/>
                </a:solidFill>
              </a:rPr>
              <a:t>il est une préparation à la fête de Noël. </a:t>
            </a:r>
          </a:p>
        </p:txBody>
      </p:sp>
      <p:pic>
        <p:nvPicPr>
          <p:cNvPr id="18435" name="Image 2" descr="https://encrypted-tbn1.gstatic.com/images?q=tbn:ANd9GcTTORzijhb9L6O4_BJd-0uwbGwqO_SRWxGwqmwpZejXSJDbzSoN-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906838"/>
            <a:ext cx="347662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A2C3A-55D5-0D4C-A053-22407DC6E951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85552C30-35C0-F94E-BBFD-023D6920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  <p:pic>
        <p:nvPicPr>
          <p:cNvPr id="8" name="Image 4" descr="essai_logo_06.png">
            <a:extLst>
              <a:ext uri="{FF2B5EF4-FFF2-40B4-BE49-F238E27FC236}">
                <a16:creationId xmlns:a16="http://schemas.microsoft.com/office/drawing/2014/main" id="{5F9E3554-D3AB-5F4F-9993-DD39C89358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73725-7B1A-2E4D-9B01-49DB7188B657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sp>
        <p:nvSpPr>
          <p:cNvPr id="46082" name="ZoneTexte 2"/>
          <p:cNvSpPr txBox="1">
            <a:spLocks noChangeArrowheads="1"/>
          </p:cNvSpPr>
          <p:nvPr/>
        </p:nvSpPr>
        <p:spPr bwMode="auto">
          <a:xfrm>
            <a:off x="169863" y="304800"/>
            <a:ext cx="885507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3200" b="1"/>
              <a:t>La crèche</a:t>
            </a:r>
          </a:p>
          <a:p>
            <a:pPr algn="ctr" eaLnBrk="1" hangingPunct="1"/>
            <a:endParaRPr lang="fr-FR" sz="1800" b="1"/>
          </a:p>
          <a:p>
            <a:pPr eaLnBrk="1" hangingPunct="1"/>
            <a:r>
              <a:rPr lang="fr-FR"/>
              <a:t>Selon les familles, les usages diffèrent : certaines installent la crèche dès le début de l’Avent, par étapes, d’autres préfèrent la mettre juste avant Noël.</a:t>
            </a:r>
          </a:p>
        </p:txBody>
      </p:sp>
      <p:sp>
        <p:nvSpPr>
          <p:cNvPr id="46083" name="ZoneTexte 5"/>
          <p:cNvSpPr txBox="1">
            <a:spLocks noChangeArrowheads="1"/>
          </p:cNvSpPr>
          <p:nvPr/>
        </p:nvSpPr>
        <p:spPr bwMode="auto">
          <a:xfrm>
            <a:off x="119063" y="2354263"/>
            <a:ext cx="3775075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fr-FR" sz="2200"/>
              <a:t>On peut aussi commencer par ne mettre que le décor, avec les bergers et les moutons. </a:t>
            </a:r>
          </a:p>
          <a:p>
            <a:pPr eaLnBrk="1" hangingPunct="1">
              <a:lnSpc>
                <a:spcPct val="110000"/>
              </a:lnSpc>
            </a:pPr>
            <a:r>
              <a:rPr lang="fr-FR" sz="2200"/>
              <a:t>La 2</a:t>
            </a:r>
            <a:r>
              <a:rPr lang="fr-FR" sz="2200" baseline="30000"/>
              <a:t>ème</a:t>
            </a:r>
            <a:r>
              <a:rPr lang="fr-FR" sz="2200"/>
              <a:t> semaine, on mettra seulement la Sainte Vierge et St Joseph commençant leur marche vers Bethléem, avançant un peu chaque jour…</a:t>
            </a:r>
          </a:p>
        </p:txBody>
      </p:sp>
      <p:pic>
        <p:nvPicPr>
          <p:cNvPr id="46084" name="Image 4" descr="crèche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555875"/>
            <a:ext cx="43164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ZoneTexte 2"/>
          <p:cNvSpPr txBox="1">
            <a:spLocks noChangeArrowheads="1"/>
          </p:cNvSpPr>
          <p:nvPr/>
        </p:nvSpPr>
        <p:spPr bwMode="auto">
          <a:xfrm>
            <a:off x="865188" y="5407025"/>
            <a:ext cx="7369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fr-FR"/>
              <a:t>jusqu’à la nuit de Lumière où apparaîtra l’Enfant Jésus.</a:t>
            </a:r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23FE9E8E-69D8-C144-8AD1-A924D93BD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3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  <p:pic>
        <p:nvPicPr>
          <p:cNvPr id="9" name="Image 4" descr="essai_logo_06.png">
            <a:extLst>
              <a:ext uri="{FF2B5EF4-FFF2-40B4-BE49-F238E27FC236}">
                <a16:creationId xmlns:a16="http://schemas.microsoft.com/office/drawing/2014/main" id="{6E7F5104-293F-E148-9013-E1E8FDF74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2EA89-7DF8-C140-888B-01BC4B8DA74C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pic>
        <p:nvPicPr>
          <p:cNvPr id="47106" name="Image 5" descr="étoile des rois 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0853">
            <a:off x="3425825" y="219075"/>
            <a:ext cx="343693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Imag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654175"/>
            <a:ext cx="32956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ZoneTexte 3"/>
          <p:cNvSpPr txBox="1">
            <a:spLocks noChangeArrowheads="1"/>
          </p:cNvSpPr>
          <p:nvPr/>
        </p:nvSpPr>
        <p:spPr bwMode="auto">
          <a:xfrm>
            <a:off x="636588" y="2217738"/>
            <a:ext cx="3692525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sz="2800" b="1" i="1">
                <a:solidFill>
                  <a:srgbClr val="3366FF"/>
                </a:solidFill>
              </a:rPr>
              <a:t>Venez divin Messie, </a:t>
            </a:r>
          </a:p>
          <a:p>
            <a:pPr eaLnBrk="1" hangingPunct="1">
              <a:lnSpc>
                <a:spcPct val="150000"/>
              </a:lnSpc>
            </a:pPr>
            <a:r>
              <a:rPr lang="fr-FR" sz="2800" b="1" i="1">
                <a:solidFill>
                  <a:srgbClr val="3366FF"/>
                </a:solidFill>
              </a:rPr>
              <a:t>nous rendre espoir </a:t>
            </a:r>
          </a:p>
          <a:p>
            <a:pPr eaLnBrk="1" hangingPunct="1">
              <a:lnSpc>
                <a:spcPct val="150000"/>
              </a:lnSpc>
            </a:pPr>
            <a:r>
              <a:rPr lang="fr-FR" sz="2800" b="1" i="1">
                <a:solidFill>
                  <a:srgbClr val="3366FF"/>
                </a:solidFill>
              </a:rPr>
              <a:t>et nous sauver !</a:t>
            </a:r>
          </a:p>
          <a:p>
            <a:pPr eaLnBrk="1" hangingPunct="1">
              <a:lnSpc>
                <a:spcPct val="150000"/>
              </a:lnSpc>
            </a:pPr>
            <a:r>
              <a:rPr lang="fr-FR" sz="2800" b="1" i="1">
                <a:solidFill>
                  <a:srgbClr val="3366FF"/>
                </a:solidFill>
              </a:rPr>
              <a:t>Vous êtes notre Vie, </a:t>
            </a:r>
          </a:p>
          <a:p>
            <a:pPr eaLnBrk="1" hangingPunct="1">
              <a:lnSpc>
                <a:spcPct val="150000"/>
              </a:lnSpc>
            </a:pPr>
            <a:r>
              <a:rPr lang="fr-FR" sz="2800" b="1" i="1">
                <a:solidFill>
                  <a:srgbClr val="3366FF"/>
                </a:solidFill>
              </a:rPr>
              <a:t>Venez, venez, venez</a:t>
            </a:r>
            <a:r>
              <a:rPr lang="fr-FR" sz="3200" b="1" i="1">
                <a:solidFill>
                  <a:srgbClr val="3366FF"/>
                </a:solidFill>
              </a:rPr>
              <a:t> !</a:t>
            </a:r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77D2E5C0-CD88-B643-949B-777EB26E9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  <p:pic>
        <p:nvPicPr>
          <p:cNvPr id="8" name="Image 4" descr="essai_logo_06.png">
            <a:extLst>
              <a:ext uri="{FF2B5EF4-FFF2-40B4-BE49-F238E27FC236}">
                <a16:creationId xmlns:a16="http://schemas.microsoft.com/office/drawing/2014/main" id="{AE479659-7580-0C4A-B15B-C598E324D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0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8972F-541C-9F4E-B668-744EEBB1746A}" type="slidenum">
              <a:rPr lang="fr-FR"/>
              <a:pPr>
                <a:defRPr/>
              </a:pPr>
              <a:t>32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60438" y="1214438"/>
            <a:ext cx="7213600" cy="453201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Quelques liens pour compléter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ea typeface="+mn-ea"/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+mn-lt"/>
                <a:ea typeface="+mn-ea"/>
                <a:cs typeface="+mn-cs"/>
                <a:hlinkClick r:id="rId2"/>
              </a:rPr>
              <a:t>Vivre l’Avent avec les enfants</a:t>
            </a:r>
            <a:br>
              <a:rPr lang="fr-FR" sz="2000" dirty="0">
                <a:latin typeface="+mn-lt"/>
                <a:ea typeface="+mn-ea"/>
                <a:cs typeface="+mn-cs"/>
              </a:rPr>
            </a:br>
            <a:endParaRPr lang="fr-FR" sz="600" dirty="0">
              <a:latin typeface="+mn-lt"/>
              <a:ea typeface="+mn-ea"/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dirty="0">
                <a:latin typeface="+mn-lt"/>
                <a:ea typeface="+mn-ea"/>
                <a:cs typeface="+mn-cs"/>
              </a:rPr>
              <a:t>Document de fond et nombreux documents associés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  <a:ea typeface="+mn-ea"/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  <a:ea typeface="+mn-ea"/>
              <a:cs typeface="+mn-cs"/>
            </a:endParaRPr>
          </a:p>
          <a:p>
            <a:pPr lvl="2">
              <a:lnSpc>
                <a:spcPct val="70000"/>
              </a:lnSpc>
              <a:defRPr/>
            </a:pPr>
            <a:r>
              <a:rPr lang="fr-FR" sz="2000" dirty="0">
                <a:hlinkClick r:id="rId3"/>
              </a:rPr>
              <a:t>Qu’est-ce que l’année liturgique ?</a:t>
            </a:r>
            <a:endParaRPr lang="fr-FR" sz="2000" dirty="0"/>
          </a:p>
          <a:p>
            <a:pPr lvl="2">
              <a:lnSpc>
                <a:spcPct val="70000"/>
              </a:lnSpc>
              <a:defRPr/>
            </a:pPr>
            <a:endParaRPr lang="fr-FR" sz="2000" dirty="0">
              <a:hlinkClick r:id="rId4"/>
            </a:endParaRPr>
          </a:p>
          <a:p>
            <a:pPr lvl="2">
              <a:lnSpc>
                <a:spcPct val="70000"/>
              </a:lnSpc>
              <a:defRPr/>
            </a:pPr>
            <a:r>
              <a:rPr lang="fr-FR" sz="2000" dirty="0">
                <a:hlinkClick r:id="rId4"/>
              </a:rPr>
              <a:t>L'année liturgique école de sainteté</a:t>
            </a:r>
            <a:endParaRPr lang="fr-FR" sz="2000" dirty="0"/>
          </a:p>
          <a:p>
            <a:pPr lvl="2">
              <a:lnSpc>
                <a:spcPct val="70000"/>
              </a:lnSpc>
              <a:defRPr/>
            </a:pPr>
            <a:endParaRPr lang="fr-FR" sz="2000" dirty="0"/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  <a:ea typeface="+mn-ea"/>
              <a:cs typeface="+mn-cs"/>
            </a:endParaRPr>
          </a:p>
          <a:p>
            <a:pPr marL="808038" algn="just">
              <a:buFont typeface="Wingdings" charset="2"/>
              <a:buChar char="v"/>
              <a:defRPr/>
            </a:pPr>
            <a:r>
              <a:rPr lang="fr-FR" dirty="0">
                <a:hlinkClick r:id="rId5"/>
              </a:rPr>
              <a:t>Tous les diaporamas</a:t>
            </a:r>
            <a:endParaRPr lang="fr-FR" dirty="0"/>
          </a:p>
          <a:p>
            <a:pPr marL="1265238" lvl="1" algn="just">
              <a:buFont typeface="Wingdings" charset="2"/>
              <a:buChar char="v"/>
              <a:defRPr/>
            </a:pPr>
            <a:endParaRPr lang="fr-FR" sz="500" dirty="0"/>
          </a:p>
          <a:p>
            <a:pPr marL="808038" algn="just">
              <a:buFont typeface="Wingdings" charset="2"/>
              <a:buChar char="v"/>
              <a:defRPr/>
            </a:pPr>
            <a:endParaRPr lang="fr-FR" sz="700" dirty="0"/>
          </a:p>
          <a:p>
            <a:pPr marL="808038" algn="just">
              <a:lnSpc>
                <a:spcPct val="70000"/>
              </a:lnSpc>
              <a:buFont typeface="Wingdings" charset="2"/>
              <a:buChar char="v"/>
              <a:defRPr/>
            </a:pPr>
            <a:endParaRPr lang="fr-FR" sz="700" dirty="0">
              <a:hlinkClick r:id="" action="ppaction://noaction"/>
            </a:endParaRPr>
          </a:p>
          <a:p>
            <a:pPr marL="808038" algn="just">
              <a:lnSpc>
                <a:spcPct val="70000"/>
              </a:lnSpc>
              <a:buFont typeface="Wingdings" charset="2"/>
              <a:buChar char="v"/>
              <a:defRPr/>
            </a:pPr>
            <a:r>
              <a:rPr lang="fr-FR" i="1" dirty="0">
                <a:hlinkClick r:id="rId6"/>
              </a:rPr>
              <a:t> Page d’accueil du site</a:t>
            </a:r>
            <a:endParaRPr lang="fr-FR" i="1" dirty="0"/>
          </a:p>
          <a:p>
            <a:pPr>
              <a:lnSpc>
                <a:spcPct val="70000"/>
              </a:lnSpc>
              <a:defRPr/>
            </a:pPr>
            <a:endParaRPr lang="fr-FR" sz="2000" dirty="0">
              <a:latin typeface="+mn-lt"/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48131" name="Image 4" descr="essai_logo_0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A31EFBC3-4AAF-D746-887C-8B965DA0F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6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B1B56C5-5FD7-BF41-9B1B-A72FAF00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CD35B-811D-E048-99B3-FA43F9CA9772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4A7D85C-981E-F944-8E56-E2DECB821EFC}"/>
              </a:ext>
            </a:extLst>
          </p:cNvPr>
          <p:cNvSpPr txBox="1"/>
          <p:nvPr/>
        </p:nvSpPr>
        <p:spPr>
          <a:xfrm>
            <a:off x="973667" y="612845"/>
            <a:ext cx="7196667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C0504D"/>
              </a:solidFill>
            </a:endParaRPr>
          </a:p>
          <a:p>
            <a:pPr algn="ctr"/>
            <a:r>
              <a:rPr lang="fr-FR" sz="2400" b="1" i="1" dirty="0">
                <a:solidFill>
                  <a:schemeClr val="accent2"/>
                </a:solidFill>
              </a:rPr>
              <a:t>DOCUMENTATION</a:t>
            </a:r>
            <a:br>
              <a:rPr lang="fr-FR" sz="2400" b="1" i="1" dirty="0">
                <a:solidFill>
                  <a:schemeClr val="accent2"/>
                </a:solidFill>
              </a:rPr>
            </a:br>
            <a:endParaRPr lang="fr-FR" sz="2400" b="1" i="1" dirty="0">
              <a:solidFill>
                <a:schemeClr val="accent2"/>
              </a:solidFill>
            </a:endParaRPr>
          </a:p>
          <a:p>
            <a:endParaRPr lang="fr-FR" sz="1600" dirty="0">
              <a:hlinkClick r:id="rId2"/>
            </a:endParaRPr>
          </a:p>
          <a:p>
            <a:pPr marL="939800" indent="-330200">
              <a:buFont typeface="Wingdings" charset="2"/>
              <a:buChar char="ü"/>
            </a:pPr>
            <a:r>
              <a:rPr lang="fr-FR" sz="2400" b="1" dirty="0"/>
              <a:t>Parents et éducateurs</a:t>
            </a:r>
          </a:p>
          <a:p>
            <a:endParaRPr lang="fr-FR" sz="2400" dirty="0">
              <a:hlinkClick r:id="" action="ppaction://noaction"/>
            </a:endParaRPr>
          </a:p>
          <a:p>
            <a:pPr lvl="2"/>
            <a:r>
              <a:rPr lang="fr-FR" sz="2400" dirty="0">
                <a:hlinkClick r:id="rId3"/>
              </a:rPr>
              <a:t>Vivre l’année liturgique avec les enfants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dirty="0">
                <a:hlinkClick r:id="rId4"/>
              </a:rPr>
              <a:t>Pour que s’épanouisse la foi du tout-petit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dirty="0">
                <a:hlinkClick r:id="rId5"/>
              </a:rPr>
              <a:t>Éduquer pour le bonheur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i="1" dirty="0">
                <a:hlinkClick r:id="rId6"/>
              </a:rPr>
              <a:t>Autres écrits</a:t>
            </a:r>
            <a:endParaRPr lang="fr-FR" sz="2400" i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3">
            <a:extLst>
              <a:ext uri="{FF2B5EF4-FFF2-40B4-BE49-F238E27FC236}">
                <a16:creationId xmlns:a16="http://schemas.microsoft.com/office/drawing/2014/main" id="{EE4CF230-7263-A14E-A57D-ABB72AAA4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7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  <p:pic>
        <p:nvPicPr>
          <p:cNvPr id="7" name="Image 4" descr="essai_logo_06.png">
            <a:extLst>
              <a:ext uri="{FF2B5EF4-FFF2-40B4-BE49-F238E27FC236}">
                <a16:creationId xmlns:a16="http://schemas.microsoft.com/office/drawing/2014/main" id="{259AEA82-A914-EC4E-B5F0-A6EE83E54F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065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9AD05-2258-4249-A311-FA42A9E2778F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pic>
        <p:nvPicPr>
          <p:cNvPr id="49154" name="Image 5" descr="crèch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893763"/>
            <a:ext cx="6840538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oneTexte 3"/>
          <p:cNvSpPr txBox="1">
            <a:spLocks noChangeArrowheads="1"/>
          </p:cNvSpPr>
          <p:nvPr/>
        </p:nvSpPr>
        <p:spPr bwMode="auto">
          <a:xfrm>
            <a:off x="1000125" y="3670300"/>
            <a:ext cx="388937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i="1"/>
              <a:t>Le nom de «</a:t>
            </a:r>
            <a:r>
              <a:rPr lang="fr-FR"/>
              <a:t> JÉSUS »</a:t>
            </a:r>
            <a:r>
              <a:rPr lang="fr-FR" i="1"/>
              <a:t>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i="1"/>
              <a:t>veut dire :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b="1">
                <a:solidFill>
                  <a:srgbClr val="FF6600"/>
                </a:solidFill>
              </a:rPr>
              <a:t>«</a:t>
            </a:r>
            <a:r>
              <a:rPr lang="fr-FR" sz="2800" b="1">
                <a:solidFill>
                  <a:srgbClr val="FF6600"/>
                </a:solidFill>
              </a:rPr>
              <a:t> DIEU SAUVE</a:t>
            </a:r>
            <a:r>
              <a:rPr lang="fr-FR" b="1">
                <a:solidFill>
                  <a:srgbClr val="FF6600"/>
                </a:solidFill>
              </a:rPr>
              <a:t> »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87375" y="190500"/>
            <a:ext cx="8112125" cy="2841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spc="200" dirty="0">
                <a:solidFill>
                  <a:srgbClr val="660066"/>
                </a:solidFill>
              </a:rPr>
              <a:t>Qu’est-ce que « l’Avent » ?</a:t>
            </a:r>
          </a:p>
          <a:p>
            <a:pPr algn="ctr">
              <a:defRPr/>
            </a:pPr>
            <a:endParaRPr lang="fr-FR" sz="2800" b="1" spc="200" dirty="0">
              <a:solidFill>
                <a:srgbClr val="660066"/>
              </a:solidFill>
            </a:endParaRPr>
          </a:p>
          <a:p>
            <a:pPr algn="ctr">
              <a:defRPr/>
            </a:pPr>
            <a:r>
              <a:rPr lang="fr-FR" sz="2400" dirty="0"/>
              <a:t>Le mot « Avent » veut dire « </a:t>
            </a:r>
            <a:r>
              <a:rPr lang="fr-FR" sz="2400" i="1" dirty="0"/>
              <a:t>venue</a:t>
            </a:r>
            <a:r>
              <a:rPr lang="fr-FR" sz="2400" dirty="0"/>
              <a:t> », « </a:t>
            </a:r>
            <a:r>
              <a:rPr lang="fr-FR" sz="2400" i="1" dirty="0"/>
              <a:t>avènement</a:t>
            </a:r>
            <a:r>
              <a:rPr lang="fr-FR" sz="2400" dirty="0"/>
              <a:t> » :</a:t>
            </a:r>
            <a:endParaRPr lang="fr-FR" sz="2400" b="1" spc="200" dirty="0">
              <a:solidFill>
                <a:srgbClr val="660066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fr-FR" sz="2800" b="1" dirty="0">
                <a:solidFill>
                  <a:srgbClr val="800000"/>
                </a:solidFill>
              </a:rPr>
              <a:t>nous attendons la venue du Sauveur…</a:t>
            </a:r>
          </a:p>
          <a:p>
            <a:pPr algn="ctr">
              <a:lnSpc>
                <a:spcPct val="150000"/>
              </a:lnSpc>
              <a:defRPr/>
            </a:pPr>
            <a:r>
              <a:rPr lang="fr-FR" sz="2400" dirty="0"/>
              <a:t>Ce Sauveur, qui va naître à Noël, c’est</a:t>
            </a:r>
            <a:r>
              <a:rPr lang="fr-FR" sz="4000" dirty="0"/>
              <a:t> </a:t>
            </a:r>
            <a:r>
              <a:rPr lang="fr-FR" sz="2800" dirty="0">
                <a:solidFill>
                  <a:srgbClr val="FF6600"/>
                </a:solidFill>
              </a:rPr>
              <a:t>JÉSUS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FF6600"/>
                </a:solidFill>
              </a:rPr>
              <a:t>:</a:t>
            </a:r>
          </a:p>
        </p:txBody>
      </p:sp>
      <p:pic>
        <p:nvPicPr>
          <p:cNvPr id="19459" name="Image 1" descr="enft Jésus et par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016250"/>
            <a:ext cx="32067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48311-3B0B-6B47-ABE8-40DBE7C54EA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4ECF84B3-9AB9-3544-B3AC-625EF797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3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  <p:pic>
        <p:nvPicPr>
          <p:cNvPr id="7" name="Image 4" descr="essai_logo_06.png">
            <a:extLst>
              <a:ext uri="{FF2B5EF4-FFF2-40B4-BE49-F238E27FC236}">
                <a16:creationId xmlns:a16="http://schemas.microsoft.com/office/drawing/2014/main" id="{CFF4E9A4-E774-5249-8661-15DF3A930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0445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oneTexte 1"/>
          <p:cNvSpPr txBox="1">
            <a:spLocks noChangeArrowheads="1"/>
          </p:cNvSpPr>
          <p:nvPr/>
        </p:nvSpPr>
        <p:spPr bwMode="auto">
          <a:xfrm>
            <a:off x="236538" y="1123950"/>
            <a:ext cx="4176712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r-FR">
                <a:solidFill>
                  <a:srgbClr val="000090"/>
                </a:solidFill>
              </a:rPr>
              <a:t>Jésus-Sauveur</a:t>
            </a:r>
          </a:p>
          <a:p>
            <a:pPr algn="ctr" eaLnBrk="1" hangingPunct="1">
              <a:lnSpc>
                <a:spcPct val="140000"/>
              </a:lnSpc>
            </a:pPr>
            <a:r>
              <a:rPr lang="fr-FR">
                <a:solidFill>
                  <a:srgbClr val="000090"/>
                </a:solidFill>
              </a:rPr>
              <a:t>est le Fils de Dieu,</a:t>
            </a:r>
          </a:p>
          <a:p>
            <a:pPr algn="ctr" eaLnBrk="1" hangingPunct="1">
              <a:lnSpc>
                <a:spcPct val="140000"/>
              </a:lnSpc>
            </a:pPr>
            <a:r>
              <a:rPr lang="fr-FR">
                <a:solidFill>
                  <a:srgbClr val="000090"/>
                </a:solidFill>
              </a:rPr>
              <a:t>Dieu le Fils. </a:t>
            </a:r>
          </a:p>
          <a:p>
            <a:pPr algn="ctr" eaLnBrk="1" hangingPunct="1">
              <a:lnSpc>
                <a:spcPct val="200000"/>
              </a:lnSpc>
            </a:pPr>
            <a:r>
              <a:rPr lang="fr-FR">
                <a:solidFill>
                  <a:srgbClr val="000090"/>
                </a:solidFill>
              </a:rPr>
              <a:t>Il s’est fait homme et</a:t>
            </a:r>
          </a:p>
          <a:p>
            <a:pPr algn="ctr" eaLnBrk="1" hangingPunct="1">
              <a:lnSpc>
                <a:spcPct val="140000"/>
              </a:lnSpc>
            </a:pPr>
            <a:r>
              <a:rPr lang="fr-FR">
                <a:solidFill>
                  <a:srgbClr val="000090"/>
                </a:solidFill>
              </a:rPr>
              <a:t>Il est venu sur la terre</a:t>
            </a:r>
          </a:p>
          <a:p>
            <a:pPr algn="ctr" eaLnBrk="1" hangingPunct="1">
              <a:lnSpc>
                <a:spcPct val="140000"/>
              </a:lnSpc>
            </a:pPr>
            <a:r>
              <a:rPr lang="fr-FR" b="1">
                <a:solidFill>
                  <a:srgbClr val="000090"/>
                </a:solidFill>
              </a:rPr>
              <a:t>pour nous sauver, </a:t>
            </a:r>
          </a:p>
          <a:p>
            <a:pPr algn="ctr" eaLnBrk="1" hangingPunct="1">
              <a:lnSpc>
                <a:spcPct val="140000"/>
              </a:lnSpc>
            </a:pPr>
            <a:r>
              <a:rPr lang="fr-FR" b="1">
                <a:solidFill>
                  <a:srgbClr val="000090"/>
                </a:solidFill>
              </a:rPr>
              <a:t>nous arracher au mal.</a:t>
            </a:r>
          </a:p>
        </p:txBody>
      </p:sp>
      <p:pic>
        <p:nvPicPr>
          <p:cNvPr id="20482" name="Image 1" descr="599mystere incarn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190500"/>
            <a:ext cx="4079875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DFEC4-A7CE-0A47-B417-C9949C0B1713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6" name="ZoneTexte 3">
            <a:extLst>
              <a:ext uri="{FF2B5EF4-FFF2-40B4-BE49-F238E27FC236}">
                <a16:creationId xmlns:a16="http://schemas.microsoft.com/office/drawing/2014/main" id="{525584D9-2E69-8545-82EE-30C8546C0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3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  <p:pic>
        <p:nvPicPr>
          <p:cNvPr id="7" name="Image 4" descr="essai_logo_06.png">
            <a:extLst>
              <a:ext uri="{FF2B5EF4-FFF2-40B4-BE49-F238E27FC236}">
                <a16:creationId xmlns:a16="http://schemas.microsoft.com/office/drawing/2014/main" id="{7FA6FB1C-18B6-7C40-9CD9-21A8A9326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0445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oneTexte 2"/>
          <p:cNvSpPr txBox="1">
            <a:spLocks noChangeArrowheads="1"/>
          </p:cNvSpPr>
          <p:nvPr/>
        </p:nvSpPr>
        <p:spPr bwMode="auto">
          <a:xfrm>
            <a:off x="158750" y="809625"/>
            <a:ext cx="4699000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fr-FR"/>
              <a:t>Au tout début de l’humanité, nos premiers parents, Adam et Eve, tentés par le démon, ont désobéi à Dieu et ainsi se sont séparés de Lui.</a:t>
            </a:r>
          </a:p>
          <a:p>
            <a:pPr algn="just" eaLnBrk="1" hangingPunct="1">
              <a:lnSpc>
                <a:spcPct val="110000"/>
              </a:lnSpc>
            </a:pPr>
            <a:r>
              <a:rPr lang="fr-FR"/>
              <a:t>Cette séparation a entraîné le malheur dans la vie des hommes.</a:t>
            </a:r>
          </a:p>
          <a:p>
            <a:pPr algn="just" eaLnBrk="1" hangingPunct="1">
              <a:lnSpc>
                <a:spcPct val="110000"/>
              </a:lnSpc>
            </a:pPr>
            <a:endParaRPr lang="fr-FR" sz="700"/>
          </a:p>
          <a:p>
            <a:pPr algn="just" eaLnBrk="1" hangingPunct="1">
              <a:lnSpc>
                <a:spcPct val="110000"/>
              </a:lnSpc>
            </a:pPr>
            <a:r>
              <a:rPr lang="fr-FR"/>
              <a:t>Séparés de Dieu, Adam et Eve ont été très malheureux. </a:t>
            </a:r>
          </a:p>
          <a:p>
            <a:pPr algn="just" eaLnBrk="1" hangingPunct="1">
              <a:lnSpc>
                <a:spcPct val="110000"/>
              </a:lnSpc>
            </a:pPr>
            <a:r>
              <a:rPr lang="fr-FR"/>
              <a:t>Alors il ont demandé pardon à Dieu.</a:t>
            </a:r>
          </a:p>
          <a:p>
            <a:pPr algn="just" eaLnBrk="1" hangingPunct="1">
              <a:lnSpc>
                <a:spcPct val="120000"/>
              </a:lnSpc>
            </a:pPr>
            <a:endParaRPr lang="fr-FR" sz="900"/>
          </a:p>
          <a:p>
            <a:pPr algn="ctr" eaLnBrk="1" hangingPunct="1">
              <a:lnSpc>
                <a:spcPct val="120000"/>
              </a:lnSpc>
            </a:pPr>
            <a:r>
              <a:rPr lang="fr-FR"/>
              <a:t>Pour leur donner du courage, 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/>
              <a:t>Dieu leur a promis de leur envoyer </a:t>
            </a:r>
            <a:r>
              <a:rPr lang="fr-FR" b="1">
                <a:solidFill>
                  <a:srgbClr val="FF6600"/>
                </a:solidFill>
              </a:rPr>
              <a:t>un SAUVEUR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76250" y="79375"/>
            <a:ext cx="8255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spc="250" dirty="0">
                <a:solidFill>
                  <a:schemeClr val="accent2">
                    <a:lumMod val="75000"/>
                  </a:schemeClr>
                </a:solidFill>
              </a:rPr>
              <a:t>Pourquoi avons-nous besoin d’un Sauveur ?</a:t>
            </a:r>
          </a:p>
        </p:txBody>
      </p:sp>
      <p:pic>
        <p:nvPicPr>
          <p:cNvPr id="21507" name="Image 3" descr="130Adam-Ev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698500"/>
            <a:ext cx="4097338" cy="56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F1835-D3C4-9A46-A786-A3D4B65921EA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8D2DC320-34E4-7C48-97E9-01CAEB06E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3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  <p:pic>
        <p:nvPicPr>
          <p:cNvPr id="7" name="Image 4" descr="essai_logo_06.png">
            <a:extLst>
              <a:ext uri="{FF2B5EF4-FFF2-40B4-BE49-F238E27FC236}">
                <a16:creationId xmlns:a16="http://schemas.microsoft.com/office/drawing/2014/main" id="{FD522558-A4C4-1D47-9398-858E215C8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72477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4" descr="essai_logo_06.png">
            <a:extLst>
              <a:ext uri="{FF2B5EF4-FFF2-40B4-BE49-F238E27FC236}">
                <a16:creationId xmlns:a16="http://schemas.microsoft.com/office/drawing/2014/main" id="{D62AA226-BE32-5448-9840-51FA03345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0FE14-B503-1D4F-A508-3C6C08F874B8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22530" name="ZoneTexte 3"/>
          <p:cNvSpPr txBox="1">
            <a:spLocks noChangeArrowheads="1"/>
          </p:cNvSpPr>
          <p:nvPr/>
        </p:nvSpPr>
        <p:spPr bwMode="auto">
          <a:xfrm>
            <a:off x="203200" y="236538"/>
            <a:ext cx="85852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>
                <a:solidFill>
                  <a:srgbClr val="660066"/>
                </a:solidFill>
              </a:rPr>
              <a:t>Cette séparation a entraîné le malheur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sz="2800">
                <a:solidFill>
                  <a:srgbClr val="660066"/>
                </a:solidFill>
              </a:rPr>
              <a:t>dans la vie des hommes…</a:t>
            </a:r>
          </a:p>
        </p:txBody>
      </p:sp>
      <p:pic>
        <p:nvPicPr>
          <p:cNvPr id="22531" name="Image 5" descr="pecheoriginel1_b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574800"/>
            <a:ext cx="654685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4546C329-0CFD-8042-B29D-015C9FAD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35B51-7C09-B14A-8C4F-AFBD8F4AD42A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23554" name="Image 2" descr="pecheoriginel2_b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93" y="2398045"/>
            <a:ext cx="6218237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4825" y="101600"/>
            <a:ext cx="8348663" cy="2144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fr-FR" sz="2600" b="1" dirty="0">
                <a:solidFill>
                  <a:srgbClr val="660066"/>
                </a:solidFill>
              </a:rPr>
              <a:t>Séparés de Dieu, Adam et Ève ont été très malheureux. </a:t>
            </a:r>
          </a:p>
          <a:p>
            <a:pPr algn="ctr">
              <a:lnSpc>
                <a:spcPct val="110000"/>
              </a:lnSpc>
              <a:defRPr/>
            </a:pPr>
            <a:r>
              <a:rPr lang="fr-FR" sz="2600" b="1" dirty="0">
                <a:solidFill>
                  <a:srgbClr val="660066"/>
                </a:solidFill>
              </a:rPr>
              <a:t>Alors ils ont demandé pardon à Dieu.</a:t>
            </a:r>
          </a:p>
          <a:p>
            <a:pPr algn="just">
              <a:lnSpc>
                <a:spcPct val="120000"/>
              </a:lnSpc>
              <a:defRPr/>
            </a:pPr>
            <a:endParaRPr lang="fr-FR" sz="1050" dirty="0"/>
          </a:p>
          <a:p>
            <a:pPr algn="ctr">
              <a:lnSpc>
                <a:spcPct val="120000"/>
              </a:lnSpc>
              <a:defRPr/>
            </a:pPr>
            <a:r>
              <a:rPr lang="fr-FR" sz="2400" dirty="0">
                <a:solidFill>
                  <a:schemeClr val="accent6">
                    <a:lumMod val="50000"/>
                  </a:schemeClr>
                </a:solidFill>
              </a:rPr>
              <a:t>Pour leur donner du courage, </a:t>
            </a:r>
          </a:p>
          <a:p>
            <a:pPr algn="ctr">
              <a:lnSpc>
                <a:spcPct val="110000"/>
              </a:lnSpc>
              <a:defRPr/>
            </a:pPr>
            <a:r>
              <a:rPr lang="fr-FR" sz="2400" dirty="0">
                <a:solidFill>
                  <a:schemeClr val="accent6">
                    <a:lumMod val="50000"/>
                  </a:schemeClr>
                </a:solidFill>
              </a:rPr>
              <a:t>Dieu leur a promis de leur envoye</a:t>
            </a:r>
            <a:r>
              <a:rPr lang="fr-FR" sz="2800" dirty="0">
                <a:solidFill>
                  <a:schemeClr val="accent6">
                    <a:lumMod val="50000"/>
                  </a:schemeClr>
                </a:solidFill>
              </a:rPr>
              <a:t>r </a:t>
            </a:r>
            <a:r>
              <a:rPr lang="fr-FR" sz="2800" b="1" dirty="0">
                <a:solidFill>
                  <a:srgbClr val="FF6600"/>
                </a:solidFill>
              </a:rPr>
              <a:t>un SAUVEUR</a:t>
            </a:r>
          </a:p>
        </p:txBody>
      </p:sp>
      <p:pic>
        <p:nvPicPr>
          <p:cNvPr id="23556" name="Image 4" descr="essai_logo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841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F12B6C90-5BDF-7940-9E71-8F1175346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4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oneTexte 1"/>
          <p:cNvSpPr txBox="1">
            <a:spLocks noChangeArrowheads="1"/>
          </p:cNvSpPr>
          <p:nvPr/>
        </p:nvSpPr>
        <p:spPr bwMode="auto">
          <a:xfrm>
            <a:off x="301625" y="239713"/>
            <a:ext cx="8604250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FR" sz="2800" b="1" spc="50" dirty="0">
                <a:solidFill>
                  <a:srgbClr val="953735"/>
                </a:solidFill>
              </a:rPr>
              <a:t>Etre sauvés, c’est être libérés du mal et de nos péchés</a:t>
            </a:r>
          </a:p>
          <a:p>
            <a:pPr algn="ctr" eaLnBrk="1" hangingPunct="1">
              <a:defRPr/>
            </a:pPr>
            <a:endParaRPr lang="fr-FR" sz="1200" spc="50" dirty="0"/>
          </a:p>
          <a:p>
            <a:pPr algn="ctr" eaLnBrk="1" hangingPunct="1">
              <a:lnSpc>
                <a:spcPct val="200000"/>
              </a:lnSpc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Dans notre vie, nous nous sentons souvent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prisonniers du mal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Combien de fois pouvons-nous dire, avec saint Paul :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fr-FR" i="1" dirty="0">
                <a:solidFill>
                  <a:srgbClr val="3366FF"/>
                </a:solidFill>
              </a:rPr>
              <a:t>Je fais le mal que je ne veux pas,</a:t>
            </a:r>
          </a:p>
          <a:p>
            <a:pPr algn="ctr" eaLnBrk="1" hangingPunct="1">
              <a:defRPr/>
            </a:pPr>
            <a:r>
              <a:rPr lang="fr-FR" i="1" dirty="0">
                <a:solidFill>
                  <a:srgbClr val="3366FF"/>
                </a:solidFill>
              </a:rPr>
              <a:t> je ne fais pas le bien que je voudrais !</a:t>
            </a:r>
            <a:r>
              <a:rPr lang="fr-FR" dirty="0">
                <a:solidFill>
                  <a:srgbClr val="3366FF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Rm</a:t>
            </a:r>
            <a:r>
              <a:rPr lang="fr-FR" sz="2000" dirty="0">
                <a:solidFill>
                  <a:srgbClr val="3366FF"/>
                </a:solidFill>
              </a:rPr>
              <a:t> 7, 15)</a:t>
            </a:r>
          </a:p>
        </p:txBody>
      </p:sp>
      <p:sp>
        <p:nvSpPr>
          <p:cNvPr id="24578" name="ZoneTexte 1"/>
          <p:cNvSpPr txBox="1">
            <a:spLocks noChangeArrowheads="1"/>
          </p:cNvSpPr>
          <p:nvPr/>
        </p:nvSpPr>
        <p:spPr bwMode="auto">
          <a:xfrm>
            <a:off x="3810000" y="3794125"/>
            <a:ext cx="517525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>
                <a:solidFill>
                  <a:srgbClr val="17375E"/>
                </a:solidFill>
              </a:rPr>
              <a:t>Pour faire le bien, pour éviter le mal,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b="1">
                <a:solidFill>
                  <a:srgbClr val="17375E"/>
                </a:solidFill>
              </a:rPr>
              <a:t>nous avons vraiment besoin de Jésus </a:t>
            </a:r>
            <a:r>
              <a:rPr lang="fr-FR">
                <a:solidFill>
                  <a:srgbClr val="17375E"/>
                </a:solidFill>
              </a:rPr>
              <a:t>: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i="1">
                <a:solidFill>
                  <a:srgbClr val="3366FF"/>
                </a:solidFill>
              </a:rPr>
              <a:t>Sans moi, vous ne pouvez rien faire.</a:t>
            </a:r>
          </a:p>
          <a:p>
            <a:pPr algn="ctr" eaLnBrk="1" hangingPunct="1"/>
            <a:r>
              <a:rPr lang="fr-FR" sz="2000">
                <a:solidFill>
                  <a:srgbClr val="3366FF"/>
                </a:solidFill>
              </a:rPr>
              <a:t>(Jn 15, 5)</a:t>
            </a:r>
          </a:p>
        </p:txBody>
      </p:sp>
      <p:pic>
        <p:nvPicPr>
          <p:cNvPr id="24579" name="Image 4" descr="fleursetsole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3556000"/>
            <a:ext cx="3492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3B10B-641C-0346-9E06-2F52DF2ED262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17DF4C18-9D3E-B446-BCFA-59A14C8C9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260" y="6518275"/>
            <a:ext cx="4922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altLang="fr-FR" sz="1400" dirty="0">
                <a:hlinkClick r:id="rId3"/>
              </a:rPr>
              <a:t>Apprenez-nous à prier</a:t>
            </a:r>
            <a:r>
              <a:rPr lang="fr-FR" altLang="fr-FR" sz="1400" dirty="0"/>
              <a:t> </a:t>
            </a:r>
            <a:r>
              <a:rPr lang="fr-FR" sz="1400" dirty="0"/>
              <a:t>-  Le temps de l’Avent… pour préparer Noël</a:t>
            </a:r>
          </a:p>
        </p:txBody>
      </p:sp>
      <p:pic>
        <p:nvPicPr>
          <p:cNvPr id="8" name="Image 4" descr="essai_logo_06.png">
            <a:extLst>
              <a:ext uri="{FF2B5EF4-FFF2-40B4-BE49-F238E27FC236}">
                <a16:creationId xmlns:a16="http://schemas.microsoft.com/office/drawing/2014/main" id="{F52FF3F9-B743-2D4F-B800-07C363942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60445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2121</Words>
  <Application>Microsoft Macintosh PowerPoint</Application>
  <PresentationFormat>Affichage à l'écran (4:3)</PresentationFormat>
  <Paragraphs>333</Paragraphs>
  <Slides>34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CE TEMPS DE L’AVENT comment le vivre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CLARIFIER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Association CLARIFIER</dc:creator>
  <cp:lastModifiedBy>Microsoft Office User</cp:lastModifiedBy>
  <cp:revision>238</cp:revision>
  <cp:lastPrinted>2015-11-27T10:37:16Z</cp:lastPrinted>
  <dcterms:created xsi:type="dcterms:W3CDTF">2014-11-04T14:54:52Z</dcterms:created>
  <dcterms:modified xsi:type="dcterms:W3CDTF">2022-04-22T19:28:29Z</dcterms:modified>
</cp:coreProperties>
</file>