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8" r:id="rId2"/>
    <p:sldId id="303" r:id="rId3"/>
    <p:sldId id="299" r:id="rId4"/>
    <p:sldId id="260" r:id="rId5"/>
    <p:sldId id="259" r:id="rId6"/>
    <p:sldId id="300" r:id="rId7"/>
    <p:sldId id="261" r:id="rId8"/>
    <p:sldId id="269" r:id="rId9"/>
    <p:sldId id="262" r:id="rId10"/>
    <p:sldId id="272" r:id="rId11"/>
    <p:sldId id="301" r:id="rId12"/>
    <p:sldId id="266" r:id="rId13"/>
    <p:sldId id="264" r:id="rId14"/>
    <p:sldId id="271" r:id="rId15"/>
    <p:sldId id="292" r:id="rId16"/>
    <p:sldId id="289" r:id="rId17"/>
    <p:sldId id="290" r:id="rId18"/>
    <p:sldId id="291" r:id="rId19"/>
    <p:sldId id="302" r:id="rId20"/>
    <p:sldId id="265" r:id="rId21"/>
    <p:sldId id="267" r:id="rId22"/>
    <p:sldId id="263" r:id="rId23"/>
    <p:sldId id="270" r:id="rId24"/>
    <p:sldId id="275" r:id="rId25"/>
    <p:sldId id="304" r:id="rId26"/>
    <p:sldId id="276" r:id="rId27"/>
    <p:sldId id="277" r:id="rId28"/>
    <p:sldId id="282" r:id="rId29"/>
    <p:sldId id="279" r:id="rId30"/>
    <p:sldId id="280" r:id="rId31"/>
    <p:sldId id="293" r:id="rId32"/>
    <p:sldId id="281" r:id="rId33"/>
    <p:sldId id="283" r:id="rId34"/>
    <p:sldId id="284" r:id="rId35"/>
    <p:sldId id="285" r:id="rId36"/>
    <p:sldId id="287" r:id="rId37"/>
    <p:sldId id="305" r:id="rId38"/>
    <p:sldId id="306" r:id="rId39"/>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14">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92"/>
  </p:normalViewPr>
  <p:slideViewPr>
    <p:cSldViewPr snapToGrid="0" snapToObjects="1" showGuides="1">
      <p:cViewPr varScale="1">
        <p:scale>
          <a:sx n="106" d="100"/>
          <a:sy n="106" d="100"/>
        </p:scale>
        <p:origin x="1704" y="168"/>
      </p:cViewPr>
      <p:guideLst>
        <p:guide orient="horz" pos="2414"/>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879D040-1A29-9540-BD3D-F2AEC32628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a:extLst>
              <a:ext uri="{FF2B5EF4-FFF2-40B4-BE49-F238E27FC236}">
                <a16:creationId xmlns:a16="http://schemas.microsoft.com/office/drawing/2014/main" id="{4E5FCDD2-D026-864D-9E49-DBCD8DEA25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F3E978F-4FED-034F-8229-0E8A9E79C348}" type="datetimeFigureOut">
              <a:rPr lang="fr-FR" altLang="fr-FR"/>
              <a:pPr/>
              <a:t>30/05/2021</a:t>
            </a:fld>
            <a:endParaRPr lang="fr-FR" altLang="fr-FR"/>
          </a:p>
        </p:txBody>
      </p:sp>
      <p:sp>
        <p:nvSpPr>
          <p:cNvPr id="4" name="Espace réservé du pied de page 3">
            <a:extLst>
              <a:ext uri="{FF2B5EF4-FFF2-40B4-BE49-F238E27FC236}">
                <a16:creationId xmlns:a16="http://schemas.microsoft.com/office/drawing/2014/main" id="{C6A41937-5ED5-F84C-9884-6AD62C66AB0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5" name="Espace réservé du numéro de diapositive 4">
            <a:extLst>
              <a:ext uri="{FF2B5EF4-FFF2-40B4-BE49-F238E27FC236}">
                <a16:creationId xmlns:a16="http://schemas.microsoft.com/office/drawing/2014/main" id="{03224B53-6B0C-CC43-840F-2378A842FF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389C51D-66CA-5D47-9796-B7FDDCD12BE0}"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9C70AB7-74FD-AE46-A8DE-725ECDA942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a:extLst>
              <a:ext uri="{FF2B5EF4-FFF2-40B4-BE49-F238E27FC236}">
                <a16:creationId xmlns:a16="http://schemas.microsoft.com/office/drawing/2014/main" id="{942D60A2-56D6-5241-90AB-58190E50952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96A1DA1-286F-DC4F-B4E2-D303DCC68715}" type="datetimeFigureOut">
              <a:rPr lang="fr-FR" altLang="fr-FR"/>
              <a:pPr/>
              <a:t>30/05/2021</a:t>
            </a:fld>
            <a:endParaRPr lang="fr-FR" altLang="fr-FR"/>
          </a:p>
        </p:txBody>
      </p:sp>
      <p:sp>
        <p:nvSpPr>
          <p:cNvPr id="4" name="Espace réservé de l'image des diapositives 3">
            <a:extLst>
              <a:ext uri="{FF2B5EF4-FFF2-40B4-BE49-F238E27FC236}">
                <a16:creationId xmlns:a16="http://schemas.microsoft.com/office/drawing/2014/main" id="{9D82C79F-918F-AD42-84BC-E3D16307AA6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E26265DC-5DBA-7848-9396-2AEE8401DB3B}"/>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a:extLst>
              <a:ext uri="{FF2B5EF4-FFF2-40B4-BE49-F238E27FC236}">
                <a16:creationId xmlns:a16="http://schemas.microsoft.com/office/drawing/2014/main" id="{FAE55667-6D7B-DE41-9DBF-69762A4E6A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7" name="Espace réservé du numéro de diapositive 6">
            <a:extLst>
              <a:ext uri="{FF2B5EF4-FFF2-40B4-BE49-F238E27FC236}">
                <a16:creationId xmlns:a16="http://schemas.microsoft.com/office/drawing/2014/main" id="{2FECF4EC-211D-0145-8AD6-D8BFA30C4F1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59710E-C0A0-5742-9C28-C9B5DFCB3A7F}" type="slidenum">
              <a:rPr lang="fr-FR" altLang="fr-F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8B3E4B19-0CB9-6744-B00E-6C3471CADDD0}"/>
              </a:ext>
            </a:extLst>
          </p:cNvPr>
          <p:cNvSpPr>
            <a:spLocks noGrp="1"/>
          </p:cNvSpPr>
          <p:nvPr>
            <p:ph type="dt" sz="half" idx="10"/>
          </p:nvPr>
        </p:nvSpPr>
        <p:spPr/>
        <p:txBody>
          <a:bodyPr/>
          <a:lstStyle>
            <a:lvl1pPr>
              <a:defRPr/>
            </a:lvl1pPr>
          </a:lstStyle>
          <a:p>
            <a:fld id="{0918E745-B0E4-324B-992B-F9C1AEF1CEB6}" type="datetime1">
              <a:rPr lang="fr-FR" altLang="fr-FR"/>
              <a:pPr/>
              <a:t>30/05/2021</a:t>
            </a:fld>
            <a:endParaRPr lang="fr-FR" altLang="fr-FR"/>
          </a:p>
        </p:txBody>
      </p:sp>
      <p:sp>
        <p:nvSpPr>
          <p:cNvPr id="5" name="Espace réservé du pied de page 4">
            <a:extLst>
              <a:ext uri="{FF2B5EF4-FFF2-40B4-BE49-F238E27FC236}">
                <a16:creationId xmlns:a16="http://schemas.microsoft.com/office/drawing/2014/main" id="{CBB10F1B-2213-0841-AB55-E446F799668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096AE3B-57D6-8346-BC8B-DE542066C68B}"/>
              </a:ext>
            </a:extLst>
          </p:cNvPr>
          <p:cNvSpPr>
            <a:spLocks noGrp="1"/>
          </p:cNvSpPr>
          <p:nvPr>
            <p:ph type="sldNum" sz="quarter" idx="12"/>
          </p:nvPr>
        </p:nvSpPr>
        <p:spPr/>
        <p:txBody>
          <a:bodyPr/>
          <a:lstStyle>
            <a:lvl1pPr>
              <a:defRPr/>
            </a:lvl1pPr>
          </a:lstStyle>
          <a:p>
            <a:fld id="{7A8099BB-1605-9646-A3B6-1ACCF4F97F02}" type="slidenum">
              <a:rPr lang="fr-FR" altLang="fr-FR"/>
              <a:pPr/>
              <a:t>‹N°›</a:t>
            </a:fld>
            <a:endParaRPr lang="fr-FR" altLang="fr-FR"/>
          </a:p>
        </p:txBody>
      </p:sp>
    </p:spTree>
    <p:extLst>
      <p:ext uri="{BB962C8B-B14F-4D97-AF65-F5344CB8AC3E}">
        <p14:creationId xmlns:p14="http://schemas.microsoft.com/office/powerpoint/2010/main" val="292073686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CC3F51-4E17-274F-8D40-B8F146B6C63D}"/>
              </a:ext>
            </a:extLst>
          </p:cNvPr>
          <p:cNvSpPr>
            <a:spLocks noGrp="1"/>
          </p:cNvSpPr>
          <p:nvPr>
            <p:ph type="dt" sz="half" idx="10"/>
          </p:nvPr>
        </p:nvSpPr>
        <p:spPr/>
        <p:txBody>
          <a:bodyPr/>
          <a:lstStyle>
            <a:lvl1pPr>
              <a:defRPr/>
            </a:lvl1pPr>
          </a:lstStyle>
          <a:p>
            <a:fld id="{F569A4B8-B0B3-0849-848C-0D837BC2BCD8}" type="datetime1">
              <a:rPr lang="fr-FR" altLang="fr-FR"/>
              <a:pPr/>
              <a:t>30/05/2021</a:t>
            </a:fld>
            <a:endParaRPr lang="fr-FR" altLang="fr-FR"/>
          </a:p>
        </p:txBody>
      </p:sp>
      <p:sp>
        <p:nvSpPr>
          <p:cNvPr id="5" name="Espace réservé du pied de page 4">
            <a:extLst>
              <a:ext uri="{FF2B5EF4-FFF2-40B4-BE49-F238E27FC236}">
                <a16:creationId xmlns:a16="http://schemas.microsoft.com/office/drawing/2014/main" id="{95C75BB8-1225-3449-9198-5378343BD58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61CADBF-61F6-DB45-8457-86FB93A100CB}"/>
              </a:ext>
            </a:extLst>
          </p:cNvPr>
          <p:cNvSpPr>
            <a:spLocks noGrp="1"/>
          </p:cNvSpPr>
          <p:nvPr>
            <p:ph type="sldNum" sz="quarter" idx="12"/>
          </p:nvPr>
        </p:nvSpPr>
        <p:spPr/>
        <p:txBody>
          <a:bodyPr/>
          <a:lstStyle>
            <a:lvl1pPr>
              <a:defRPr/>
            </a:lvl1pPr>
          </a:lstStyle>
          <a:p>
            <a:fld id="{EC294F61-D355-7645-BD95-1D031C92876C}" type="slidenum">
              <a:rPr lang="fr-FR" altLang="fr-FR"/>
              <a:pPr/>
              <a:t>‹N°›</a:t>
            </a:fld>
            <a:endParaRPr lang="fr-FR" altLang="fr-FR"/>
          </a:p>
        </p:txBody>
      </p:sp>
    </p:spTree>
    <p:extLst>
      <p:ext uri="{BB962C8B-B14F-4D97-AF65-F5344CB8AC3E}">
        <p14:creationId xmlns:p14="http://schemas.microsoft.com/office/powerpoint/2010/main" val="124254338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EE6844-3F66-AA48-95F4-C28EC375DF92}"/>
              </a:ext>
            </a:extLst>
          </p:cNvPr>
          <p:cNvSpPr>
            <a:spLocks noGrp="1"/>
          </p:cNvSpPr>
          <p:nvPr>
            <p:ph type="dt" sz="half" idx="10"/>
          </p:nvPr>
        </p:nvSpPr>
        <p:spPr/>
        <p:txBody>
          <a:bodyPr/>
          <a:lstStyle>
            <a:lvl1pPr>
              <a:defRPr/>
            </a:lvl1pPr>
          </a:lstStyle>
          <a:p>
            <a:fld id="{FEA9E975-13F6-D94F-8D0D-A6CF92D404B7}" type="datetime1">
              <a:rPr lang="fr-FR" altLang="fr-FR"/>
              <a:pPr/>
              <a:t>30/05/2021</a:t>
            </a:fld>
            <a:endParaRPr lang="fr-FR" altLang="fr-FR"/>
          </a:p>
        </p:txBody>
      </p:sp>
      <p:sp>
        <p:nvSpPr>
          <p:cNvPr id="5" name="Espace réservé du pied de page 4">
            <a:extLst>
              <a:ext uri="{FF2B5EF4-FFF2-40B4-BE49-F238E27FC236}">
                <a16:creationId xmlns:a16="http://schemas.microsoft.com/office/drawing/2014/main" id="{616E198B-4C99-0549-ABFD-783E1753507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1E65101-E2C6-5044-AD15-D43FF57BC317}"/>
              </a:ext>
            </a:extLst>
          </p:cNvPr>
          <p:cNvSpPr>
            <a:spLocks noGrp="1"/>
          </p:cNvSpPr>
          <p:nvPr>
            <p:ph type="sldNum" sz="quarter" idx="12"/>
          </p:nvPr>
        </p:nvSpPr>
        <p:spPr/>
        <p:txBody>
          <a:bodyPr/>
          <a:lstStyle>
            <a:lvl1pPr>
              <a:defRPr/>
            </a:lvl1pPr>
          </a:lstStyle>
          <a:p>
            <a:fld id="{1535B938-B4E1-2940-AE87-D4B124890860}" type="slidenum">
              <a:rPr lang="fr-FR" altLang="fr-FR"/>
              <a:pPr/>
              <a:t>‹N°›</a:t>
            </a:fld>
            <a:endParaRPr lang="fr-FR" altLang="fr-FR"/>
          </a:p>
        </p:txBody>
      </p:sp>
    </p:spTree>
    <p:extLst>
      <p:ext uri="{BB962C8B-B14F-4D97-AF65-F5344CB8AC3E}">
        <p14:creationId xmlns:p14="http://schemas.microsoft.com/office/powerpoint/2010/main" val="32612427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7E2F69-80F7-7042-AFF4-1ACCF2BF5CA3}"/>
              </a:ext>
            </a:extLst>
          </p:cNvPr>
          <p:cNvSpPr>
            <a:spLocks noGrp="1"/>
          </p:cNvSpPr>
          <p:nvPr>
            <p:ph type="dt" sz="half" idx="10"/>
          </p:nvPr>
        </p:nvSpPr>
        <p:spPr/>
        <p:txBody>
          <a:bodyPr/>
          <a:lstStyle>
            <a:lvl1pPr>
              <a:defRPr/>
            </a:lvl1pPr>
          </a:lstStyle>
          <a:p>
            <a:fld id="{92B93913-7B02-9141-8928-3884B9EE2234}" type="datetime1">
              <a:rPr lang="fr-FR" altLang="fr-FR"/>
              <a:pPr/>
              <a:t>30/05/2021</a:t>
            </a:fld>
            <a:endParaRPr lang="fr-FR" altLang="fr-FR"/>
          </a:p>
        </p:txBody>
      </p:sp>
      <p:sp>
        <p:nvSpPr>
          <p:cNvPr id="5" name="Espace réservé du pied de page 4">
            <a:extLst>
              <a:ext uri="{FF2B5EF4-FFF2-40B4-BE49-F238E27FC236}">
                <a16:creationId xmlns:a16="http://schemas.microsoft.com/office/drawing/2014/main" id="{75BF4A7A-C520-894F-BDD7-3624CDA946A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CEE1D1A-34FA-4241-9BC4-6852056FF7D0}"/>
              </a:ext>
            </a:extLst>
          </p:cNvPr>
          <p:cNvSpPr>
            <a:spLocks noGrp="1"/>
          </p:cNvSpPr>
          <p:nvPr>
            <p:ph type="sldNum" sz="quarter" idx="12"/>
          </p:nvPr>
        </p:nvSpPr>
        <p:spPr/>
        <p:txBody>
          <a:bodyPr/>
          <a:lstStyle>
            <a:lvl1pPr>
              <a:defRPr/>
            </a:lvl1pPr>
          </a:lstStyle>
          <a:p>
            <a:fld id="{3906FFC8-1031-964E-82A1-4EE2DD701BAA}" type="slidenum">
              <a:rPr lang="fr-FR" altLang="fr-FR"/>
              <a:pPr/>
              <a:t>‹N°›</a:t>
            </a:fld>
            <a:endParaRPr lang="fr-FR" altLang="fr-FR"/>
          </a:p>
        </p:txBody>
      </p:sp>
    </p:spTree>
    <p:extLst>
      <p:ext uri="{BB962C8B-B14F-4D97-AF65-F5344CB8AC3E}">
        <p14:creationId xmlns:p14="http://schemas.microsoft.com/office/powerpoint/2010/main" val="34890786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8E53768-A9F2-DF48-92AF-9E135FB03510}"/>
              </a:ext>
            </a:extLst>
          </p:cNvPr>
          <p:cNvSpPr>
            <a:spLocks noGrp="1"/>
          </p:cNvSpPr>
          <p:nvPr>
            <p:ph type="dt" sz="half" idx="10"/>
          </p:nvPr>
        </p:nvSpPr>
        <p:spPr/>
        <p:txBody>
          <a:bodyPr/>
          <a:lstStyle>
            <a:lvl1pPr>
              <a:defRPr/>
            </a:lvl1pPr>
          </a:lstStyle>
          <a:p>
            <a:fld id="{51607F59-45D3-FC40-B856-BE75C2A742A6}" type="datetime1">
              <a:rPr lang="fr-FR" altLang="fr-FR"/>
              <a:pPr/>
              <a:t>30/05/2021</a:t>
            </a:fld>
            <a:endParaRPr lang="fr-FR" altLang="fr-FR"/>
          </a:p>
        </p:txBody>
      </p:sp>
      <p:sp>
        <p:nvSpPr>
          <p:cNvPr id="5" name="Espace réservé du pied de page 4">
            <a:extLst>
              <a:ext uri="{FF2B5EF4-FFF2-40B4-BE49-F238E27FC236}">
                <a16:creationId xmlns:a16="http://schemas.microsoft.com/office/drawing/2014/main" id="{1788A820-CCDD-9744-A5E3-B49F7C2E6BD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A4885FF-0E02-5448-99E6-AF23C9ABD69D}"/>
              </a:ext>
            </a:extLst>
          </p:cNvPr>
          <p:cNvSpPr>
            <a:spLocks noGrp="1"/>
          </p:cNvSpPr>
          <p:nvPr>
            <p:ph type="sldNum" sz="quarter" idx="12"/>
          </p:nvPr>
        </p:nvSpPr>
        <p:spPr/>
        <p:txBody>
          <a:bodyPr/>
          <a:lstStyle>
            <a:lvl1pPr>
              <a:defRPr/>
            </a:lvl1pPr>
          </a:lstStyle>
          <a:p>
            <a:fld id="{A62E1C72-3048-1E4F-A4C2-40038876A9C9}" type="slidenum">
              <a:rPr lang="fr-FR" altLang="fr-FR"/>
              <a:pPr/>
              <a:t>‹N°›</a:t>
            </a:fld>
            <a:endParaRPr lang="fr-FR" altLang="fr-FR"/>
          </a:p>
        </p:txBody>
      </p:sp>
    </p:spTree>
    <p:extLst>
      <p:ext uri="{BB962C8B-B14F-4D97-AF65-F5344CB8AC3E}">
        <p14:creationId xmlns:p14="http://schemas.microsoft.com/office/powerpoint/2010/main" val="213920401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09A5DB8A-2EF2-6744-9184-C524E22047F4}"/>
              </a:ext>
            </a:extLst>
          </p:cNvPr>
          <p:cNvSpPr>
            <a:spLocks noGrp="1"/>
          </p:cNvSpPr>
          <p:nvPr>
            <p:ph type="dt" sz="half" idx="10"/>
          </p:nvPr>
        </p:nvSpPr>
        <p:spPr/>
        <p:txBody>
          <a:bodyPr/>
          <a:lstStyle>
            <a:lvl1pPr>
              <a:defRPr/>
            </a:lvl1pPr>
          </a:lstStyle>
          <a:p>
            <a:fld id="{64A3B82C-319C-0F41-A2EC-1491A806C520}" type="datetime1">
              <a:rPr lang="fr-FR" altLang="fr-FR"/>
              <a:pPr/>
              <a:t>30/05/2021</a:t>
            </a:fld>
            <a:endParaRPr lang="fr-FR" altLang="fr-FR"/>
          </a:p>
        </p:txBody>
      </p:sp>
      <p:sp>
        <p:nvSpPr>
          <p:cNvPr id="6" name="Espace réservé du pied de page 4">
            <a:extLst>
              <a:ext uri="{FF2B5EF4-FFF2-40B4-BE49-F238E27FC236}">
                <a16:creationId xmlns:a16="http://schemas.microsoft.com/office/drawing/2014/main" id="{DE02C775-1D83-2048-9E4B-92E640455D4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E317C52-D362-B74A-8DD0-0C24EC6493A7}"/>
              </a:ext>
            </a:extLst>
          </p:cNvPr>
          <p:cNvSpPr>
            <a:spLocks noGrp="1"/>
          </p:cNvSpPr>
          <p:nvPr>
            <p:ph type="sldNum" sz="quarter" idx="12"/>
          </p:nvPr>
        </p:nvSpPr>
        <p:spPr/>
        <p:txBody>
          <a:bodyPr/>
          <a:lstStyle>
            <a:lvl1pPr>
              <a:defRPr/>
            </a:lvl1pPr>
          </a:lstStyle>
          <a:p>
            <a:fld id="{FFD165F3-4D27-5D4B-B6E9-BFD876510D82}" type="slidenum">
              <a:rPr lang="fr-FR" altLang="fr-FR"/>
              <a:pPr/>
              <a:t>‹N°›</a:t>
            </a:fld>
            <a:endParaRPr lang="fr-FR" altLang="fr-FR"/>
          </a:p>
        </p:txBody>
      </p:sp>
    </p:spTree>
    <p:extLst>
      <p:ext uri="{BB962C8B-B14F-4D97-AF65-F5344CB8AC3E}">
        <p14:creationId xmlns:p14="http://schemas.microsoft.com/office/powerpoint/2010/main" val="169121503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E40A3583-38D6-A149-A301-771A3452683E}"/>
              </a:ext>
            </a:extLst>
          </p:cNvPr>
          <p:cNvSpPr>
            <a:spLocks noGrp="1"/>
          </p:cNvSpPr>
          <p:nvPr>
            <p:ph type="dt" sz="half" idx="10"/>
          </p:nvPr>
        </p:nvSpPr>
        <p:spPr/>
        <p:txBody>
          <a:bodyPr/>
          <a:lstStyle>
            <a:lvl1pPr>
              <a:defRPr/>
            </a:lvl1pPr>
          </a:lstStyle>
          <a:p>
            <a:fld id="{C570E6B5-5739-4D43-995C-31FAE2410DCD}" type="datetime1">
              <a:rPr lang="fr-FR" altLang="fr-FR"/>
              <a:pPr/>
              <a:t>30/05/2021</a:t>
            </a:fld>
            <a:endParaRPr lang="fr-FR" altLang="fr-FR"/>
          </a:p>
        </p:txBody>
      </p:sp>
      <p:sp>
        <p:nvSpPr>
          <p:cNvPr id="8" name="Espace réservé du pied de page 4">
            <a:extLst>
              <a:ext uri="{FF2B5EF4-FFF2-40B4-BE49-F238E27FC236}">
                <a16:creationId xmlns:a16="http://schemas.microsoft.com/office/drawing/2014/main" id="{51BCD2CC-EA34-E448-AB4F-652AC52F9667}"/>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56F56CF5-545A-BE4D-ADB4-5A9091D9EF93}"/>
              </a:ext>
            </a:extLst>
          </p:cNvPr>
          <p:cNvSpPr>
            <a:spLocks noGrp="1"/>
          </p:cNvSpPr>
          <p:nvPr>
            <p:ph type="sldNum" sz="quarter" idx="12"/>
          </p:nvPr>
        </p:nvSpPr>
        <p:spPr/>
        <p:txBody>
          <a:bodyPr/>
          <a:lstStyle>
            <a:lvl1pPr>
              <a:defRPr/>
            </a:lvl1pPr>
          </a:lstStyle>
          <a:p>
            <a:fld id="{497B7BCD-C82A-E14B-8AF0-8AC494F74BDA}" type="slidenum">
              <a:rPr lang="fr-FR" altLang="fr-FR"/>
              <a:pPr/>
              <a:t>‹N°›</a:t>
            </a:fld>
            <a:endParaRPr lang="fr-FR" altLang="fr-FR"/>
          </a:p>
        </p:txBody>
      </p:sp>
    </p:spTree>
    <p:extLst>
      <p:ext uri="{BB962C8B-B14F-4D97-AF65-F5344CB8AC3E}">
        <p14:creationId xmlns:p14="http://schemas.microsoft.com/office/powerpoint/2010/main" val="84118768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EDEF4BFE-002F-B94A-9274-F23D64BC284F}"/>
              </a:ext>
            </a:extLst>
          </p:cNvPr>
          <p:cNvSpPr>
            <a:spLocks noGrp="1"/>
          </p:cNvSpPr>
          <p:nvPr>
            <p:ph type="dt" sz="half" idx="10"/>
          </p:nvPr>
        </p:nvSpPr>
        <p:spPr/>
        <p:txBody>
          <a:bodyPr/>
          <a:lstStyle>
            <a:lvl1pPr>
              <a:defRPr/>
            </a:lvl1pPr>
          </a:lstStyle>
          <a:p>
            <a:fld id="{E35765FE-E88E-D343-8FC3-6456CE85B212}" type="datetime1">
              <a:rPr lang="fr-FR" altLang="fr-FR"/>
              <a:pPr/>
              <a:t>30/05/2021</a:t>
            </a:fld>
            <a:endParaRPr lang="fr-FR" altLang="fr-FR"/>
          </a:p>
        </p:txBody>
      </p:sp>
      <p:sp>
        <p:nvSpPr>
          <p:cNvPr id="4" name="Espace réservé du pied de page 4">
            <a:extLst>
              <a:ext uri="{FF2B5EF4-FFF2-40B4-BE49-F238E27FC236}">
                <a16:creationId xmlns:a16="http://schemas.microsoft.com/office/drawing/2014/main" id="{966190DD-31F9-B34D-A5E7-A7DBFB3E31AD}"/>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9928A3FA-D47F-2841-A0FA-F5DA36FD5B02}"/>
              </a:ext>
            </a:extLst>
          </p:cNvPr>
          <p:cNvSpPr>
            <a:spLocks noGrp="1"/>
          </p:cNvSpPr>
          <p:nvPr>
            <p:ph type="sldNum" sz="quarter" idx="12"/>
          </p:nvPr>
        </p:nvSpPr>
        <p:spPr/>
        <p:txBody>
          <a:bodyPr/>
          <a:lstStyle>
            <a:lvl1pPr>
              <a:defRPr/>
            </a:lvl1pPr>
          </a:lstStyle>
          <a:p>
            <a:fld id="{41B16D70-ADDC-AE4F-A2EB-6ED7E663D3CA}" type="slidenum">
              <a:rPr lang="fr-FR" altLang="fr-FR"/>
              <a:pPr/>
              <a:t>‹N°›</a:t>
            </a:fld>
            <a:endParaRPr lang="fr-FR" altLang="fr-FR"/>
          </a:p>
        </p:txBody>
      </p:sp>
    </p:spTree>
    <p:extLst>
      <p:ext uri="{BB962C8B-B14F-4D97-AF65-F5344CB8AC3E}">
        <p14:creationId xmlns:p14="http://schemas.microsoft.com/office/powerpoint/2010/main" val="32453573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767685A-95DD-F64B-BFF5-26811567005F}"/>
              </a:ext>
            </a:extLst>
          </p:cNvPr>
          <p:cNvSpPr>
            <a:spLocks noGrp="1"/>
          </p:cNvSpPr>
          <p:nvPr>
            <p:ph type="dt" sz="half" idx="10"/>
          </p:nvPr>
        </p:nvSpPr>
        <p:spPr/>
        <p:txBody>
          <a:bodyPr/>
          <a:lstStyle>
            <a:lvl1pPr>
              <a:defRPr/>
            </a:lvl1pPr>
          </a:lstStyle>
          <a:p>
            <a:fld id="{64F8AE06-0AB7-054F-AB6C-52DDF9DC2B1F}" type="datetime1">
              <a:rPr lang="fr-FR" altLang="fr-FR"/>
              <a:pPr/>
              <a:t>30/05/2021</a:t>
            </a:fld>
            <a:endParaRPr lang="fr-FR" altLang="fr-FR"/>
          </a:p>
        </p:txBody>
      </p:sp>
      <p:sp>
        <p:nvSpPr>
          <p:cNvPr id="3" name="Espace réservé du pied de page 4">
            <a:extLst>
              <a:ext uri="{FF2B5EF4-FFF2-40B4-BE49-F238E27FC236}">
                <a16:creationId xmlns:a16="http://schemas.microsoft.com/office/drawing/2014/main" id="{5EA8B464-9095-EC4A-9A84-CC7B79EF23B6}"/>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4BDD047-B873-C74E-8FF9-1FBF7DBA7591}"/>
              </a:ext>
            </a:extLst>
          </p:cNvPr>
          <p:cNvSpPr>
            <a:spLocks noGrp="1"/>
          </p:cNvSpPr>
          <p:nvPr>
            <p:ph type="sldNum" sz="quarter" idx="12"/>
          </p:nvPr>
        </p:nvSpPr>
        <p:spPr/>
        <p:txBody>
          <a:bodyPr/>
          <a:lstStyle>
            <a:lvl1pPr>
              <a:defRPr/>
            </a:lvl1pPr>
          </a:lstStyle>
          <a:p>
            <a:fld id="{079C2556-551D-D14E-A8EC-2B9BFEA0D441}" type="slidenum">
              <a:rPr lang="fr-FR" altLang="fr-FR"/>
              <a:pPr/>
              <a:t>‹N°›</a:t>
            </a:fld>
            <a:endParaRPr lang="fr-FR" altLang="fr-FR"/>
          </a:p>
        </p:txBody>
      </p:sp>
    </p:spTree>
    <p:extLst>
      <p:ext uri="{BB962C8B-B14F-4D97-AF65-F5344CB8AC3E}">
        <p14:creationId xmlns:p14="http://schemas.microsoft.com/office/powerpoint/2010/main" val="26054442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E4836C6-C408-8C47-8AE8-8FB335BFF2BC}"/>
              </a:ext>
            </a:extLst>
          </p:cNvPr>
          <p:cNvSpPr>
            <a:spLocks noGrp="1"/>
          </p:cNvSpPr>
          <p:nvPr>
            <p:ph type="dt" sz="half" idx="10"/>
          </p:nvPr>
        </p:nvSpPr>
        <p:spPr/>
        <p:txBody>
          <a:bodyPr/>
          <a:lstStyle>
            <a:lvl1pPr>
              <a:defRPr/>
            </a:lvl1pPr>
          </a:lstStyle>
          <a:p>
            <a:fld id="{12EFD56D-923E-F44F-85F1-0CF579180927}" type="datetime1">
              <a:rPr lang="fr-FR" altLang="fr-FR"/>
              <a:pPr/>
              <a:t>30/05/2021</a:t>
            </a:fld>
            <a:endParaRPr lang="fr-FR" altLang="fr-FR"/>
          </a:p>
        </p:txBody>
      </p:sp>
      <p:sp>
        <p:nvSpPr>
          <p:cNvPr id="6" name="Espace réservé du pied de page 4">
            <a:extLst>
              <a:ext uri="{FF2B5EF4-FFF2-40B4-BE49-F238E27FC236}">
                <a16:creationId xmlns:a16="http://schemas.microsoft.com/office/drawing/2014/main" id="{D5FB94E4-BA24-4C4B-8413-2A177F3F2A7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726A6AB-85C1-484E-B7E7-34CABBA457F3}"/>
              </a:ext>
            </a:extLst>
          </p:cNvPr>
          <p:cNvSpPr>
            <a:spLocks noGrp="1"/>
          </p:cNvSpPr>
          <p:nvPr>
            <p:ph type="sldNum" sz="quarter" idx="12"/>
          </p:nvPr>
        </p:nvSpPr>
        <p:spPr/>
        <p:txBody>
          <a:bodyPr/>
          <a:lstStyle>
            <a:lvl1pPr>
              <a:defRPr/>
            </a:lvl1pPr>
          </a:lstStyle>
          <a:p>
            <a:fld id="{FAB9B100-63ED-F64C-9B28-361FC8D96C7C}" type="slidenum">
              <a:rPr lang="fr-FR" altLang="fr-FR"/>
              <a:pPr/>
              <a:t>‹N°›</a:t>
            </a:fld>
            <a:endParaRPr lang="fr-FR" altLang="fr-FR"/>
          </a:p>
        </p:txBody>
      </p:sp>
    </p:spTree>
    <p:extLst>
      <p:ext uri="{BB962C8B-B14F-4D97-AF65-F5344CB8AC3E}">
        <p14:creationId xmlns:p14="http://schemas.microsoft.com/office/powerpoint/2010/main" val="3224571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905770C-C333-9B46-AF21-B6644B03460D}"/>
              </a:ext>
            </a:extLst>
          </p:cNvPr>
          <p:cNvSpPr>
            <a:spLocks noGrp="1"/>
          </p:cNvSpPr>
          <p:nvPr>
            <p:ph type="dt" sz="half" idx="10"/>
          </p:nvPr>
        </p:nvSpPr>
        <p:spPr/>
        <p:txBody>
          <a:bodyPr/>
          <a:lstStyle>
            <a:lvl1pPr>
              <a:defRPr/>
            </a:lvl1pPr>
          </a:lstStyle>
          <a:p>
            <a:fld id="{BA50F159-23CD-BF4E-B00E-6E5CCDA63997}" type="datetime1">
              <a:rPr lang="fr-FR" altLang="fr-FR"/>
              <a:pPr/>
              <a:t>30/05/2021</a:t>
            </a:fld>
            <a:endParaRPr lang="fr-FR" altLang="fr-FR"/>
          </a:p>
        </p:txBody>
      </p:sp>
      <p:sp>
        <p:nvSpPr>
          <p:cNvPr id="6" name="Espace réservé du pied de page 4">
            <a:extLst>
              <a:ext uri="{FF2B5EF4-FFF2-40B4-BE49-F238E27FC236}">
                <a16:creationId xmlns:a16="http://schemas.microsoft.com/office/drawing/2014/main" id="{BFB9E2FB-ED7F-1444-B772-B7E1053305A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768237A-5444-EE43-86EC-617587070ACE}"/>
              </a:ext>
            </a:extLst>
          </p:cNvPr>
          <p:cNvSpPr>
            <a:spLocks noGrp="1"/>
          </p:cNvSpPr>
          <p:nvPr>
            <p:ph type="sldNum" sz="quarter" idx="12"/>
          </p:nvPr>
        </p:nvSpPr>
        <p:spPr/>
        <p:txBody>
          <a:bodyPr/>
          <a:lstStyle>
            <a:lvl1pPr>
              <a:defRPr/>
            </a:lvl1pPr>
          </a:lstStyle>
          <a:p>
            <a:fld id="{7BED914F-B277-1A4C-A32C-2F1046D50881}" type="slidenum">
              <a:rPr lang="fr-FR" altLang="fr-FR"/>
              <a:pPr/>
              <a:t>‹N°›</a:t>
            </a:fld>
            <a:endParaRPr lang="fr-FR" altLang="fr-FR"/>
          </a:p>
        </p:txBody>
      </p:sp>
    </p:spTree>
    <p:extLst>
      <p:ext uri="{BB962C8B-B14F-4D97-AF65-F5344CB8AC3E}">
        <p14:creationId xmlns:p14="http://schemas.microsoft.com/office/powerpoint/2010/main" val="41624359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EE3"/>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B7D1C367-5B58-2843-9BE8-CF493E8453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C30C88EF-E120-5941-B08D-9961A404472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5768D4C7-53CF-994F-A518-BFEC2FB44AB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8941604-F39F-9E45-92A3-1EB6F653CA59}" type="datetime1">
              <a:rPr lang="fr-FR" altLang="fr-FR"/>
              <a:pPr/>
              <a:t>30/05/2021</a:t>
            </a:fld>
            <a:endParaRPr lang="fr-FR" altLang="fr-FR"/>
          </a:p>
        </p:txBody>
      </p:sp>
      <p:sp>
        <p:nvSpPr>
          <p:cNvPr id="5" name="Espace réservé du pied de page 4">
            <a:extLst>
              <a:ext uri="{FF2B5EF4-FFF2-40B4-BE49-F238E27FC236}">
                <a16:creationId xmlns:a16="http://schemas.microsoft.com/office/drawing/2014/main" id="{2E9020E4-42C7-954C-8BD9-34403F11E5A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fr-FR"/>
          </a:p>
        </p:txBody>
      </p:sp>
      <p:sp>
        <p:nvSpPr>
          <p:cNvPr id="6" name="Espace réservé du numéro de diapositive 5">
            <a:extLst>
              <a:ext uri="{FF2B5EF4-FFF2-40B4-BE49-F238E27FC236}">
                <a16:creationId xmlns:a16="http://schemas.microsoft.com/office/drawing/2014/main" id="{56D229D5-895D-624D-9BAA-2CD51EE1DA6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4586F5-B3FD-2443-8000-54A7FCA8080B}"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defTabSz="457200"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oniqueberger.f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moniqueberger.fr/"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moniqueberger.fr/"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oniqueberger.f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moniqueberger.f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oniqueberger.f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moniqueberger.fr/"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s://moniqueberger.fr/"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s://moniqueberger.fr/" TargetMode="External"/><Relationship Id="rId5" Type="http://schemas.openxmlformats.org/officeDocument/2006/relationships/image" Target="../media/image2.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moniqueberger.fr/diaporamas/" TargetMode="External"/><Relationship Id="rId3" Type="http://schemas.openxmlformats.org/officeDocument/2006/relationships/hyperlink" Target="https://moniqueberger.fr/le-dimanche-de-la-misericorde/" TargetMode="External"/><Relationship Id="rId7" Type="http://schemas.openxmlformats.org/officeDocument/2006/relationships/hyperlink" Target="https://moniqueberger.fr/wp-content/uploads/2021/05/GPR.LitaniesMise%CC%81ricorde.pd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moniqueberger.fr/wp-content/uploads/2021/05/GPR.Neuvaine-Mise%CC%81ricorde-.pdf" TargetMode="External"/><Relationship Id="rId5" Type="http://schemas.openxmlformats.org/officeDocument/2006/relationships/hyperlink" Target="https://moniqueberger.fr/wp-content/uploads/2021/05/GPR.ChapeletMise%CC%81ricorde.pdf" TargetMode="External"/><Relationship Id="rId4" Type="http://schemas.openxmlformats.org/officeDocument/2006/relationships/hyperlink" Target="https://moniqueberger.fr/wp-content/uploads/2020/11/PTL18_DimancheMise%CC%81ricorde.pdf" TargetMode="External"/><Relationship Id="rId9" Type="http://schemas.openxmlformats.org/officeDocument/2006/relationships/hyperlink" Target="https://moniqueberger.fr/"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moniqueberger.fr/ses-ecrits/" TargetMode="External"/><Relationship Id="rId3" Type="http://schemas.openxmlformats.org/officeDocument/2006/relationships/hyperlink" Target="https://moniqueberger.fr/" TargetMode="External"/><Relationship Id="rId7" Type="http://schemas.openxmlformats.org/officeDocument/2006/relationships/hyperlink" Target="https://moniqueberger.fr/ses-ecrits/eduquer-pour-le-bonheur/"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moniqueberger.fr/ses-ecrits/pour-que-sepanouisse-la-foi-de-tout-petit/" TargetMode="External"/><Relationship Id="rId5" Type="http://schemas.openxmlformats.org/officeDocument/2006/relationships/hyperlink" Target="https://moniqueberger.fr/ses-ecrits/vivre-lannee-liturgique-avec-les-enfants/" TargetMode="External"/><Relationship Id="rId4" Type="http://schemas.openxmlformats.org/officeDocument/2006/relationships/hyperlink" Target="http://www.prierenfamille.com/index.php?option=com_content&amp;view=article&amp;id=1180:mon-carnet-de-confession&amp;catid=99:utilitaires&amp;Itemid=43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moniqueberger.f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niqueberger.f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 1" descr="océan.jpg">
            <a:extLst>
              <a:ext uri="{FF2B5EF4-FFF2-40B4-BE49-F238E27FC236}">
                <a16:creationId xmlns:a16="http://schemas.microsoft.com/office/drawing/2014/main" id="{F5642F86-333E-CE4A-916A-E7DE869054EE}"/>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33338"/>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B48362A0-2F2E-F843-B800-7B31AD0DEFC3}"/>
              </a:ext>
            </a:extLst>
          </p:cNvPr>
          <p:cNvSpPr txBox="1"/>
          <p:nvPr/>
        </p:nvSpPr>
        <p:spPr>
          <a:xfrm>
            <a:off x="541338" y="5394325"/>
            <a:ext cx="8043862" cy="76993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4400" b="1">
                <a:solidFill>
                  <a:schemeClr val="bg1"/>
                </a:solidFill>
              </a:rPr>
              <a:t>LA FÊTE DE LA MISÉRICORDE</a:t>
            </a:r>
          </a:p>
        </p:txBody>
      </p:sp>
      <p:sp>
        <p:nvSpPr>
          <p:cNvPr id="4" name="Espace réservé du numéro de diapositive 3">
            <a:extLst>
              <a:ext uri="{FF2B5EF4-FFF2-40B4-BE49-F238E27FC236}">
                <a16:creationId xmlns:a16="http://schemas.microsoft.com/office/drawing/2014/main" id="{067FC36C-8112-4944-9802-50514B1A5FD5}"/>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22168EC-3545-B540-B51E-E4A914F7D5E4}" type="slidenum">
              <a:rPr lang="fr-FR" altLang="fr-FR">
                <a:solidFill>
                  <a:srgbClr val="898989"/>
                </a:solidFill>
              </a:rPr>
              <a:pPr/>
              <a:t>1</a:t>
            </a:fld>
            <a:endParaRPr lang="fr-FR" altLang="fr-FR">
              <a:solidFill>
                <a:srgbClr val="898989"/>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0C3B09-128A-D64F-BFFF-F2DC75A745B3}"/>
              </a:ext>
            </a:extLst>
          </p:cNvPr>
          <p:cNvSpPr txBox="1">
            <a:spLocks noChangeArrowheads="1"/>
          </p:cNvSpPr>
          <p:nvPr/>
        </p:nvSpPr>
        <p:spPr bwMode="auto">
          <a:xfrm>
            <a:off x="617538" y="914400"/>
            <a:ext cx="7818437" cy="1508125"/>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Ceux qui tombent, tu les reprends peu à peu, tu les avertis, </a:t>
            </a:r>
          </a:p>
          <a:p>
            <a:pPr algn="ctr"/>
            <a:r>
              <a:rPr lang="fr-FR" altLang="fr-FR" sz="2400" i="1" dirty="0">
                <a:solidFill>
                  <a:srgbClr val="3366FF"/>
                </a:solidFill>
              </a:rPr>
              <a:t>tu leur rappelles en quoi ils pèchent, </a:t>
            </a:r>
          </a:p>
          <a:p>
            <a:pPr algn="ctr"/>
            <a:r>
              <a:rPr lang="fr-FR" altLang="fr-FR" sz="2400" b="1" i="1" dirty="0">
                <a:solidFill>
                  <a:srgbClr val="3366FF"/>
                </a:solidFill>
              </a:rPr>
              <a:t>pour qu’ils se détournent du ma</a:t>
            </a:r>
            <a:r>
              <a:rPr lang="fr-FR" altLang="fr-FR" sz="2400" i="1" dirty="0">
                <a:solidFill>
                  <a:srgbClr val="3366FF"/>
                </a:solidFill>
              </a:rPr>
              <a:t>l et croient en toi, Seigneur.</a:t>
            </a:r>
          </a:p>
          <a:p>
            <a:pPr algn="r"/>
            <a:r>
              <a:rPr lang="fr-FR" altLang="fr-FR" sz="2000" dirty="0">
                <a:solidFill>
                  <a:srgbClr val="3366FF"/>
                </a:solidFill>
              </a:rPr>
              <a:t>(</a:t>
            </a:r>
            <a:r>
              <a:rPr lang="fr-FR" altLang="fr-FR" sz="2000" dirty="0" err="1">
                <a:solidFill>
                  <a:srgbClr val="3366FF"/>
                </a:solidFill>
              </a:rPr>
              <a:t>Sg</a:t>
            </a:r>
            <a:r>
              <a:rPr lang="fr-FR" altLang="fr-FR" sz="2000" dirty="0">
                <a:solidFill>
                  <a:srgbClr val="3366FF"/>
                </a:solidFill>
              </a:rPr>
              <a:t> 12, 2)</a:t>
            </a:r>
          </a:p>
        </p:txBody>
      </p:sp>
      <p:sp>
        <p:nvSpPr>
          <p:cNvPr id="11266" name="ZoneTexte 2">
            <a:extLst>
              <a:ext uri="{FF2B5EF4-FFF2-40B4-BE49-F238E27FC236}">
                <a16:creationId xmlns:a16="http://schemas.microsoft.com/office/drawing/2014/main" id="{9261BBF6-1D66-7841-9A37-152C88958F3E}"/>
              </a:ext>
            </a:extLst>
          </p:cNvPr>
          <p:cNvSpPr txBox="1">
            <a:spLocks noChangeArrowheads="1"/>
          </p:cNvSpPr>
          <p:nvPr/>
        </p:nvSpPr>
        <p:spPr bwMode="auto">
          <a:xfrm>
            <a:off x="0" y="1809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Dieu sait notre faiblesse : c’est pourquoi Il fait miséricorde</a:t>
            </a:r>
          </a:p>
        </p:txBody>
      </p:sp>
      <p:sp>
        <p:nvSpPr>
          <p:cNvPr id="4" name="Espace réservé du numéro de diapositive 3">
            <a:extLst>
              <a:ext uri="{FF2B5EF4-FFF2-40B4-BE49-F238E27FC236}">
                <a16:creationId xmlns:a16="http://schemas.microsoft.com/office/drawing/2014/main" id="{1D71ED13-D088-E243-B7B1-4BB26D16876C}"/>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AB9C012-06C5-AE48-B11D-F66955E4F1C3}" type="slidenum">
              <a:rPr lang="fr-FR" altLang="fr-FR">
                <a:solidFill>
                  <a:srgbClr val="898989"/>
                </a:solidFill>
              </a:rPr>
              <a:pPr/>
              <a:t>10</a:t>
            </a:fld>
            <a:endParaRPr lang="fr-FR" altLang="fr-FR">
              <a:solidFill>
                <a:srgbClr val="898989"/>
              </a:solidFill>
            </a:endParaRPr>
          </a:p>
        </p:txBody>
      </p:sp>
      <p:sp>
        <p:nvSpPr>
          <p:cNvPr id="5" name="ZoneTexte 4">
            <a:extLst>
              <a:ext uri="{FF2B5EF4-FFF2-40B4-BE49-F238E27FC236}">
                <a16:creationId xmlns:a16="http://schemas.microsoft.com/office/drawing/2014/main" id="{2D476E5D-1A7E-B74A-B695-6C389F481E3F}"/>
              </a:ext>
            </a:extLst>
          </p:cNvPr>
          <p:cNvSpPr txBox="1">
            <a:spLocks noChangeArrowheads="1"/>
          </p:cNvSpPr>
          <p:nvPr/>
        </p:nvSpPr>
        <p:spPr bwMode="auto">
          <a:xfrm>
            <a:off x="617538" y="3944938"/>
            <a:ext cx="7818437" cy="2051050"/>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a:solidFill>
                  <a:srgbClr val="3366FF"/>
                </a:solidFill>
              </a:rPr>
              <a:t>Toi qui disposes de la force, tu juges avec indulgence, </a:t>
            </a:r>
          </a:p>
          <a:p>
            <a:pPr algn="ctr"/>
            <a:r>
              <a:rPr lang="fr-FR" altLang="fr-FR" sz="2400" i="1">
                <a:solidFill>
                  <a:srgbClr val="3366FF"/>
                </a:solidFill>
              </a:rPr>
              <a:t>tu nous gouvernes avec beaucoup de ménagement…</a:t>
            </a:r>
          </a:p>
          <a:p>
            <a:pPr algn="ctr">
              <a:lnSpc>
                <a:spcPct val="130000"/>
              </a:lnSpc>
            </a:pPr>
            <a:r>
              <a:rPr lang="fr-FR" altLang="fr-FR" sz="2400" i="1">
                <a:solidFill>
                  <a:srgbClr val="3366FF"/>
                </a:solidFill>
              </a:rPr>
              <a:t>Tu as enseigné à ton peuple que le juste doit être humain ; </a:t>
            </a:r>
          </a:p>
          <a:p>
            <a:pPr algn="ctr"/>
            <a:r>
              <a:rPr lang="fr-FR" altLang="fr-FR" sz="2400" i="1">
                <a:solidFill>
                  <a:srgbClr val="3366FF"/>
                </a:solidFill>
              </a:rPr>
              <a:t>à tes fils tu as donné une belle espérance : </a:t>
            </a:r>
          </a:p>
          <a:p>
            <a:pPr algn="ctr"/>
            <a:r>
              <a:rPr lang="fr-FR" altLang="fr-FR" sz="2400" b="1" i="1">
                <a:solidFill>
                  <a:srgbClr val="3366FF"/>
                </a:solidFill>
              </a:rPr>
              <a:t>après la faute, tu accordes la conversion.  </a:t>
            </a:r>
            <a:r>
              <a:rPr lang="fr-FR" altLang="fr-FR" sz="2400" i="1">
                <a:solidFill>
                  <a:srgbClr val="3366FF"/>
                </a:solidFill>
              </a:rPr>
              <a:t> </a:t>
            </a:r>
            <a:r>
              <a:rPr lang="fr-FR" altLang="fr-FR" sz="2000">
                <a:solidFill>
                  <a:srgbClr val="3366FF"/>
                </a:solidFill>
              </a:rPr>
              <a:t>(Sg 12, 18-19)</a:t>
            </a:r>
          </a:p>
        </p:txBody>
      </p:sp>
      <p:sp>
        <p:nvSpPr>
          <p:cNvPr id="6" name="ZoneTexte 5">
            <a:extLst>
              <a:ext uri="{FF2B5EF4-FFF2-40B4-BE49-F238E27FC236}">
                <a16:creationId xmlns:a16="http://schemas.microsoft.com/office/drawing/2014/main" id="{CC1380F5-F307-B246-8A15-B602A8E8CC0F}"/>
              </a:ext>
            </a:extLst>
          </p:cNvPr>
          <p:cNvSpPr txBox="1">
            <a:spLocks noChangeArrowheads="1"/>
          </p:cNvSpPr>
          <p:nvPr/>
        </p:nvSpPr>
        <p:spPr bwMode="auto">
          <a:xfrm>
            <a:off x="661988" y="2592388"/>
            <a:ext cx="7773987" cy="1200150"/>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En exerçant ta justice sans hâte,</a:t>
            </a:r>
            <a:r>
              <a:rPr lang="fr-FR" altLang="fr-FR" sz="2400" b="1" i="1" dirty="0">
                <a:solidFill>
                  <a:srgbClr val="3366FF"/>
                </a:solidFill>
              </a:rPr>
              <a:t> </a:t>
            </a:r>
          </a:p>
          <a:p>
            <a:pPr algn="ctr"/>
            <a:r>
              <a:rPr lang="fr-FR" altLang="fr-FR" sz="2400" b="1" i="1" dirty="0">
                <a:solidFill>
                  <a:srgbClr val="3366FF"/>
                </a:solidFill>
              </a:rPr>
              <a:t>tu offres aux pécheurs l’occasion du repentir. </a:t>
            </a:r>
          </a:p>
          <a:p>
            <a:pPr algn="r">
              <a:lnSpc>
                <a:spcPct val="90000"/>
              </a:lnSpc>
            </a:pPr>
            <a:r>
              <a:rPr lang="fr-FR" altLang="fr-FR" sz="2400" dirty="0">
                <a:solidFill>
                  <a:srgbClr val="3366FF"/>
                </a:solidFill>
              </a:rPr>
              <a:t> </a:t>
            </a:r>
            <a:r>
              <a:rPr lang="fr-FR" altLang="fr-FR" sz="2000" dirty="0">
                <a:solidFill>
                  <a:srgbClr val="3366FF"/>
                </a:solidFill>
              </a:rPr>
              <a:t>(</a:t>
            </a:r>
            <a:r>
              <a:rPr lang="fr-FR" altLang="fr-FR" sz="2000" dirty="0" err="1">
                <a:solidFill>
                  <a:srgbClr val="3366FF"/>
                </a:solidFill>
              </a:rPr>
              <a:t>Sg</a:t>
            </a:r>
            <a:r>
              <a:rPr lang="fr-FR" altLang="fr-FR" sz="2000" dirty="0">
                <a:solidFill>
                  <a:srgbClr val="3366FF"/>
                </a:solidFill>
              </a:rPr>
              <a:t> 12, 10)</a:t>
            </a:r>
          </a:p>
        </p:txBody>
      </p:sp>
      <p:pic>
        <p:nvPicPr>
          <p:cNvPr id="11270" name="Image 4" descr="essai_logo_06.png">
            <a:extLst>
              <a:ext uri="{FF2B5EF4-FFF2-40B4-BE49-F238E27FC236}">
                <a16:creationId xmlns:a16="http://schemas.microsoft.com/office/drawing/2014/main" id="{9B66597D-2854-6544-873A-C89CB55C2C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4">
            <a:extLst>
              <a:ext uri="{FF2B5EF4-FFF2-40B4-BE49-F238E27FC236}">
                <a16:creationId xmlns:a16="http://schemas.microsoft.com/office/drawing/2014/main" id="{63EA21BC-9806-234E-A391-78CF3D09E3C1}"/>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3"/>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 1" descr="océan.jpg">
            <a:extLst>
              <a:ext uri="{FF2B5EF4-FFF2-40B4-BE49-F238E27FC236}">
                <a16:creationId xmlns:a16="http://schemas.microsoft.com/office/drawing/2014/main" id="{095B36BA-F40B-2E4E-9573-925DF8EDA4E8}"/>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33338"/>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4E0315F3-77FA-D64E-9898-003522A676C2}"/>
              </a:ext>
            </a:extLst>
          </p:cNvPr>
          <p:cNvSpPr txBox="1"/>
          <p:nvPr/>
        </p:nvSpPr>
        <p:spPr>
          <a:xfrm>
            <a:off x="355600" y="438150"/>
            <a:ext cx="8551863" cy="278447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40000"/>
              </a:lnSpc>
            </a:pPr>
            <a:r>
              <a:rPr lang="fr-FR" altLang="fr-FR" sz="4400" b="1">
                <a:solidFill>
                  <a:srgbClr val="FFFFFF"/>
                </a:solidFill>
              </a:rPr>
              <a:t>3</a:t>
            </a:r>
          </a:p>
          <a:p>
            <a:pPr algn="ctr">
              <a:lnSpc>
                <a:spcPct val="140000"/>
              </a:lnSpc>
            </a:pPr>
            <a:r>
              <a:rPr lang="fr-FR" altLang="fr-FR" sz="4000" b="1">
                <a:solidFill>
                  <a:srgbClr val="FFFFFF"/>
                </a:solidFill>
              </a:rPr>
              <a:t>La Miséricorde dans l’Évangile</a:t>
            </a:r>
          </a:p>
          <a:p>
            <a:pPr algn="ctr">
              <a:lnSpc>
                <a:spcPct val="150000"/>
              </a:lnSpc>
            </a:pPr>
            <a:r>
              <a:rPr lang="fr-FR" altLang="fr-FR" sz="3600">
                <a:solidFill>
                  <a:srgbClr val="FFFFFF"/>
                </a:solidFill>
              </a:rPr>
              <a:t>Les paraboles</a:t>
            </a:r>
          </a:p>
        </p:txBody>
      </p:sp>
      <p:sp>
        <p:nvSpPr>
          <p:cNvPr id="12291" name="ZoneTexte 3">
            <a:extLst>
              <a:ext uri="{FF2B5EF4-FFF2-40B4-BE49-F238E27FC236}">
                <a16:creationId xmlns:a16="http://schemas.microsoft.com/office/drawing/2014/main" id="{BBE54A51-FC2A-804D-BC2D-83CD5808DC5D}"/>
              </a:ext>
            </a:extLst>
          </p:cNvPr>
          <p:cNvSpPr txBox="1">
            <a:spLocks noChangeArrowheads="1"/>
          </p:cNvSpPr>
          <p:nvPr/>
        </p:nvSpPr>
        <p:spPr bwMode="auto">
          <a:xfrm>
            <a:off x="304800" y="3776663"/>
            <a:ext cx="8636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fr-FR" altLang="fr-FR" sz="2400" i="1">
                <a:solidFill>
                  <a:srgbClr val="FFFFFF"/>
                </a:solidFill>
              </a:rPr>
              <a:t>Dans les paraboles de la miséricorde, Jésus révèle la nature de Dieu comme celle </a:t>
            </a:r>
            <a:r>
              <a:rPr lang="fr-FR" altLang="fr-FR" sz="2400" b="1" i="1">
                <a:solidFill>
                  <a:srgbClr val="FFFFFF"/>
                </a:solidFill>
              </a:rPr>
              <a:t>d’un Père qui ne s’avoue jamais vaincu </a:t>
            </a:r>
          </a:p>
          <a:p>
            <a:pPr algn="ctr">
              <a:lnSpc>
                <a:spcPct val="120000"/>
              </a:lnSpc>
            </a:pPr>
            <a:r>
              <a:rPr lang="fr-FR" altLang="fr-FR" sz="2400" i="1">
                <a:solidFill>
                  <a:srgbClr val="FFFFFF"/>
                </a:solidFill>
              </a:rPr>
              <a:t>jusqu’à ce qu’il ait absous le péché et vaincu le refus </a:t>
            </a:r>
          </a:p>
          <a:p>
            <a:pPr algn="ctr">
              <a:lnSpc>
                <a:spcPct val="120000"/>
              </a:lnSpc>
            </a:pPr>
            <a:r>
              <a:rPr lang="fr-FR" altLang="fr-FR" sz="2400" i="1">
                <a:solidFill>
                  <a:srgbClr val="FFFFFF"/>
                </a:solidFill>
              </a:rPr>
              <a:t>par la compassion et la miséricorde.</a:t>
            </a:r>
          </a:p>
          <a:p>
            <a:pPr algn="r"/>
            <a:r>
              <a:rPr lang="fr-FR" altLang="fr-FR" sz="2000">
                <a:solidFill>
                  <a:srgbClr val="FFFFFF"/>
                </a:solidFill>
              </a:rPr>
              <a:t>Pape François  </a:t>
            </a:r>
          </a:p>
          <a:p>
            <a:pPr algn="r"/>
            <a:r>
              <a:rPr lang="fr-FR" altLang="fr-FR" sz="2000" i="1">
                <a:solidFill>
                  <a:srgbClr val="FFFFFF"/>
                </a:solidFill>
              </a:rPr>
              <a:t>Jubilé de la Miséricorde</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ZoneTexte 7">
            <a:extLst>
              <a:ext uri="{FF2B5EF4-FFF2-40B4-BE49-F238E27FC236}">
                <a16:creationId xmlns:a16="http://schemas.microsoft.com/office/drawing/2014/main" id="{EE46C8E0-EC27-F14C-A86A-6C7874DD7DC6}"/>
              </a:ext>
            </a:extLst>
          </p:cNvPr>
          <p:cNvSpPr txBox="1">
            <a:spLocks noChangeArrowheads="1"/>
          </p:cNvSpPr>
          <p:nvPr/>
        </p:nvSpPr>
        <p:spPr bwMode="auto">
          <a:xfrm>
            <a:off x="2540000" y="58738"/>
            <a:ext cx="4173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600" b="1">
                <a:solidFill>
                  <a:srgbClr val="0000FF"/>
                </a:solidFill>
              </a:rPr>
              <a:t>La brebis perdue</a:t>
            </a:r>
            <a:r>
              <a:rPr lang="fr-FR" altLang="fr-FR" sz="2600">
                <a:solidFill>
                  <a:srgbClr val="0000FF"/>
                </a:solidFill>
              </a:rPr>
              <a:t>  </a:t>
            </a:r>
          </a:p>
          <a:p>
            <a:pPr algn="ctr"/>
            <a:r>
              <a:rPr lang="fr-FR" altLang="fr-FR" sz="2200">
                <a:solidFill>
                  <a:srgbClr val="3366FF"/>
                </a:solidFill>
              </a:rPr>
              <a:t>Lc 15, 1-7</a:t>
            </a:r>
          </a:p>
        </p:txBody>
      </p:sp>
      <p:sp>
        <p:nvSpPr>
          <p:cNvPr id="9" name="ZoneTexte 8">
            <a:extLst>
              <a:ext uri="{FF2B5EF4-FFF2-40B4-BE49-F238E27FC236}">
                <a16:creationId xmlns:a16="http://schemas.microsoft.com/office/drawing/2014/main" id="{B1531385-5954-0C47-B515-37035C0A9898}"/>
              </a:ext>
            </a:extLst>
          </p:cNvPr>
          <p:cNvSpPr txBox="1">
            <a:spLocks noChangeArrowheads="1"/>
          </p:cNvSpPr>
          <p:nvPr/>
        </p:nvSpPr>
        <p:spPr bwMode="auto">
          <a:xfrm>
            <a:off x="222250" y="1076325"/>
            <a:ext cx="3990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i="1">
                <a:solidFill>
                  <a:srgbClr val="3366FF"/>
                </a:solidFill>
              </a:rPr>
              <a:t>Lequel d’entre vous, s’il a cent brebis et s’il en perd une, ne part à sa recherche jusqu’à ce qu’il l’ait retrouvée ?...</a:t>
            </a:r>
          </a:p>
        </p:txBody>
      </p:sp>
      <p:sp>
        <p:nvSpPr>
          <p:cNvPr id="10" name="ZoneTexte 9">
            <a:extLst>
              <a:ext uri="{FF2B5EF4-FFF2-40B4-BE49-F238E27FC236}">
                <a16:creationId xmlns:a16="http://schemas.microsoft.com/office/drawing/2014/main" id="{BF876BB3-6FA3-8142-9C3D-A39B23F91BF2}"/>
              </a:ext>
            </a:extLst>
          </p:cNvPr>
          <p:cNvSpPr txBox="1">
            <a:spLocks noChangeArrowheads="1"/>
          </p:cNvSpPr>
          <p:nvPr/>
        </p:nvSpPr>
        <p:spPr bwMode="auto">
          <a:xfrm>
            <a:off x="4751388" y="1039813"/>
            <a:ext cx="406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i="1">
                <a:solidFill>
                  <a:srgbClr val="3366FF"/>
                </a:solidFill>
              </a:rPr>
              <a:t>Quand il l’a retrouvée, il la met sur les épaules et revient tout joyeux. Il appelle ses amis : </a:t>
            </a:r>
            <a:r>
              <a:rPr lang="fr-FR" altLang="fr-FR" sz="2400" b="1" i="1">
                <a:solidFill>
                  <a:srgbClr val="3366FF"/>
                </a:solidFill>
              </a:rPr>
              <a:t>réjouissez-vous avec moi…</a:t>
            </a:r>
          </a:p>
        </p:txBody>
      </p:sp>
      <p:sp>
        <p:nvSpPr>
          <p:cNvPr id="3" name="ZoneTexte 2">
            <a:extLst>
              <a:ext uri="{FF2B5EF4-FFF2-40B4-BE49-F238E27FC236}">
                <a16:creationId xmlns:a16="http://schemas.microsoft.com/office/drawing/2014/main" id="{079E04E5-4118-A441-8EA4-E62571430BB8}"/>
              </a:ext>
            </a:extLst>
          </p:cNvPr>
          <p:cNvSpPr txBox="1"/>
          <p:nvPr/>
        </p:nvSpPr>
        <p:spPr>
          <a:xfrm>
            <a:off x="998622" y="5707063"/>
            <a:ext cx="6701590" cy="830997"/>
          </a:xfrm>
          <a:prstGeom prst="rect">
            <a:avLst/>
          </a:prstGeom>
          <a:noFill/>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i="1" dirty="0">
                <a:solidFill>
                  <a:srgbClr val="3366FF"/>
                </a:solidFill>
              </a:rPr>
              <a:t>Ainsi il y aura de la joie dans le ciel</a:t>
            </a:r>
          </a:p>
          <a:p>
            <a:pPr algn="ctr"/>
            <a:r>
              <a:rPr lang="fr-FR" altLang="fr-FR" sz="2400" b="1" i="1" dirty="0">
                <a:solidFill>
                  <a:srgbClr val="3366FF"/>
                </a:solidFill>
              </a:rPr>
              <a:t>pour un seul pécheur qui se convertit. </a:t>
            </a:r>
          </a:p>
        </p:txBody>
      </p:sp>
      <p:sp>
        <p:nvSpPr>
          <p:cNvPr id="2" name="Espace réservé du numéro de diapositive 1">
            <a:extLst>
              <a:ext uri="{FF2B5EF4-FFF2-40B4-BE49-F238E27FC236}">
                <a16:creationId xmlns:a16="http://schemas.microsoft.com/office/drawing/2014/main" id="{D692F958-4463-7243-9D06-D1039E851A6A}"/>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137715F-C9D7-6E41-B5CE-5AE06E8BCCE8}" type="slidenum">
              <a:rPr lang="fr-FR" altLang="fr-FR">
                <a:solidFill>
                  <a:srgbClr val="898989"/>
                </a:solidFill>
              </a:rPr>
              <a:pPr/>
              <a:t>12</a:t>
            </a:fld>
            <a:endParaRPr lang="fr-FR" altLang="fr-FR">
              <a:solidFill>
                <a:srgbClr val="898989"/>
              </a:solidFill>
            </a:endParaRPr>
          </a:p>
        </p:txBody>
      </p:sp>
      <p:pic>
        <p:nvPicPr>
          <p:cNvPr id="13318" name="Image 4" descr="essai_logo_06.png">
            <a:extLst>
              <a:ext uri="{FF2B5EF4-FFF2-40B4-BE49-F238E27FC236}">
                <a16:creationId xmlns:a16="http://schemas.microsoft.com/office/drawing/2014/main" id="{E1CCF195-BB6E-DA49-9EC5-961F9A2FD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gauche.jpg">
            <a:extLst>
              <a:ext uri="{FF2B5EF4-FFF2-40B4-BE49-F238E27FC236}">
                <a16:creationId xmlns:a16="http://schemas.microsoft.com/office/drawing/2014/main" id="{3E8A28DD-C7AA-0047-B45D-AD2F268E0E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757488"/>
            <a:ext cx="3937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Droite.jpg">
            <a:extLst>
              <a:ext uri="{FF2B5EF4-FFF2-40B4-BE49-F238E27FC236}">
                <a16:creationId xmlns:a16="http://schemas.microsoft.com/office/drawing/2014/main" id="{A283811C-5D7F-3743-8298-A911E45ADC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2755900"/>
            <a:ext cx="4297363"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4">
            <a:extLst>
              <a:ext uri="{FF2B5EF4-FFF2-40B4-BE49-F238E27FC236}">
                <a16:creationId xmlns:a16="http://schemas.microsoft.com/office/drawing/2014/main" id="{643531E8-34C1-2E43-B68A-69259D9D0DFA}"/>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5"/>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ppt_x</p:attrName>
                                        </p:attrNameLst>
                                      </p:cBhvr>
                                      <p:tavLst>
                                        <p:tav tm="0">
                                          <p:val>
                                            <p:strVal val="#ppt_x-#ppt_w*1.125000"/>
                                          </p:val>
                                        </p:tav>
                                        <p:tav tm="100000">
                                          <p:val>
                                            <p:strVal val="#ppt_x"/>
                                          </p:val>
                                        </p:tav>
                                      </p:tavLst>
                                    </p:anim>
                                    <p:animEffect transition="in" filter="wipe(right)">
                                      <p:cBhvr>
                                        <p:cTn id="8" dur="2000"/>
                                        <p:tgtEl>
                                          <p:spTgt spid="9"/>
                                        </p:tgtEl>
                                      </p:cBhvr>
                                    </p:animEffect>
                                  </p:childTnLst>
                                </p:cTn>
                              </p:par>
                              <p:par>
                                <p:cTn id="9" presetID="1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p:tgtEl>
                                          <p:spTgt spid="5"/>
                                        </p:tgtEl>
                                        <p:attrNameLst>
                                          <p:attrName>ppt_x</p:attrName>
                                        </p:attrNameLst>
                                      </p:cBhvr>
                                      <p:tavLst>
                                        <p:tav tm="0">
                                          <p:val>
                                            <p:strVal val="#ppt_x-#ppt_w*1.125000"/>
                                          </p:val>
                                        </p:tav>
                                        <p:tav tm="100000">
                                          <p:val>
                                            <p:strVal val="#ppt_x"/>
                                          </p:val>
                                        </p:tav>
                                      </p:tavLst>
                                    </p:anim>
                                    <p:animEffect transition="in" filter="wipe(right)">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p:tgtEl>
                                          <p:spTgt spid="10"/>
                                        </p:tgtEl>
                                        <p:attrNameLst>
                                          <p:attrName>ppt_x</p:attrName>
                                        </p:attrNameLst>
                                      </p:cBhvr>
                                      <p:tavLst>
                                        <p:tav tm="0">
                                          <p:val>
                                            <p:strVal val="#ppt_x+#ppt_w*1.125000"/>
                                          </p:val>
                                        </p:tav>
                                        <p:tav tm="100000">
                                          <p:val>
                                            <p:strVal val="#ppt_x"/>
                                          </p:val>
                                        </p:tav>
                                      </p:tavLst>
                                    </p:anim>
                                    <p:animEffect transition="in" filter="wipe(left)">
                                      <p:cBhvr>
                                        <p:cTn id="18" dur="2000"/>
                                        <p:tgtEl>
                                          <p:spTgt spid="10"/>
                                        </p:tgtEl>
                                      </p:cBhvr>
                                    </p:animEffect>
                                  </p:childTnLst>
                                </p:cTn>
                              </p:par>
                              <p:par>
                                <p:cTn id="19" presetID="1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p:tgtEl>
                                          <p:spTgt spid="6"/>
                                        </p:tgtEl>
                                        <p:attrNameLst>
                                          <p:attrName>ppt_x</p:attrName>
                                        </p:attrNameLst>
                                      </p:cBhvr>
                                      <p:tavLst>
                                        <p:tav tm="0">
                                          <p:val>
                                            <p:strVal val="#ppt_x+#ppt_w*1.125000"/>
                                          </p:val>
                                        </p:tav>
                                        <p:tav tm="100000">
                                          <p:val>
                                            <p:strVal val="#ppt_x"/>
                                          </p:val>
                                        </p:tav>
                                      </p:tavLst>
                                    </p:anim>
                                    <p:animEffect transition="in" filter="wipe(left)">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000"/>
                                        <p:tgtEl>
                                          <p:spTgt spid="3"/>
                                        </p:tgtEl>
                                        <p:attrNameLst>
                                          <p:attrName>ppt_y</p:attrName>
                                        </p:attrNameLst>
                                      </p:cBhvr>
                                      <p:tavLst>
                                        <p:tav tm="0">
                                          <p:val>
                                            <p:strVal val="#ppt_y+#ppt_h*1.125000"/>
                                          </p:val>
                                        </p:tav>
                                        <p:tav tm="100000">
                                          <p:val>
                                            <p:strVal val="#ppt_y"/>
                                          </p:val>
                                        </p:tav>
                                      </p:tavLst>
                                    </p:anim>
                                    <p:animEffect transition="in" filter="wipe(up)">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2">
            <a:extLst>
              <a:ext uri="{FF2B5EF4-FFF2-40B4-BE49-F238E27FC236}">
                <a16:creationId xmlns:a16="http://schemas.microsoft.com/office/drawing/2014/main" id="{B3888BFA-B5E8-C44A-B46E-4341552F0CD9}"/>
              </a:ext>
            </a:extLst>
          </p:cNvPr>
          <p:cNvSpPr txBox="1">
            <a:spLocks noChangeArrowheads="1"/>
          </p:cNvSpPr>
          <p:nvPr/>
        </p:nvSpPr>
        <p:spPr bwMode="auto">
          <a:xfrm>
            <a:off x="601663" y="90488"/>
            <a:ext cx="350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600" b="1">
                <a:solidFill>
                  <a:srgbClr val="0000FF"/>
                </a:solidFill>
              </a:rPr>
              <a:t>La femme qui a perdu </a:t>
            </a:r>
          </a:p>
          <a:p>
            <a:pPr algn="ctr"/>
            <a:r>
              <a:rPr lang="fr-FR" altLang="fr-FR" sz="2600" b="1">
                <a:solidFill>
                  <a:srgbClr val="0000FF"/>
                </a:solidFill>
              </a:rPr>
              <a:t>une pièce d’argent… </a:t>
            </a:r>
          </a:p>
          <a:p>
            <a:pPr algn="ctr"/>
            <a:r>
              <a:rPr lang="fr-FR" altLang="fr-FR" sz="2000">
                <a:solidFill>
                  <a:srgbClr val="3366FF"/>
                </a:solidFill>
              </a:rPr>
              <a:t>Lc 15, 8-10</a:t>
            </a:r>
          </a:p>
        </p:txBody>
      </p:sp>
      <p:sp>
        <p:nvSpPr>
          <p:cNvPr id="4" name="ZoneTexte 3">
            <a:extLst>
              <a:ext uri="{FF2B5EF4-FFF2-40B4-BE49-F238E27FC236}">
                <a16:creationId xmlns:a16="http://schemas.microsoft.com/office/drawing/2014/main" id="{D9097C27-867A-0448-A9AB-2DF9D0B482EA}"/>
              </a:ext>
            </a:extLst>
          </p:cNvPr>
          <p:cNvSpPr txBox="1">
            <a:spLocks noChangeArrowheads="1"/>
          </p:cNvSpPr>
          <p:nvPr/>
        </p:nvSpPr>
        <p:spPr bwMode="auto">
          <a:xfrm>
            <a:off x="230981" y="3382962"/>
            <a:ext cx="4335462" cy="278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Et quand elle l’a retrouvée, </a:t>
            </a:r>
          </a:p>
          <a:p>
            <a:pPr algn="ctr"/>
            <a:r>
              <a:rPr lang="fr-FR" altLang="fr-FR" sz="2400" i="1" dirty="0">
                <a:solidFill>
                  <a:srgbClr val="3366FF"/>
                </a:solidFill>
              </a:rPr>
              <a:t>elle appelle ses amies : </a:t>
            </a:r>
          </a:p>
          <a:p>
            <a:pPr algn="ctr"/>
            <a:r>
              <a:rPr lang="fr-FR" altLang="fr-FR" sz="2400" b="1" i="1" dirty="0">
                <a:solidFill>
                  <a:srgbClr val="3366FF"/>
                </a:solidFill>
              </a:rPr>
              <a:t>Réjouissez-vous avec moi ! </a:t>
            </a:r>
            <a:r>
              <a:rPr lang="fr-FR" altLang="fr-FR" sz="2400" i="1" dirty="0">
                <a:solidFill>
                  <a:srgbClr val="3366FF"/>
                </a:solidFill>
              </a:rPr>
              <a:t>…</a:t>
            </a:r>
          </a:p>
          <a:p>
            <a:pPr algn="ctr">
              <a:lnSpc>
                <a:spcPct val="200000"/>
              </a:lnSpc>
            </a:pPr>
            <a:r>
              <a:rPr lang="fr-FR" altLang="fr-FR" sz="2400" b="1" i="1" dirty="0">
                <a:solidFill>
                  <a:srgbClr val="3366FF"/>
                </a:solidFill>
              </a:rPr>
              <a:t>C’est ainsi qu’on se réjouira </a:t>
            </a:r>
          </a:p>
          <a:p>
            <a:pPr algn="ctr"/>
            <a:r>
              <a:rPr lang="fr-FR" altLang="fr-FR" sz="2400" b="1" i="1" dirty="0">
                <a:solidFill>
                  <a:srgbClr val="3366FF"/>
                </a:solidFill>
              </a:rPr>
              <a:t>dans le ciel pour un seul pécheur </a:t>
            </a:r>
          </a:p>
          <a:p>
            <a:pPr algn="ctr">
              <a:lnSpc>
                <a:spcPct val="110000"/>
              </a:lnSpc>
              <a:spcBef>
                <a:spcPts val="700"/>
              </a:spcBef>
            </a:pPr>
            <a:r>
              <a:rPr lang="fr-FR" altLang="fr-FR" sz="2400" b="1" i="1" dirty="0">
                <a:solidFill>
                  <a:srgbClr val="3366FF"/>
                </a:solidFill>
              </a:rPr>
              <a:t>qui se repent</a:t>
            </a:r>
            <a:r>
              <a:rPr lang="fr-FR" altLang="fr-FR" sz="2400" i="1" dirty="0">
                <a:solidFill>
                  <a:srgbClr val="3366FF"/>
                </a:solidFill>
              </a:rPr>
              <a:t>.</a:t>
            </a:r>
          </a:p>
        </p:txBody>
      </p:sp>
      <p:sp>
        <p:nvSpPr>
          <p:cNvPr id="5" name="ZoneTexte 4">
            <a:extLst>
              <a:ext uri="{FF2B5EF4-FFF2-40B4-BE49-F238E27FC236}">
                <a16:creationId xmlns:a16="http://schemas.microsoft.com/office/drawing/2014/main" id="{DDFAA996-D733-D742-9D85-68808BF51285}"/>
              </a:ext>
            </a:extLst>
          </p:cNvPr>
          <p:cNvSpPr txBox="1">
            <a:spLocks noChangeArrowheads="1"/>
          </p:cNvSpPr>
          <p:nvPr/>
        </p:nvSpPr>
        <p:spPr bwMode="auto">
          <a:xfrm>
            <a:off x="293688" y="1608138"/>
            <a:ext cx="4117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i="1">
                <a:solidFill>
                  <a:srgbClr val="3366FF"/>
                </a:solidFill>
              </a:rPr>
              <a:t>Cette femme ne va-t-elle pas allumer la lampe et la chercher partout avec soin, jusqu’à ce qu’elle la retrouve…</a:t>
            </a:r>
          </a:p>
        </p:txBody>
      </p:sp>
      <p:sp>
        <p:nvSpPr>
          <p:cNvPr id="6" name="Espace réservé du numéro de diapositive 5">
            <a:extLst>
              <a:ext uri="{FF2B5EF4-FFF2-40B4-BE49-F238E27FC236}">
                <a16:creationId xmlns:a16="http://schemas.microsoft.com/office/drawing/2014/main" id="{F011C4CC-D96C-7F44-8AE5-0F084A486F78}"/>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C23F37C-8106-874B-BE05-8315F0E654C2}" type="slidenum">
              <a:rPr lang="fr-FR" altLang="fr-FR">
                <a:solidFill>
                  <a:srgbClr val="898989"/>
                </a:solidFill>
              </a:rPr>
              <a:pPr/>
              <a:t>13</a:t>
            </a:fld>
            <a:endParaRPr lang="fr-FR" altLang="fr-FR">
              <a:solidFill>
                <a:srgbClr val="898989"/>
              </a:solidFill>
            </a:endParaRPr>
          </a:p>
        </p:txBody>
      </p:sp>
      <p:pic>
        <p:nvPicPr>
          <p:cNvPr id="14341" name="Image 4" descr="essai_logo_06.png">
            <a:extLst>
              <a:ext uri="{FF2B5EF4-FFF2-40B4-BE49-F238E27FC236}">
                <a16:creationId xmlns:a16="http://schemas.microsoft.com/office/drawing/2014/main" id="{880841DB-90FD-5B49-92C5-A90C9025AE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drachmesup.jpg">
            <a:extLst>
              <a:ext uri="{FF2B5EF4-FFF2-40B4-BE49-F238E27FC236}">
                <a16:creationId xmlns:a16="http://schemas.microsoft.com/office/drawing/2014/main" id="{485AC71D-113D-2248-AADD-EA8F723B79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2213" y="1395413"/>
            <a:ext cx="31019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drachmeinf.jpg">
            <a:extLst>
              <a:ext uri="{FF2B5EF4-FFF2-40B4-BE49-F238E27FC236}">
                <a16:creationId xmlns:a16="http://schemas.microsoft.com/office/drawing/2014/main" id="{892481F6-17E4-914E-8FE0-425B8AFC07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3598863"/>
            <a:ext cx="309721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4">
            <a:extLst>
              <a:ext uri="{FF2B5EF4-FFF2-40B4-BE49-F238E27FC236}">
                <a16:creationId xmlns:a16="http://schemas.microsoft.com/office/drawing/2014/main" id="{779A80F3-8264-6341-B463-38B76EDF593E}"/>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5"/>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ppt_x</p:attrName>
                                        </p:attrNameLst>
                                      </p:cBhvr>
                                      <p:tavLst>
                                        <p:tav tm="0">
                                          <p:val>
                                            <p:strVal val="#ppt_x-#ppt_w*1.125000"/>
                                          </p:val>
                                        </p:tav>
                                        <p:tav tm="100000">
                                          <p:val>
                                            <p:strVal val="#ppt_x"/>
                                          </p:val>
                                        </p:tav>
                                      </p:tavLst>
                                    </p:anim>
                                    <p:animEffect transition="in" filter="wipe(right)">
                                      <p:cBhvr>
                                        <p:cTn id="8" dur="2000"/>
                                        <p:tgtEl>
                                          <p:spTgt spid="5"/>
                                        </p:tgtEl>
                                      </p:cBhvr>
                                    </p:animEffect>
                                  </p:childTnLst>
                                </p:cTn>
                              </p:par>
                              <p:par>
                                <p:cTn id="9" presetID="1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p:tgtEl>
                                          <p:spTgt spid="9"/>
                                        </p:tgtEl>
                                        <p:attrNameLst>
                                          <p:attrName>ppt_x</p:attrName>
                                        </p:attrNameLst>
                                      </p:cBhvr>
                                      <p:tavLst>
                                        <p:tav tm="0">
                                          <p:val>
                                            <p:strVal val="#ppt_x+#ppt_w*1.125000"/>
                                          </p:val>
                                        </p:tav>
                                        <p:tav tm="100000">
                                          <p:val>
                                            <p:strVal val="#ppt_x"/>
                                          </p:val>
                                        </p:tav>
                                      </p:tavLst>
                                    </p:anim>
                                    <p:animEffect transition="in" filter="wipe(left)">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p:tgtEl>
                                          <p:spTgt spid="4"/>
                                        </p:tgtEl>
                                        <p:attrNameLst>
                                          <p:attrName>ppt_x</p:attrName>
                                        </p:attrNameLst>
                                      </p:cBhvr>
                                      <p:tavLst>
                                        <p:tav tm="0">
                                          <p:val>
                                            <p:strVal val="#ppt_x-#ppt_w*1.125000"/>
                                          </p:val>
                                        </p:tav>
                                        <p:tav tm="100000">
                                          <p:val>
                                            <p:strVal val="#ppt_x"/>
                                          </p:val>
                                        </p:tav>
                                      </p:tavLst>
                                    </p:anim>
                                    <p:animEffect transition="in" filter="wipe(right)">
                                      <p:cBhvr>
                                        <p:cTn id="18" dur="2000"/>
                                        <p:tgtEl>
                                          <p:spTgt spid="4"/>
                                        </p:tgtEl>
                                      </p:cBhvr>
                                    </p:animEffect>
                                  </p:childTnLst>
                                </p:cTn>
                              </p:par>
                              <p:par>
                                <p:cTn id="19" presetID="1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000"/>
                                        <p:tgtEl>
                                          <p:spTgt spid="10"/>
                                        </p:tgtEl>
                                        <p:attrNameLst>
                                          <p:attrName>ppt_x</p:attrName>
                                        </p:attrNameLst>
                                      </p:cBhvr>
                                      <p:tavLst>
                                        <p:tav tm="0">
                                          <p:val>
                                            <p:strVal val="#ppt_x+#ppt_w*1.125000"/>
                                          </p:val>
                                        </p:tav>
                                        <p:tav tm="100000">
                                          <p:val>
                                            <p:strVal val="#ppt_x"/>
                                          </p:val>
                                        </p:tav>
                                      </p:tavLst>
                                    </p:anim>
                                    <p:animEffect transition="in" filter="wipe(left)">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oneTexte 2">
            <a:extLst>
              <a:ext uri="{FF2B5EF4-FFF2-40B4-BE49-F238E27FC236}">
                <a16:creationId xmlns:a16="http://schemas.microsoft.com/office/drawing/2014/main" id="{C75E0BDC-FB46-EA4A-98FB-FB25B6BE46DB}"/>
              </a:ext>
            </a:extLst>
          </p:cNvPr>
          <p:cNvSpPr txBox="1">
            <a:spLocks noChangeArrowheads="1"/>
          </p:cNvSpPr>
          <p:nvPr/>
        </p:nvSpPr>
        <p:spPr bwMode="auto">
          <a:xfrm>
            <a:off x="200025" y="90488"/>
            <a:ext cx="42306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600" b="1">
                <a:solidFill>
                  <a:srgbClr val="0000FF"/>
                </a:solidFill>
              </a:rPr>
              <a:t>Le fils perdu et retrouvé…</a:t>
            </a:r>
          </a:p>
          <a:p>
            <a:pPr algn="ctr"/>
            <a:r>
              <a:rPr lang="fr-FR" altLang="fr-FR" sz="2000">
                <a:solidFill>
                  <a:srgbClr val="3366FF"/>
                </a:solidFill>
              </a:rPr>
              <a:t>Lc 15, 11-31</a:t>
            </a:r>
          </a:p>
        </p:txBody>
      </p:sp>
      <p:sp>
        <p:nvSpPr>
          <p:cNvPr id="4" name="ZoneTexte 3">
            <a:extLst>
              <a:ext uri="{FF2B5EF4-FFF2-40B4-BE49-F238E27FC236}">
                <a16:creationId xmlns:a16="http://schemas.microsoft.com/office/drawing/2014/main" id="{86DBA93D-89E6-1B4A-A096-13FCC92657F6}"/>
              </a:ext>
            </a:extLst>
          </p:cNvPr>
          <p:cNvSpPr txBox="1"/>
          <p:nvPr/>
        </p:nvSpPr>
        <p:spPr>
          <a:xfrm>
            <a:off x="200025" y="987425"/>
            <a:ext cx="4321175" cy="480218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a:solidFill>
                  <a:schemeClr val="tx2"/>
                </a:solidFill>
              </a:rPr>
              <a:t>Un homme avait deux fils. Le plus jeune veut quitter la maison : il demande sa part d’héritage, part bien loin… et dépense tout son argent dans une vie de plaisir…</a:t>
            </a:r>
          </a:p>
          <a:p>
            <a:r>
              <a:rPr lang="fr-FR" altLang="fr-FR" sz="2200">
                <a:solidFill>
                  <a:schemeClr val="tx2"/>
                </a:solidFill>
              </a:rPr>
              <a:t>Un jour arrive une famine et il n’a plus d’argent. Il commence à sentir la faim et doit se mettre à travailler : on l’envoie garder les cochons. Mais il n’avait même pas de quoi manger. </a:t>
            </a:r>
          </a:p>
          <a:p>
            <a:endParaRPr lang="fr-FR" altLang="fr-FR" sz="1000">
              <a:solidFill>
                <a:schemeClr val="tx2"/>
              </a:solidFill>
            </a:endParaRPr>
          </a:p>
          <a:p>
            <a:r>
              <a:rPr lang="fr-FR" altLang="fr-FR" sz="2200">
                <a:solidFill>
                  <a:schemeClr val="tx2"/>
                </a:solidFill>
              </a:rPr>
              <a:t>Alors il se met à réfléchir, et décide de retourner chez son père : mais d’abord il lui demandera pardon … </a:t>
            </a:r>
          </a:p>
          <a:p>
            <a:endParaRPr lang="fr-FR" altLang="fr-FR" sz="1000">
              <a:solidFill>
                <a:schemeClr val="tx2"/>
              </a:solidFill>
            </a:endParaRPr>
          </a:p>
        </p:txBody>
      </p:sp>
      <p:sp>
        <p:nvSpPr>
          <p:cNvPr id="5" name="Espace réservé du numéro de diapositive 4">
            <a:extLst>
              <a:ext uri="{FF2B5EF4-FFF2-40B4-BE49-F238E27FC236}">
                <a16:creationId xmlns:a16="http://schemas.microsoft.com/office/drawing/2014/main" id="{917F232E-8BD3-3C4C-BF6C-FD95737AC6CE}"/>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5F70EEC-637E-7C45-9D58-C5D3AEBBE75F}" type="slidenum">
              <a:rPr lang="fr-FR" altLang="fr-FR">
                <a:solidFill>
                  <a:srgbClr val="898989"/>
                </a:solidFill>
              </a:rPr>
              <a:pPr/>
              <a:t>14</a:t>
            </a:fld>
            <a:endParaRPr lang="fr-FR" altLang="fr-FR">
              <a:solidFill>
                <a:srgbClr val="898989"/>
              </a:solidFill>
            </a:endParaRPr>
          </a:p>
        </p:txBody>
      </p:sp>
      <p:sp>
        <p:nvSpPr>
          <p:cNvPr id="6" name="ZoneTexte 5">
            <a:extLst>
              <a:ext uri="{FF2B5EF4-FFF2-40B4-BE49-F238E27FC236}">
                <a16:creationId xmlns:a16="http://schemas.microsoft.com/office/drawing/2014/main" id="{6F53D6B8-7CFA-0145-A263-2617993E446A}"/>
              </a:ext>
            </a:extLst>
          </p:cNvPr>
          <p:cNvSpPr txBox="1"/>
          <p:nvPr/>
        </p:nvSpPr>
        <p:spPr>
          <a:xfrm>
            <a:off x="200025" y="5726113"/>
            <a:ext cx="4371975" cy="1046162"/>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200" b="1">
                <a:solidFill>
                  <a:schemeClr val="tx2"/>
                </a:solidFill>
              </a:rPr>
              <a:t>Son père l’attendait : il court vers lui et le serre tendrement contre lui.</a:t>
            </a:r>
          </a:p>
          <a:p>
            <a:endParaRPr lang="fr-FR" altLang="fr-FR"/>
          </a:p>
        </p:txBody>
      </p:sp>
      <p:pic>
        <p:nvPicPr>
          <p:cNvPr id="15365" name="Image 6" descr="Prodigue.jpg">
            <a:extLst>
              <a:ext uri="{FF2B5EF4-FFF2-40B4-BE49-F238E27FC236}">
                <a16:creationId xmlns:a16="http://schemas.microsoft.com/office/drawing/2014/main" id="{354BDE59-3892-D14D-B967-DD6332A903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169863"/>
            <a:ext cx="44958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p:tgtEl>
                                          <p:spTgt spid="6"/>
                                        </p:tgtEl>
                                        <p:attrNameLst>
                                          <p:attrName>ppt_y</p:attrName>
                                        </p:attrNameLst>
                                      </p:cBhvr>
                                      <p:tavLst>
                                        <p:tav tm="0">
                                          <p:val>
                                            <p:strVal val="#ppt_y+#ppt_h*1.125000"/>
                                          </p:val>
                                        </p:tav>
                                        <p:tav tm="100000">
                                          <p:val>
                                            <p:strVal val="#ppt_y"/>
                                          </p:val>
                                        </p:tav>
                                      </p:tavLst>
                                    </p:anim>
                                    <p:animEffect transition="in" filter="wipe(up)">
                                      <p:cBhvr>
                                        <p:cTn id="8" dur="1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 4" descr="océan.jpg">
            <a:extLst>
              <a:ext uri="{FF2B5EF4-FFF2-40B4-BE49-F238E27FC236}">
                <a16:creationId xmlns:a16="http://schemas.microsoft.com/office/drawing/2014/main" id="{F28094B9-98A1-5F45-8687-DAD8AAB1E00A}"/>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33338"/>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78FD51E8-8020-BA45-A70B-4C291E5DA12F}"/>
              </a:ext>
            </a:extLst>
          </p:cNvPr>
          <p:cNvSpPr txBox="1"/>
          <p:nvPr/>
        </p:nvSpPr>
        <p:spPr>
          <a:xfrm>
            <a:off x="342900" y="406400"/>
            <a:ext cx="8551863" cy="295433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4000" b="1">
                <a:solidFill>
                  <a:srgbClr val="FFFFFF"/>
                </a:solidFill>
              </a:rPr>
              <a:t>4</a:t>
            </a:r>
          </a:p>
          <a:p>
            <a:pPr algn="ctr"/>
            <a:endParaRPr lang="fr-FR" altLang="fr-FR" sz="4000" b="1">
              <a:solidFill>
                <a:srgbClr val="FFFFFF"/>
              </a:solidFill>
            </a:endParaRPr>
          </a:p>
          <a:p>
            <a:pPr algn="ctr"/>
            <a:r>
              <a:rPr lang="fr-FR" altLang="fr-FR" sz="4000" b="1">
                <a:solidFill>
                  <a:srgbClr val="FFFFFF"/>
                </a:solidFill>
              </a:rPr>
              <a:t>La Miséricorde dans l’Évangile</a:t>
            </a:r>
          </a:p>
          <a:p>
            <a:pPr algn="ctr">
              <a:lnSpc>
                <a:spcPct val="200000"/>
              </a:lnSpc>
            </a:pPr>
            <a:r>
              <a:rPr lang="fr-FR" altLang="fr-FR" sz="3600">
                <a:solidFill>
                  <a:srgbClr val="FFFFFF"/>
                </a:solidFill>
              </a:rPr>
              <a:t>Jésus donne l’exemple par toute sa vie</a:t>
            </a:r>
          </a:p>
        </p:txBody>
      </p:sp>
      <p:sp>
        <p:nvSpPr>
          <p:cNvPr id="16387" name="Rectangle 3">
            <a:extLst>
              <a:ext uri="{FF2B5EF4-FFF2-40B4-BE49-F238E27FC236}">
                <a16:creationId xmlns:a16="http://schemas.microsoft.com/office/drawing/2014/main" id="{876F9B2B-F238-BF42-B21A-07301561CF98}"/>
              </a:ext>
            </a:extLst>
          </p:cNvPr>
          <p:cNvSpPr>
            <a:spLocks noChangeArrowheads="1"/>
          </p:cNvSpPr>
          <p:nvPr/>
        </p:nvSpPr>
        <p:spPr bwMode="auto">
          <a:xfrm>
            <a:off x="512763" y="3921125"/>
            <a:ext cx="82121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0000"/>
              </a:lnSpc>
            </a:pPr>
            <a:r>
              <a:rPr lang="fr-FR" altLang="fr-FR" sz="2400" i="1">
                <a:solidFill>
                  <a:srgbClr val="FFFFFF"/>
                </a:solidFill>
              </a:rPr>
              <a:t>La</a:t>
            </a:r>
            <a:r>
              <a:rPr lang="fr-FR" altLang="fr-FR" sz="2400">
                <a:solidFill>
                  <a:srgbClr val="FFFFFF"/>
                </a:solidFill>
              </a:rPr>
              <a:t> </a:t>
            </a:r>
            <a:r>
              <a:rPr lang="fr-FR" altLang="fr-FR" sz="2400" i="1">
                <a:solidFill>
                  <a:srgbClr val="FFFFFF"/>
                </a:solidFill>
              </a:rPr>
              <a:t>mission que Jésus a reçue du Père a été de </a:t>
            </a:r>
            <a:r>
              <a:rPr lang="fr-FR" altLang="fr-FR" sz="2400" b="1" i="1">
                <a:solidFill>
                  <a:srgbClr val="FFFFFF"/>
                </a:solidFill>
              </a:rPr>
              <a:t>révéler le mystère de l’amour divin dans sa plénitude</a:t>
            </a:r>
            <a:r>
              <a:rPr lang="fr-FR" altLang="fr-FR" sz="2400" i="1">
                <a:solidFill>
                  <a:srgbClr val="FFFFFF"/>
                </a:solidFill>
              </a:rPr>
              <a:t>. « Dieu est amour » </a:t>
            </a:r>
            <a:r>
              <a:rPr lang="fr-FR" altLang="fr-FR" sz="2000">
                <a:solidFill>
                  <a:srgbClr val="FFFFFF"/>
                </a:solidFill>
              </a:rPr>
              <a:t>(1 Jn 4, 8)</a:t>
            </a:r>
            <a:r>
              <a:rPr lang="fr-FR" altLang="fr-FR" sz="2400" i="1">
                <a:solidFill>
                  <a:srgbClr val="FFFFFF"/>
                </a:solidFill>
              </a:rPr>
              <a:t>. Cet amour est désormais rendu visible et tangible </a:t>
            </a:r>
          </a:p>
          <a:p>
            <a:pPr algn="ctr">
              <a:lnSpc>
                <a:spcPct val="110000"/>
              </a:lnSpc>
            </a:pPr>
            <a:r>
              <a:rPr lang="fr-FR" altLang="fr-FR" sz="2400" i="1">
                <a:solidFill>
                  <a:srgbClr val="FFFFFF"/>
                </a:solidFill>
              </a:rPr>
              <a:t>dans toute la vie de Jésus.</a:t>
            </a:r>
          </a:p>
          <a:p>
            <a:pPr algn="r"/>
            <a:r>
              <a:rPr lang="fr-FR" altLang="fr-FR" sz="2000">
                <a:solidFill>
                  <a:srgbClr val="FFFFFF"/>
                </a:solidFill>
              </a:rPr>
              <a:t>Pape François  </a:t>
            </a:r>
          </a:p>
          <a:p>
            <a:pPr algn="r"/>
            <a:r>
              <a:rPr lang="fr-FR" altLang="fr-FR" sz="2000" i="1">
                <a:solidFill>
                  <a:srgbClr val="FFFFFF"/>
                </a:solidFill>
              </a:rPr>
              <a:t>Jubilé de la Miséricorde</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2">
            <a:extLst>
              <a:ext uri="{FF2B5EF4-FFF2-40B4-BE49-F238E27FC236}">
                <a16:creationId xmlns:a16="http://schemas.microsoft.com/office/drawing/2014/main" id="{FEB11263-E6C0-724B-BA7A-A2236385A649}"/>
              </a:ext>
            </a:extLst>
          </p:cNvPr>
          <p:cNvSpPr txBox="1">
            <a:spLocks noChangeArrowheads="1"/>
          </p:cNvSpPr>
          <p:nvPr/>
        </p:nvSpPr>
        <p:spPr bwMode="auto">
          <a:xfrm>
            <a:off x="304800" y="77788"/>
            <a:ext cx="42624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rgbClr val="800000"/>
                </a:solidFill>
              </a:rPr>
              <a:t>La femme adultère</a:t>
            </a:r>
          </a:p>
          <a:p>
            <a:pPr algn="ctr">
              <a:lnSpc>
                <a:spcPct val="120000"/>
              </a:lnSpc>
            </a:pPr>
            <a:r>
              <a:rPr lang="fr-FR" altLang="fr-FR" sz="2000">
                <a:solidFill>
                  <a:srgbClr val="3366FF"/>
                </a:solidFill>
              </a:rPr>
              <a:t>(Jn 8, 1-10)</a:t>
            </a:r>
          </a:p>
        </p:txBody>
      </p:sp>
      <p:sp>
        <p:nvSpPr>
          <p:cNvPr id="4" name="ZoneTexte 3">
            <a:extLst>
              <a:ext uri="{FF2B5EF4-FFF2-40B4-BE49-F238E27FC236}">
                <a16:creationId xmlns:a16="http://schemas.microsoft.com/office/drawing/2014/main" id="{1F32117D-4926-0A43-A4BA-DB8D6F0689A8}"/>
              </a:ext>
            </a:extLst>
          </p:cNvPr>
          <p:cNvSpPr txBox="1">
            <a:spLocks noChangeArrowheads="1"/>
          </p:cNvSpPr>
          <p:nvPr/>
        </p:nvSpPr>
        <p:spPr bwMode="auto">
          <a:xfrm>
            <a:off x="119063" y="916986"/>
            <a:ext cx="47402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dirty="0">
                <a:solidFill>
                  <a:srgbClr val="800000"/>
                </a:solidFill>
              </a:rPr>
              <a:t>Les Juifs amènent à Jésus une femme qui avait fait un gros péché.</a:t>
            </a:r>
          </a:p>
          <a:p>
            <a:r>
              <a:rPr lang="fr-FR" altLang="fr-FR" sz="2200" dirty="0">
                <a:solidFill>
                  <a:srgbClr val="800000"/>
                </a:solidFill>
              </a:rPr>
              <a:t>La Loi voulait qu’on tue la coupable en lui jetant des pierres. Ils veulent aussi la faire condamner par Jésus.</a:t>
            </a:r>
          </a:p>
        </p:txBody>
      </p:sp>
      <p:sp>
        <p:nvSpPr>
          <p:cNvPr id="5" name="Espace réservé du numéro de diapositive 4">
            <a:extLst>
              <a:ext uri="{FF2B5EF4-FFF2-40B4-BE49-F238E27FC236}">
                <a16:creationId xmlns:a16="http://schemas.microsoft.com/office/drawing/2014/main" id="{205386F7-108B-254B-BE81-26B2267D2033}"/>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7E0E0DB-30DD-C14A-8538-C42F18212076}" type="slidenum">
              <a:rPr lang="fr-FR" altLang="fr-FR">
                <a:solidFill>
                  <a:srgbClr val="898989"/>
                </a:solidFill>
              </a:rPr>
              <a:pPr/>
              <a:t>16</a:t>
            </a:fld>
            <a:endParaRPr lang="fr-FR" altLang="fr-FR">
              <a:solidFill>
                <a:srgbClr val="898989"/>
              </a:solidFill>
            </a:endParaRPr>
          </a:p>
        </p:txBody>
      </p:sp>
      <p:sp>
        <p:nvSpPr>
          <p:cNvPr id="6" name="ZoneTexte 5">
            <a:extLst>
              <a:ext uri="{FF2B5EF4-FFF2-40B4-BE49-F238E27FC236}">
                <a16:creationId xmlns:a16="http://schemas.microsoft.com/office/drawing/2014/main" id="{83E36C42-9FF2-754C-95B3-24372F966583}"/>
              </a:ext>
            </a:extLst>
          </p:cNvPr>
          <p:cNvSpPr txBox="1"/>
          <p:nvPr/>
        </p:nvSpPr>
        <p:spPr>
          <a:xfrm>
            <a:off x="119063" y="4248394"/>
            <a:ext cx="4740275" cy="200054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dirty="0">
                <a:solidFill>
                  <a:srgbClr val="800000"/>
                </a:solidFill>
              </a:rPr>
              <a:t>À ces mots, ils partirent l’un après l’autre, à commencer par les plus âgés.</a:t>
            </a:r>
          </a:p>
          <a:p>
            <a:pPr>
              <a:lnSpc>
                <a:spcPct val="120000"/>
              </a:lnSpc>
            </a:pPr>
            <a:r>
              <a:rPr lang="fr-FR" altLang="fr-FR" sz="2200" dirty="0">
                <a:solidFill>
                  <a:srgbClr val="800000"/>
                </a:solidFill>
              </a:rPr>
              <a:t>Jésus dit alors à la femme </a:t>
            </a:r>
            <a:r>
              <a:rPr lang="fr-FR" altLang="fr-FR" sz="2200" dirty="0"/>
              <a:t>:</a:t>
            </a:r>
          </a:p>
          <a:p>
            <a:pPr>
              <a:lnSpc>
                <a:spcPct val="120000"/>
              </a:lnSpc>
            </a:pPr>
            <a:endParaRPr lang="fr-FR" altLang="fr-FR" sz="800" dirty="0"/>
          </a:p>
          <a:p>
            <a:r>
              <a:rPr lang="fr-FR" altLang="fr-FR" sz="2200" i="1" dirty="0">
                <a:solidFill>
                  <a:srgbClr val="3366FF"/>
                </a:solidFill>
              </a:rPr>
              <a:t>Moi non plus je ne te condamne pas.</a:t>
            </a:r>
          </a:p>
          <a:p>
            <a:r>
              <a:rPr lang="fr-FR" altLang="fr-FR" sz="2200" i="1" dirty="0">
                <a:solidFill>
                  <a:srgbClr val="3366FF"/>
                </a:solidFill>
              </a:rPr>
              <a:t>Va, </a:t>
            </a:r>
            <a:r>
              <a:rPr lang="fr-FR" altLang="fr-FR" sz="2200" b="1" i="1" dirty="0">
                <a:solidFill>
                  <a:srgbClr val="3366FF"/>
                </a:solidFill>
              </a:rPr>
              <a:t>et désormais ne pèche plus.</a:t>
            </a:r>
          </a:p>
        </p:txBody>
      </p:sp>
      <p:sp>
        <p:nvSpPr>
          <p:cNvPr id="7" name="ZoneTexte 6">
            <a:extLst>
              <a:ext uri="{FF2B5EF4-FFF2-40B4-BE49-F238E27FC236}">
                <a16:creationId xmlns:a16="http://schemas.microsoft.com/office/drawing/2014/main" id="{C6A7E5C9-849F-3F48-86AB-0DB16643534E}"/>
              </a:ext>
            </a:extLst>
          </p:cNvPr>
          <p:cNvSpPr txBox="1">
            <a:spLocks noChangeArrowheads="1"/>
          </p:cNvSpPr>
          <p:nvPr/>
        </p:nvSpPr>
        <p:spPr bwMode="auto">
          <a:xfrm>
            <a:off x="119063" y="2804523"/>
            <a:ext cx="47402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a:solidFill>
                  <a:srgbClr val="800000"/>
                </a:solidFill>
              </a:rPr>
              <a:t>Jésus garde le silence un moment, </a:t>
            </a:r>
          </a:p>
          <a:p>
            <a:r>
              <a:rPr lang="fr-FR" altLang="fr-FR" sz="2200">
                <a:solidFill>
                  <a:srgbClr val="800000"/>
                </a:solidFill>
              </a:rPr>
              <a:t>puis il leur dit :</a:t>
            </a:r>
          </a:p>
          <a:p>
            <a:r>
              <a:rPr lang="fr-FR" altLang="fr-FR" sz="2200" i="1">
                <a:solidFill>
                  <a:srgbClr val="3366FF"/>
                </a:solidFill>
              </a:rPr>
              <a:t>Que celui d’entre vous qui est sans péché lui jette la première pierre…</a:t>
            </a:r>
          </a:p>
        </p:txBody>
      </p:sp>
      <p:pic>
        <p:nvPicPr>
          <p:cNvPr id="17414" name="Image 4" descr="essai_logo_06.png">
            <a:extLst>
              <a:ext uri="{FF2B5EF4-FFF2-40B4-BE49-F238E27FC236}">
                <a16:creationId xmlns:a16="http://schemas.microsoft.com/office/drawing/2014/main" id="{59588A52-C323-7A46-B600-E8642BD136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Adult.jpg">
            <a:extLst>
              <a:ext uri="{FF2B5EF4-FFF2-40B4-BE49-F238E27FC236}">
                <a16:creationId xmlns:a16="http://schemas.microsoft.com/office/drawing/2014/main" id="{C0D6D8FE-0194-3E4B-87B4-A39ED4D269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539750"/>
            <a:ext cx="4114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4">
            <a:extLst>
              <a:ext uri="{FF2B5EF4-FFF2-40B4-BE49-F238E27FC236}">
                <a16:creationId xmlns:a16="http://schemas.microsoft.com/office/drawing/2014/main" id="{E83AD821-1012-6042-BD67-4B00A0F8FD0D}"/>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ppt_x</p:attrName>
                                        </p:attrNameLst>
                                      </p:cBhvr>
                                      <p:tavLst>
                                        <p:tav tm="0">
                                          <p:val>
                                            <p:strVal val="#ppt_x-#ppt_w*1.125000"/>
                                          </p:val>
                                        </p:tav>
                                        <p:tav tm="100000">
                                          <p:val>
                                            <p:strVal val="#ppt_x"/>
                                          </p:val>
                                        </p:tav>
                                      </p:tavLst>
                                    </p:anim>
                                    <p:animEffect transition="in" filter="wipe(right)">
                                      <p:cBhvr>
                                        <p:cTn id="8" dur="2000"/>
                                        <p:tgtEl>
                                          <p:spTgt spid="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p:tgtEl>
                                          <p:spTgt spid="7"/>
                                        </p:tgtEl>
                                        <p:attrNameLst>
                                          <p:attrName>ppt_x</p:attrName>
                                        </p:attrNameLst>
                                      </p:cBhvr>
                                      <p:tavLst>
                                        <p:tav tm="0">
                                          <p:val>
                                            <p:strVal val="#ppt_x-#ppt_w*1.125000"/>
                                          </p:val>
                                        </p:tav>
                                        <p:tav tm="100000">
                                          <p:val>
                                            <p:strVal val="#ppt_x"/>
                                          </p:val>
                                        </p:tav>
                                      </p:tavLst>
                                    </p:anim>
                                    <p:animEffect transition="in" filter="wipe(right)">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p:tgtEl>
                                          <p:spTgt spid="10"/>
                                        </p:tgtEl>
                                        <p:attrNameLst>
                                          <p:attrName>ppt_x</p:attrName>
                                        </p:attrNameLst>
                                      </p:cBhvr>
                                      <p:tavLst>
                                        <p:tav tm="0">
                                          <p:val>
                                            <p:strVal val="#ppt_x+#ppt_w*1.125000"/>
                                          </p:val>
                                        </p:tav>
                                        <p:tav tm="100000">
                                          <p:val>
                                            <p:strVal val="#ppt_x"/>
                                          </p:val>
                                        </p:tav>
                                      </p:tavLst>
                                    </p:anim>
                                    <p:animEffect transition="in" filter="wipe(left)">
                                      <p:cBhvr>
                                        <p:cTn id="18" dur="2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p:tgtEl>
                                          <p:spTgt spid="6"/>
                                        </p:tgtEl>
                                        <p:attrNameLst>
                                          <p:attrName>ppt_y</p:attrName>
                                        </p:attrNameLst>
                                      </p:cBhvr>
                                      <p:tavLst>
                                        <p:tav tm="0">
                                          <p:val>
                                            <p:strVal val="#ppt_y+#ppt_h*1.125000"/>
                                          </p:val>
                                        </p:tav>
                                        <p:tav tm="100000">
                                          <p:val>
                                            <p:strVal val="#ppt_y"/>
                                          </p:val>
                                        </p:tav>
                                      </p:tavLst>
                                    </p:anim>
                                    <p:animEffect transition="in" filter="wipe(up)">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 1" descr="PAS32bonlarron.jpg">
            <a:extLst>
              <a:ext uri="{FF2B5EF4-FFF2-40B4-BE49-F238E27FC236}">
                <a16:creationId xmlns:a16="http://schemas.microsoft.com/office/drawing/2014/main" id="{D1D0DF91-9446-AB44-92F9-5FF1574A8A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0" y="174625"/>
            <a:ext cx="432117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FCCD49CC-1695-7747-862A-B456525994AE}"/>
              </a:ext>
            </a:extLst>
          </p:cNvPr>
          <p:cNvSpPr txBox="1"/>
          <p:nvPr/>
        </p:nvSpPr>
        <p:spPr>
          <a:xfrm>
            <a:off x="152400" y="125413"/>
            <a:ext cx="4414838" cy="210502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rgbClr val="953735"/>
                </a:solidFill>
              </a:rPr>
              <a:t>Le bon larron</a:t>
            </a:r>
          </a:p>
          <a:p>
            <a:pPr algn="just"/>
            <a:endParaRPr lang="fr-FR" altLang="fr-FR" sz="2400"/>
          </a:p>
          <a:p>
            <a:pPr algn="just">
              <a:lnSpc>
                <a:spcPct val="110000"/>
              </a:lnSpc>
            </a:pPr>
            <a:r>
              <a:rPr lang="fr-FR" altLang="fr-FR" sz="2400">
                <a:solidFill>
                  <a:srgbClr val="800000"/>
                </a:solidFill>
              </a:rPr>
              <a:t>Deux malfaiteurs avaient été crucifiés avec Jésus. </a:t>
            </a:r>
          </a:p>
          <a:p>
            <a:pPr algn="just">
              <a:lnSpc>
                <a:spcPct val="110000"/>
              </a:lnSpc>
            </a:pPr>
            <a:r>
              <a:rPr lang="fr-FR" altLang="fr-FR" sz="2400">
                <a:solidFill>
                  <a:srgbClr val="800000"/>
                </a:solidFill>
              </a:rPr>
              <a:t>L’un d’eux lui lance des injures, </a:t>
            </a:r>
          </a:p>
        </p:txBody>
      </p:sp>
      <p:sp>
        <p:nvSpPr>
          <p:cNvPr id="4" name="Espace réservé du numéro de diapositive 3">
            <a:extLst>
              <a:ext uri="{FF2B5EF4-FFF2-40B4-BE49-F238E27FC236}">
                <a16:creationId xmlns:a16="http://schemas.microsoft.com/office/drawing/2014/main" id="{A3088960-08C4-3948-9A4A-08133DB3EE74}"/>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8258FF5-C2B9-914D-A3E2-102E68B574B7}" type="slidenum">
              <a:rPr lang="fr-FR" altLang="fr-FR">
                <a:solidFill>
                  <a:srgbClr val="898989"/>
                </a:solidFill>
              </a:rPr>
              <a:pPr/>
              <a:t>17</a:t>
            </a:fld>
            <a:endParaRPr lang="fr-FR" altLang="fr-FR">
              <a:solidFill>
                <a:srgbClr val="898989"/>
              </a:solidFill>
            </a:endParaRPr>
          </a:p>
        </p:txBody>
      </p:sp>
      <p:sp>
        <p:nvSpPr>
          <p:cNvPr id="5" name="ZoneTexte 4">
            <a:extLst>
              <a:ext uri="{FF2B5EF4-FFF2-40B4-BE49-F238E27FC236}">
                <a16:creationId xmlns:a16="http://schemas.microsoft.com/office/drawing/2014/main" id="{5313F6D1-4AC8-0E4E-9561-319F3DD74C5D}"/>
              </a:ext>
            </a:extLst>
          </p:cNvPr>
          <p:cNvSpPr txBox="1">
            <a:spLocks noChangeArrowheads="1"/>
          </p:cNvSpPr>
          <p:nvPr/>
        </p:nvSpPr>
        <p:spPr bwMode="auto">
          <a:xfrm>
            <a:off x="152400" y="4176713"/>
            <a:ext cx="4419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a:solidFill>
                  <a:srgbClr val="800000"/>
                </a:solidFill>
              </a:rPr>
              <a:t>Jésus lui répond : </a:t>
            </a:r>
            <a:endParaRPr lang="fr-FR" altLang="fr-FR" sz="2400"/>
          </a:p>
          <a:p>
            <a:pPr algn="ctr">
              <a:lnSpc>
                <a:spcPct val="120000"/>
              </a:lnSpc>
            </a:pPr>
            <a:r>
              <a:rPr lang="fr-FR" altLang="fr-FR" sz="2400" b="1" i="1">
                <a:solidFill>
                  <a:srgbClr val="3366FF"/>
                </a:solidFill>
              </a:rPr>
              <a:t>Aujourd’hui même, </a:t>
            </a:r>
          </a:p>
          <a:p>
            <a:pPr algn="ctr">
              <a:lnSpc>
                <a:spcPct val="110000"/>
              </a:lnSpc>
            </a:pPr>
            <a:r>
              <a:rPr lang="fr-FR" altLang="fr-FR" sz="2400" b="1" i="1">
                <a:solidFill>
                  <a:srgbClr val="3366FF"/>
                </a:solidFill>
              </a:rPr>
              <a:t>tu seras avec moi en paradis</a:t>
            </a:r>
            <a:r>
              <a:rPr lang="fr-FR" altLang="fr-FR" sz="2400" b="1">
                <a:solidFill>
                  <a:srgbClr val="3366FF"/>
                </a:solidFill>
              </a:rPr>
              <a:t>.</a:t>
            </a:r>
            <a:endParaRPr lang="fr-FR" altLang="fr-FR" sz="1400" b="1"/>
          </a:p>
          <a:p>
            <a:pPr algn="ctr">
              <a:lnSpc>
                <a:spcPct val="140000"/>
              </a:lnSpc>
            </a:pPr>
            <a:r>
              <a:rPr lang="fr-FR" altLang="fr-FR" sz="2000">
                <a:solidFill>
                  <a:srgbClr val="3366FF"/>
                </a:solidFill>
              </a:rPr>
              <a:t>Lc 23, 39-43</a:t>
            </a:r>
            <a:r>
              <a:rPr lang="en-GB" altLang="fr-FR" sz="2000">
                <a:solidFill>
                  <a:srgbClr val="3366FF"/>
                </a:solidFill>
              </a:rPr>
              <a:t> </a:t>
            </a:r>
          </a:p>
          <a:p>
            <a:endParaRPr lang="fr-FR" altLang="fr-FR" sz="2400"/>
          </a:p>
        </p:txBody>
      </p:sp>
      <p:sp>
        <p:nvSpPr>
          <p:cNvPr id="18437" name="ZoneTexte 5">
            <a:extLst>
              <a:ext uri="{FF2B5EF4-FFF2-40B4-BE49-F238E27FC236}">
                <a16:creationId xmlns:a16="http://schemas.microsoft.com/office/drawing/2014/main" id="{90174C1A-A93F-AE4B-A9D8-1B0FD059847E}"/>
              </a:ext>
            </a:extLst>
          </p:cNvPr>
          <p:cNvSpPr txBox="1">
            <a:spLocks noChangeArrowheads="1"/>
          </p:cNvSpPr>
          <p:nvPr/>
        </p:nvSpPr>
        <p:spPr bwMode="auto">
          <a:xfrm>
            <a:off x="147638" y="2247900"/>
            <a:ext cx="4419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a:r>
              <a:rPr lang="fr-FR" altLang="fr-FR" sz="2400">
                <a:solidFill>
                  <a:srgbClr val="800000"/>
                </a:solidFill>
              </a:rPr>
              <a:t>mais l’autre se tourne vers Lui : </a:t>
            </a:r>
            <a:endParaRPr lang="fr-FR" altLang="fr-FR" sz="900"/>
          </a:p>
          <a:p>
            <a:pPr algn="ctr">
              <a:lnSpc>
                <a:spcPct val="130000"/>
              </a:lnSpc>
            </a:pPr>
            <a:r>
              <a:rPr lang="fr-FR" altLang="fr-FR" sz="2400"/>
              <a:t> </a:t>
            </a:r>
            <a:r>
              <a:rPr lang="fr-FR" altLang="fr-FR" sz="2400" i="1">
                <a:solidFill>
                  <a:srgbClr val="3366FF"/>
                </a:solidFill>
              </a:rPr>
              <a:t>Jésus, souviens-toi de moi </a:t>
            </a:r>
          </a:p>
          <a:p>
            <a:pPr algn="ctr">
              <a:lnSpc>
                <a:spcPct val="110000"/>
              </a:lnSpc>
            </a:pPr>
            <a:r>
              <a:rPr lang="fr-FR" altLang="fr-FR" sz="2400" i="1">
                <a:solidFill>
                  <a:srgbClr val="3366FF"/>
                </a:solidFill>
              </a:rPr>
              <a:t>quand tu viendras </a:t>
            </a:r>
          </a:p>
          <a:p>
            <a:pPr algn="ctr">
              <a:lnSpc>
                <a:spcPct val="110000"/>
              </a:lnSpc>
            </a:pPr>
            <a:r>
              <a:rPr lang="fr-FR" altLang="fr-FR" sz="2400" i="1">
                <a:solidFill>
                  <a:srgbClr val="3366FF"/>
                </a:solidFill>
              </a:rPr>
              <a:t>dans ton royaume</a:t>
            </a:r>
            <a:r>
              <a:rPr lang="fr-FR" altLang="fr-FR" sz="2400">
                <a:solidFill>
                  <a:srgbClr val="3366FF"/>
                </a:solidFill>
              </a:rPr>
              <a:t>. </a:t>
            </a:r>
          </a:p>
          <a:p>
            <a:endParaRPr lang="fr-FR" altLang="fr-FR" sz="2400"/>
          </a:p>
        </p:txBody>
      </p:sp>
      <p:pic>
        <p:nvPicPr>
          <p:cNvPr id="18438" name="Image 4" descr="essai_logo_06.png">
            <a:extLst>
              <a:ext uri="{FF2B5EF4-FFF2-40B4-BE49-F238E27FC236}">
                <a16:creationId xmlns:a16="http://schemas.microsoft.com/office/drawing/2014/main" id="{CA3BE8C5-F8C7-9847-912A-B6CB6C427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4">
            <a:extLst>
              <a:ext uri="{FF2B5EF4-FFF2-40B4-BE49-F238E27FC236}">
                <a16:creationId xmlns:a16="http://schemas.microsoft.com/office/drawing/2014/main" id="{3C56C191-DA17-3446-8384-9210AA9CF617}"/>
              </a:ext>
            </a:extLst>
          </p:cNvPr>
          <p:cNvSpPr txBox="1">
            <a:spLocks noChangeArrowheads="1"/>
          </p:cNvSpPr>
          <p:nvPr/>
        </p:nvSpPr>
        <p:spPr bwMode="auto">
          <a:xfrm>
            <a:off x="2764059" y="6533464"/>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ppt_y</p:attrName>
                                        </p:attrNameLst>
                                      </p:cBhvr>
                                      <p:tavLst>
                                        <p:tav tm="0">
                                          <p:val>
                                            <p:strVal val="#ppt_y+#ppt_h*1.125000"/>
                                          </p:val>
                                        </p:tav>
                                        <p:tav tm="100000">
                                          <p:val>
                                            <p:strVal val="#ppt_y"/>
                                          </p:val>
                                        </p:tav>
                                      </p:tavLst>
                                    </p:anim>
                                    <p:animEffect transition="in" filter="wipe(up)">
                                      <p:cBhvr>
                                        <p:cTn id="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A3984F2-6D95-2E41-BBD4-222C3C3B87E1}"/>
              </a:ext>
            </a:extLst>
          </p:cNvPr>
          <p:cNvSpPr txBox="1">
            <a:spLocks noChangeArrowheads="1"/>
          </p:cNvSpPr>
          <p:nvPr/>
        </p:nvSpPr>
        <p:spPr bwMode="auto">
          <a:xfrm>
            <a:off x="231775" y="1104900"/>
            <a:ext cx="8670925" cy="769938"/>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i="1">
                <a:solidFill>
                  <a:srgbClr val="3366FF"/>
                </a:solidFill>
              </a:rPr>
              <a:t>Le Fils de l’homme est venu chercher est sauver ce qui était perdu</a:t>
            </a:r>
            <a:r>
              <a:rPr lang="fr-FR" altLang="fr-FR" sz="2400" i="1">
                <a:solidFill>
                  <a:srgbClr val="3366FF"/>
                </a:solidFill>
              </a:rPr>
              <a:t>. </a:t>
            </a:r>
          </a:p>
          <a:p>
            <a:pPr algn="ctr"/>
            <a:r>
              <a:rPr lang="fr-FR" altLang="fr-FR" sz="2000">
                <a:solidFill>
                  <a:srgbClr val="3366FF"/>
                </a:solidFill>
              </a:rPr>
              <a:t>(Lc 19, 10)</a:t>
            </a:r>
          </a:p>
        </p:txBody>
      </p:sp>
      <p:sp>
        <p:nvSpPr>
          <p:cNvPr id="3" name="ZoneTexte 2">
            <a:extLst>
              <a:ext uri="{FF2B5EF4-FFF2-40B4-BE49-F238E27FC236}">
                <a16:creationId xmlns:a16="http://schemas.microsoft.com/office/drawing/2014/main" id="{EFA2B40E-5CB8-204E-A483-F3A376C9F24E}"/>
              </a:ext>
            </a:extLst>
          </p:cNvPr>
          <p:cNvSpPr txBox="1">
            <a:spLocks noChangeArrowheads="1"/>
          </p:cNvSpPr>
          <p:nvPr/>
        </p:nvSpPr>
        <p:spPr bwMode="auto">
          <a:xfrm>
            <a:off x="2389188" y="4052888"/>
            <a:ext cx="4384675" cy="461962"/>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i="1">
                <a:solidFill>
                  <a:srgbClr val="3366FF"/>
                </a:solidFill>
              </a:rPr>
              <a:t>J’ai pitié de cette foule… </a:t>
            </a:r>
            <a:r>
              <a:rPr lang="fr-FR" altLang="fr-FR" sz="2000">
                <a:solidFill>
                  <a:srgbClr val="3366FF"/>
                </a:solidFill>
              </a:rPr>
              <a:t>(Mt 15, 32)</a:t>
            </a:r>
          </a:p>
        </p:txBody>
      </p:sp>
      <p:sp>
        <p:nvSpPr>
          <p:cNvPr id="4" name="ZoneTexte 3">
            <a:extLst>
              <a:ext uri="{FF2B5EF4-FFF2-40B4-BE49-F238E27FC236}">
                <a16:creationId xmlns:a16="http://schemas.microsoft.com/office/drawing/2014/main" id="{964F6EC5-B6EC-CE4D-9E35-1245B7B963AE}"/>
              </a:ext>
            </a:extLst>
          </p:cNvPr>
          <p:cNvSpPr txBox="1">
            <a:spLocks noChangeArrowheads="1"/>
          </p:cNvSpPr>
          <p:nvPr/>
        </p:nvSpPr>
        <p:spPr bwMode="auto">
          <a:xfrm>
            <a:off x="203200" y="2136775"/>
            <a:ext cx="8805863" cy="1655763"/>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a:solidFill>
                  <a:srgbClr val="3366FF"/>
                </a:solidFill>
              </a:rPr>
              <a:t>Ce ne sont pas les bien portants </a:t>
            </a:r>
          </a:p>
          <a:p>
            <a:pPr algn="ctr">
              <a:lnSpc>
                <a:spcPct val="120000"/>
              </a:lnSpc>
            </a:pPr>
            <a:r>
              <a:rPr lang="fr-FR" altLang="fr-FR" sz="2400" i="1">
                <a:solidFill>
                  <a:srgbClr val="3366FF"/>
                </a:solidFill>
              </a:rPr>
              <a:t>qui ont besoin du médecin, mais les malades. </a:t>
            </a:r>
          </a:p>
          <a:p>
            <a:pPr algn="ctr">
              <a:lnSpc>
                <a:spcPct val="120000"/>
              </a:lnSpc>
            </a:pPr>
            <a:r>
              <a:rPr lang="fr-FR" altLang="fr-FR" sz="2400" b="1" i="1">
                <a:solidFill>
                  <a:srgbClr val="3366FF"/>
                </a:solidFill>
              </a:rPr>
              <a:t>Je ne suis pas venu appeler les justes, mais les pécheurs, au repentir.</a:t>
            </a:r>
          </a:p>
          <a:p>
            <a:pPr algn="ctr"/>
            <a:r>
              <a:rPr lang="fr-FR" altLang="fr-FR" sz="2000">
                <a:solidFill>
                  <a:srgbClr val="3366FF"/>
                </a:solidFill>
              </a:rPr>
              <a:t>(Lc 5, 31-32)</a:t>
            </a:r>
          </a:p>
        </p:txBody>
      </p:sp>
      <p:sp>
        <p:nvSpPr>
          <p:cNvPr id="5" name="ZoneTexte 4">
            <a:extLst>
              <a:ext uri="{FF2B5EF4-FFF2-40B4-BE49-F238E27FC236}">
                <a16:creationId xmlns:a16="http://schemas.microsoft.com/office/drawing/2014/main" id="{C836871C-4BD3-B543-9203-E9349F959137}"/>
              </a:ext>
            </a:extLst>
          </p:cNvPr>
          <p:cNvSpPr txBox="1"/>
          <p:nvPr/>
        </p:nvSpPr>
        <p:spPr>
          <a:xfrm>
            <a:off x="495300" y="263525"/>
            <a:ext cx="8143875" cy="52228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Paroles de miséricorde de Jésus</a:t>
            </a:r>
          </a:p>
        </p:txBody>
      </p:sp>
      <p:sp>
        <p:nvSpPr>
          <p:cNvPr id="6" name="ZoneTexte 5">
            <a:extLst>
              <a:ext uri="{FF2B5EF4-FFF2-40B4-BE49-F238E27FC236}">
                <a16:creationId xmlns:a16="http://schemas.microsoft.com/office/drawing/2014/main" id="{0B814184-D551-464C-B67D-10FAA3FCF5A3}"/>
              </a:ext>
            </a:extLst>
          </p:cNvPr>
          <p:cNvSpPr txBox="1"/>
          <p:nvPr/>
        </p:nvSpPr>
        <p:spPr>
          <a:xfrm>
            <a:off x="231775" y="4826000"/>
            <a:ext cx="8682038" cy="1354138"/>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a:solidFill>
                  <a:srgbClr val="632523"/>
                </a:solidFill>
              </a:rPr>
              <a:t>Sur la croix, il intercède encore pour ses bourreaux :</a:t>
            </a:r>
          </a:p>
          <a:p>
            <a:pPr algn="ctr">
              <a:lnSpc>
                <a:spcPct val="150000"/>
              </a:lnSpc>
            </a:pPr>
            <a:r>
              <a:rPr lang="fr-FR" altLang="fr-FR" sz="2400" i="1">
                <a:solidFill>
                  <a:srgbClr val="3366FF"/>
                </a:solidFill>
              </a:rPr>
              <a:t>Père, pardonne-leur, ils ne savent pas ce qu’ils font… </a:t>
            </a:r>
          </a:p>
          <a:p>
            <a:pPr algn="ctr">
              <a:lnSpc>
                <a:spcPct val="90000"/>
              </a:lnSpc>
            </a:pPr>
            <a:r>
              <a:rPr lang="fr-FR" altLang="fr-FR" sz="2400">
                <a:solidFill>
                  <a:srgbClr val="3366FF"/>
                </a:solidFill>
              </a:rPr>
              <a:t>(</a:t>
            </a:r>
            <a:r>
              <a:rPr lang="fr-FR" altLang="fr-FR" sz="2000">
                <a:solidFill>
                  <a:srgbClr val="3366FF"/>
                </a:solidFill>
              </a:rPr>
              <a:t>Lc 23, 34)</a:t>
            </a:r>
            <a:r>
              <a:rPr lang="fr-FR" altLang="fr-FR" sz="1600">
                <a:solidFill>
                  <a:srgbClr val="3366FF"/>
                </a:solidFill>
              </a:rPr>
              <a:t> </a:t>
            </a:r>
            <a:endParaRPr lang="fr-FR" altLang="fr-FR">
              <a:solidFill>
                <a:srgbClr val="3366FF"/>
              </a:solidFill>
            </a:endParaRPr>
          </a:p>
        </p:txBody>
      </p:sp>
      <p:sp>
        <p:nvSpPr>
          <p:cNvPr id="7" name="Espace réservé du numéro de diapositive 6">
            <a:extLst>
              <a:ext uri="{FF2B5EF4-FFF2-40B4-BE49-F238E27FC236}">
                <a16:creationId xmlns:a16="http://schemas.microsoft.com/office/drawing/2014/main" id="{A0DBA9FC-0F72-734A-8F4E-EA10E927E6F9}"/>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C80868F-267F-214B-9E72-E6FF46C68BDB}" type="slidenum">
              <a:rPr lang="fr-FR" altLang="fr-FR">
                <a:solidFill>
                  <a:srgbClr val="898989"/>
                </a:solidFill>
              </a:rPr>
              <a:pPr/>
              <a:t>18</a:t>
            </a:fld>
            <a:endParaRPr lang="fr-FR" altLang="fr-FR">
              <a:solidFill>
                <a:srgbClr val="898989"/>
              </a:solidFill>
            </a:endParaRPr>
          </a:p>
        </p:txBody>
      </p:sp>
      <p:pic>
        <p:nvPicPr>
          <p:cNvPr id="19463" name="Image 4" descr="essai_logo_06.png">
            <a:extLst>
              <a:ext uri="{FF2B5EF4-FFF2-40B4-BE49-F238E27FC236}">
                <a16:creationId xmlns:a16="http://schemas.microsoft.com/office/drawing/2014/main" id="{DEF29AF3-C6C6-9242-832E-509CA516EF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4">
            <a:extLst>
              <a:ext uri="{FF2B5EF4-FFF2-40B4-BE49-F238E27FC236}">
                <a16:creationId xmlns:a16="http://schemas.microsoft.com/office/drawing/2014/main" id="{B285A277-2DF4-984D-AF3F-493F568E2FAE}"/>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3"/>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ppt_y</p:attrName>
                                        </p:attrNameLst>
                                      </p:cBhvr>
                                      <p:tavLst>
                                        <p:tav tm="0">
                                          <p:val>
                                            <p:strVal val="#ppt_y+#ppt_h*1.125000"/>
                                          </p:val>
                                        </p:tav>
                                        <p:tav tm="100000">
                                          <p:val>
                                            <p:strVal val="#ppt_y"/>
                                          </p:val>
                                        </p:tav>
                                      </p:tavLst>
                                    </p:anim>
                                    <p:animEffect transition="in" filter="wipe(up)">
                                      <p:cBhvr>
                                        <p:cTn id="8" dur="2000"/>
                                        <p:tgtEl>
                                          <p:spTgt spid="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p:tgtEl>
                                          <p:spTgt spid="4"/>
                                        </p:tgtEl>
                                        <p:attrNameLst>
                                          <p:attrName>ppt_y</p:attrName>
                                        </p:attrNameLst>
                                      </p:cBhvr>
                                      <p:tavLst>
                                        <p:tav tm="0">
                                          <p:val>
                                            <p:strVal val="#ppt_y+#ppt_h*1.125000"/>
                                          </p:val>
                                        </p:tav>
                                        <p:tav tm="100000">
                                          <p:val>
                                            <p:strVal val="#ppt_y"/>
                                          </p:val>
                                        </p:tav>
                                      </p:tavLst>
                                    </p:anim>
                                    <p:animEffect transition="in" filter="wipe(up)">
                                      <p:cBhvr>
                                        <p:cTn id="14" dur="2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p:tgtEl>
                                          <p:spTgt spid="3"/>
                                        </p:tgtEl>
                                        <p:attrNameLst>
                                          <p:attrName>ppt_y</p:attrName>
                                        </p:attrNameLst>
                                      </p:cBhvr>
                                      <p:tavLst>
                                        <p:tav tm="0">
                                          <p:val>
                                            <p:strVal val="#ppt_y+#ppt_h*1.125000"/>
                                          </p:val>
                                        </p:tav>
                                        <p:tav tm="100000">
                                          <p:val>
                                            <p:strVal val="#ppt_y"/>
                                          </p:val>
                                        </p:tav>
                                      </p:tavLst>
                                    </p:anim>
                                    <p:animEffect transition="in" filter="wipe(up)">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p:tgtEl>
                                          <p:spTgt spid="6"/>
                                        </p:tgtEl>
                                        <p:attrNameLst>
                                          <p:attrName>ppt_y</p:attrName>
                                        </p:attrNameLst>
                                      </p:cBhvr>
                                      <p:tavLst>
                                        <p:tav tm="0">
                                          <p:val>
                                            <p:strVal val="#ppt_y+#ppt_h*1.125000"/>
                                          </p:val>
                                        </p:tav>
                                        <p:tav tm="100000">
                                          <p:val>
                                            <p:strVal val="#ppt_y"/>
                                          </p:val>
                                        </p:tav>
                                      </p:tavLst>
                                    </p:anim>
                                    <p:animEffect transition="in" filter="wipe(up)">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oneTexte 1">
            <a:extLst>
              <a:ext uri="{FF2B5EF4-FFF2-40B4-BE49-F238E27FC236}">
                <a16:creationId xmlns:a16="http://schemas.microsoft.com/office/drawing/2014/main" id="{F9F5CCD4-C9FF-C540-B9FE-1D6D8067AF18}"/>
              </a:ext>
            </a:extLst>
          </p:cNvPr>
          <p:cNvSpPr txBox="1">
            <a:spLocks noChangeArrowheads="1"/>
          </p:cNvSpPr>
          <p:nvPr/>
        </p:nvSpPr>
        <p:spPr bwMode="auto">
          <a:xfrm>
            <a:off x="0" y="698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3600" b="1">
                <a:solidFill>
                  <a:srgbClr val="984807"/>
                </a:solidFill>
              </a:rPr>
              <a:t>À nous aussi, comme Jésus</a:t>
            </a:r>
            <a:endParaRPr lang="fr-FR" altLang="fr-FR" sz="1200" b="1" i="1">
              <a:solidFill>
                <a:srgbClr val="3366FF"/>
              </a:solidFill>
            </a:endParaRPr>
          </a:p>
          <a:p>
            <a:pPr algn="ctr"/>
            <a:r>
              <a:rPr lang="fr-FR" altLang="fr-FR" sz="3600" b="1">
                <a:solidFill>
                  <a:srgbClr val="984807"/>
                </a:solidFill>
              </a:rPr>
              <a:t>de pratiquer la miséricorde </a:t>
            </a:r>
          </a:p>
        </p:txBody>
      </p:sp>
      <p:sp>
        <p:nvSpPr>
          <p:cNvPr id="3" name="ZoneTexte 2">
            <a:extLst>
              <a:ext uri="{FF2B5EF4-FFF2-40B4-BE49-F238E27FC236}">
                <a16:creationId xmlns:a16="http://schemas.microsoft.com/office/drawing/2014/main" id="{2B964691-44F1-9541-8814-23893D3C8967}"/>
              </a:ext>
            </a:extLst>
          </p:cNvPr>
          <p:cNvSpPr txBox="1"/>
          <p:nvPr/>
        </p:nvSpPr>
        <p:spPr>
          <a:xfrm>
            <a:off x="152400" y="3505200"/>
            <a:ext cx="8872538" cy="2867025"/>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fr-FR" altLang="fr-FR" sz="500">
              <a:solidFill>
                <a:srgbClr val="984807"/>
              </a:solidFill>
            </a:endParaRPr>
          </a:p>
          <a:p>
            <a:pPr>
              <a:lnSpc>
                <a:spcPct val="110000"/>
              </a:lnSpc>
            </a:pPr>
            <a:r>
              <a:rPr lang="fr-FR" altLang="fr-FR" sz="2400">
                <a:solidFill>
                  <a:srgbClr val="984807"/>
                </a:solidFill>
              </a:rPr>
              <a:t>La miséricorde, c’est la loi fondamentale qui habite le cœur de chacun lorsqu’il jette un regard sincère sur le frère qu’il rencontre sur le chemin de la vie. </a:t>
            </a:r>
          </a:p>
          <a:p>
            <a:r>
              <a:rPr lang="fr-FR" altLang="fr-FR" sz="2400">
                <a:solidFill>
                  <a:srgbClr val="984807"/>
                </a:solidFill>
              </a:rPr>
              <a:t>Pour être capable de miséricorde, il faut </a:t>
            </a:r>
            <a:r>
              <a:rPr lang="fr-FR" altLang="fr-FR" sz="2400" b="1">
                <a:solidFill>
                  <a:srgbClr val="984807"/>
                </a:solidFill>
              </a:rPr>
              <a:t>d’abord se mettre à l’écoute de la Parole de Dieu</a:t>
            </a:r>
            <a:r>
              <a:rPr lang="fr-FR" altLang="fr-FR" sz="2400">
                <a:solidFill>
                  <a:srgbClr val="984807"/>
                </a:solidFill>
              </a:rPr>
              <a:t>… </a:t>
            </a:r>
          </a:p>
          <a:p>
            <a:pPr algn="ctr">
              <a:lnSpc>
                <a:spcPct val="110000"/>
              </a:lnSpc>
            </a:pPr>
            <a:r>
              <a:rPr lang="fr-FR" altLang="fr-FR" sz="2400">
                <a:solidFill>
                  <a:srgbClr val="984807"/>
                </a:solidFill>
              </a:rPr>
              <a:t>En contemplant la miséricorde de Dieu, en faire notre style de vie.</a:t>
            </a:r>
          </a:p>
          <a:p>
            <a:pPr algn="r">
              <a:lnSpc>
                <a:spcPct val="120000"/>
              </a:lnSpc>
            </a:pPr>
            <a:r>
              <a:rPr lang="fr-FR" altLang="fr-FR" sz="2000">
                <a:solidFill>
                  <a:srgbClr val="984807"/>
                </a:solidFill>
              </a:rPr>
              <a:t>Pape François  Jubilé de la Miséricorde</a:t>
            </a:r>
          </a:p>
        </p:txBody>
      </p:sp>
      <p:sp>
        <p:nvSpPr>
          <p:cNvPr id="4" name="ZoneTexte 3">
            <a:extLst>
              <a:ext uri="{FF2B5EF4-FFF2-40B4-BE49-F238E27FC236}">
                <a16:creationId xmlns:a16="http://schemas.microsoft.com/office/drawing/2014/main" id="{0E04DB6F-B6EA-0049-88CF-826737FADC55}"/>
              </a:ext>
            </a:extLst>
          </p:cNvPr>
          <p:cNvSpPr txBox="1">
            <a:spLocks noChangeArrowheads="1"/>
          </p:cNvSpPr>
          <p:nvPr/>
        </p:nvSpPr>
        <p:spPr bwMode="auto">
          <a:xfrm>
            <a:off x="423863" y="1370013"/>
            <a:ext cx="8364537" cy="2016125"/>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50000"/>
              </a:lnSpc>
            </a:pPr>
            <a:r>
              <a:rPr lang="fr-FR" altLang="fr-FR" sz="2600" b="1" i="1">
                <a:solidFill>
                  <a:srgbClr val="3366FF"/>
                </a:solidFill>
              </a:rPr>
              <a:t>Soyez miséricordieux comme votre Père est miséricordieux</a:t>
            </a:r>
          </a:p>
          <a:p>
            <a:pPr algn="ctr">
              <a:lnSpc>
                <a:spcPct val="90000"/>
              </a:lnSpc>
            </a:pPr>
            <a:r>
              <a:rPr lang="fr-FR" altLang="fr-FR" sz="2000">
                <a:solidFill>
                  <a:srgbClr val="3366FF"/>
                </a:solidFill>
              </a:rPr>
              <a:t>(Lc 6, 36)</a:t>
            </a:r>
          </a:p>
          <a:p>
            <a:pPr algn="ctr"/>
            <a:endParaRPr lang="fr-FR" altLang="fr-FR" sz="1600" i="1">
              <a:solidFill>
                <a:srgbClr val="3366FF"/>
              </a:solidFill>
            </a:endParaRPr>
          </a:p>
          <a:p>
            <a:pPr algn="ctr"/>
            <a:r>
              <a:rPr lang="fr-FR" altLang="fr-FR" sz="2600" i="1">
                <a:solidFill>
                  <a:srgbClr val="3366FF"/>
                </a:solidFill>
              </a:rPr>
              <a:t>Tout ce que vous voulez que les autres fassent pour vous, </a:t>
            </a:r>
          </a:p>
          <a:p>
            <a:pPr algn="ctr"/>
            <a:r>
              <a:rPr lang="fr-FR" altLang="fr-FR" sz="2600" b="1" i="1">
                <a:solidFill>
                  <a:srgbClr val="3366FF"/>
                </a:solidFill>
              </a:rPr>
              <a:t>faites-le aussi pour eux</a:t>
            </a:r>
            <a:r>
              <a:rPr lang="fr-FR" altLang="fr-FR" sz="2000" i="1">
                <a:solidFill>
                  <a:srgbClr val="3366FF"/>
                </a:solidFill>
              </a:rPr>
              <a:t>. </a:t>
            </a:r>
            <a:r>
              <a:rPr lang="fr-FR" altLang="fr-FR" sz="2000">
                <a:solidFill>
                  <a:srgbClr val="3366FF"/>
                </a:solidFill>
              </a:rPr>
              <a:t>(Lc 6, 31)</a:t>
            </a:r>
          </a:p>
        </p:txBody>
      </p:sp>
      <p:sp>
        <p:nvSpPr>
          <p:cNvPr id="5" name="Espace réservé du numéro de diapositive 4">
            <a:extLst>
              <a:ext uri="{FF2B5EF4-FFF2-40B4-BE49-F238E27FC236}">
                <a16:creationId xmlns:a16="http://schemas.microsoft.com/office/drawing/2014/main" id="{08138F96-2D8E-9D41-9ADA-5D3DED2E24EF}"/>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F2D353B-1127-2248-B683-4348F14379D6}" type="slidenum">
              <a:rPr lang="fr-FR" altLang="fr-FR">
                <a:solidFill>
                  <a:srgbClr val="898989"/>
                </a:solidFill>
              </a:rPr>
              <a:pPr/>
              <a:t>19</a:t>
            </a:fld>
            <a:endParaRPr lang="fr-FR" altLang="fr-FR">
              <a:solidFill>
                <a:srgbClr val="898989"/>
              </a:solidFill>
            </a:endParaRPr>
          </a:p>
        </p:txBody>
      </p:sp>
      <p:pic>
        <p:nvPicPr>
          <p:cNvPr id="20485" name="Image 4" descr="essai_logo_06.png">
            <a:extLst>
              <a:ext uri="{FF2B5EF4-FFF2-40B4-BE49-F238E27FC236}">
                <a16:creationId xmlns:a16="http://schemas.microsoft.com/office/drawing/2014/main" id="{65FDE3B3-218F-2E46-85D2-1B3570D565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FEABBB76-6066-A345-8D5A-E37A66126951}"/>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3"/>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out)">
                                      <p:cBhvr>
                                        <p:cTn id="12" dur="2000"/>
                                        <p:tgtEl>
                                          <p:spTgt spid="3">
                                            <p:bg/>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out)">
                                      <p:cBhvr>
                                        <p:cTn id="18" dur="2000"/>
                                        <p:tgtEl>
                                          <p:spTgt spid="3">
                                            <p:txEl>
                                              <p:pRg st="2" end="2"/>
                                            </p:txEl>
                                          </p:spTgt>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out)">
                                      <p:cBhvr>
                                        <p:cTn id="21" dur="2000"/>
                                        <p:tgtEl>
                                          <p:spTgt spid="3">
                                            <p:txEl>
                                              <p:pRg st="3" end="3"/>
                                            </p:txEl>
                                          </p:spTgt>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out)">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02144-E981-5546-85CF-D6181017CACF}"/>
              </a:ext>
            </a:extLst>
          </p:cNvPr>
          <p:cNvSpPr/>
          <p:nvPr/>
        </p:nvSpPr>
        <p:spPr>
          <a:xfrm>
            <a:off x="1016000" y="1320731"/>
            <a:ext cx="7112000" cy="4216539"/>
          </a:xfrm>
          <a:prstGeom prst="rect">
            <a:avLst/>
          </a:prstGeom>
          <a:solidFill>
            <a:srgbClr val="FFD2A0"/>
          </a:solidFill>
          <a:ln w="12700" cmpd="sng">
            <a:solidFill>
              <a:srgbClr val="D3FF96"/>
            </a:solidFill>
          </a:ln>
        </p:spPr>
        <p:txBody>
          <a:bodyPr>
            <a:spAutoFit/>
          </a:bodyPr>
          <a:lstStyle/>
          <a:p>
            <a:pPr algn="ctr" fontAlgn="auto">
              <a:spcBef>
                <a:spcPts val="0"/>
              </a:spcBef>
              <a:spcAft>
                <a:spcPts val="0"/>
              </a:spcAft>
              <a:defRPr/>
            </a:pPr>
            <a:endParaRPr lang="fr-FR" sz="2400" b="1" dirty="0">
              <a:solidFill>
                <a:srgbClr val="FF0000"/>
              </a:solidFill>
              <a:latin typeface="+mn-lt"/>
              <a:ea typeface="+mn-ea"/>
            </a:endParaRPr>
          </a:p>
          <a:p>
            <a:pPr algn="ctr" fontAlgn="auto">
              <a:spcBef>
                <a:spcPts val="0"/>
              </a:spcBef>
              <a:spcAft>
                <a:spcPts val="0"/>
              </a:spcAft>
              <a:defRPr/>
            </a:pPr>
            <a:r>
              <a:rPr lang="fr-FR" sz="2400" b="1" dirty="0">
                <a:solidFill>
                  <a:srgbClr val="FF0000"/>
                </a:solidFill>
                <a:latin typeface="+mn-lt"/>
                <a:ea typeface="+mn-ea"/>
              </a:rPr>
              <a:t>Pour qui </a:t>
            </a:r>
            <a:r>
              <a:rPr lang="fr-FR" sz="2400" dirty="0">
                <a:latin typeface="+mn-lt"/>
                <a:ea typeface="+mn-ea"/>
              </a:rPr>
              <a:t>les diaporamas de « </a:t>
            </a:r>
            <a:r>
              <a:rPr lang="fr-FR" sz="2400" i="1" dirty="0">
                <a:latin typeface="+mn-lt"/>
                <a:ea typeface="+mn-ea"/>
              </a:rPr>
              <a:t>Apprenez-nous à prier</a:t>
            </a:r>
            <a:r>
              <a:rPr lang="fr-FR" sz="2400" dirty="0">
                <a:latin typeface="+mn-lt"/>
                <a:ea typeface="+mn-ea"/>
              </a:rPr>
              <a:t>» ?</a:t>
            </a:r>
          </a:p>
          <a:p>
            <a:pPr algn="ctr" fontAlgn="auto">
              <a:spcBef>
                <a:spcPts val="0"/>
              </a:spcBef>
              <a:spcAft>
                <a:spcPts val="0"/>
              </a:spcAft>
              <a:defRPr/>
            </a:pPr>
            <a:endParaRPr lang="fr-FR" sz="2400" dirty="0">
              <a:ln>
                <a:solidFill>
                  <a:srgbClr val="D3FF96"/>
                </a:solidFill>
              </a:ln>
              <a:latin typeface="+mn-lt"/>
              <a:ea typeface="+mn-ea"/>
            </a:endParaRPr>
          </a:p>
          <a:p>
            <a:pPr marL="457200" indent="-457200" algn="ctr" fontAlgn="auto">
              <a:spcBef>
                <a:spcPts val="0"/>
              </a:spcBef>
              <a:spcAft>
                <a:spcPts val="0"/>
              </a:spcAft>
              <a:buFont typeface="Wingdings" charset="2"/>
              <a:buChar char="ü"/>
              <a:defRPr/>
            </a:pPr>
            <a:r>
              <a:rPr lang="fr-FR" sz="2400" dirty="0">
                <a:latin typeface="+mn-lt"/>
                <a:ea typeface="+mn-ea"/>
              </a:rPr>
              <a:t>Parents :</a:t>
            </a:r>
          </a:p>
          <a:p>
            <a:pPr algn="ctr" fontAlgn="auto">
              <a:spcBef>
                <a:spcPts val="0"/>
              </a:spcBef>
              <a:spcAft>
                <a:spcPts val="0"/>
              </a:spcAft>
              <a:defRPr/>
            </a:pPr>
            <a:r>
              <a:rPr lang="fr-FR" sz="2400" dirty="0">
                <a:latin typeface="+mn-lt"/>
                <a:ea typeface="+mn-ea"/>
              </a:rPr>
              <a:t>retrouver rapidement l’essentiel</a:t>
            </a:r>
          </a:p>
          <a:p>
            <a:pPr algn="ctr" fontAlgn="auto">
              <a:spcBef>
                <a:spcPts val="0"/>
              </a:spcBef>
              <a:spcAft>
                <a:spcPts val="0"/>
              </a:spcAft>
              <a:defRPr/>
            </a:pPr>
            <a:endParaRPr lang="fr-FR" sz="2400" dirty="0">
              <a:latin typeface="+mn-lt"/>
              <a:ea typeface="+mn-ea"/>
            </a:endParaRPr>
          </a:p>
          <a:p>
            <a:pPr marL="457200" indent="-457200" algn="ctr" fontAlgn="auto">
              <a:spcBef>
                <a:spcPts val="0"/>
              </a:spcBef>
              <a:spcAft>
                <a:spcPts val="0"/>
              </a:spcAft>
              <a:buFont typeface="Wingdings" charset="2"/>
              <a:buChar char="ü"/>
              <a:defRPr/>
            </a:pPr>
            <a:r>
              <a:rPr lang="fr-FR" sz="2400" dirty="0">
                <a:latin typeface="+mn-lt"/>
                <a:ea typeface="+mn-ea"/>
              </a:rPr>
              <a:t>Parents </a:t>
            </a:r>
            <a:r>
              <a:rPr lang="fr-FR" sz="2400" b="1" dirty="0">
                <a:solidFill>
                  <a:srgbClr val="FF0000"/>
                </a:solidFill>
                <a:latin typeface="+mn-lt"/>
                <a:ea typeface="+mn-ea"/>
              </a:rPr>
              <a:t>avec</a:t>
            </a:r>
            <a:r>
              <a:rPr lang="fr-FR" sz="2400" dirty="0">
                <a:solidFill>
                  <a:srgbClr val="FF0000"/>
                </a:solidFill>
                <a:latin typeface="+mn-lt"/>
                <a:ea typeface="+mn-ea"/>
              </a:rPr>
              <a:t> </a:t>
            </a:r>
            <a:r>
              <a:rPr lang="fr-FR" sz="2400" dirty="0">
                <a:latin typeface="+mn-lt"/>
                <a:ea typeface="+mn-ea"/>
              </a:rPr>
              <a:t>les enfants :</a:t>
            </a:r>
          </a:p>
          <a:p>
            <a:pPr algn="ctr" fontAlgn="auto">
              <a:spcBef>
                <a:spcPts val="0"/>
              </a:spcBef>
              <a:spcAft>
                <a:spcPts val="0"/>
              </a:spcAft>
              <a:defRPr/>
            </a:pPr>
            <a:r>
              <a:rPr lang="fr-FR" sz="2400" dirty="0">
                <a:latin typeface="+mn-lt"/>
                <a:ea typeface="+mn-ea"/>
              </a:rPr>
              <a:t>     expliquer, adapter, échanger, préparer…</a:t>
            </a:r>
          </a:p>
          <a:p>
            <a:pPr algn="ctr" fontAlgn="auto">
              <a:spcBef>
                <a:spcPts val="0"/>
              </a:spcBef>
              <a:spcAft>
                <a:spcPts val="0"/>
              </a:spcAft>
              <a:defRPr/>
            </a:pPr>
            <a:endParaRPr lang="fr-FR" sz="2400" dirty="0">
              <a:latin typeface="+mn-lt"/>
              <a:ea typeface="+mn-ea"/>
            </a:endParaRPr>
          </a:p>
          <a:p>
            <a:pPr marL="342900" indent="-342900" algn="ctr" fontAlgn="auto">
              <a:spcBef>
                <a:spcPts val="0"/>
              </a:spcBef>
              <a:spcAft>
                <a:spcPts val="0"/>
              </a:spcAft>
              <a:buFont typeface="Wingdings" charset="2"/>
              <a:buChar char="ü"/>
              <a:defRPr/>
            </a:pPr>
            <a:r>
              <a:rPr lang="fr-FR" sz="2400" dirty="0">
                <a:latin typeface="+mn-lt"/>
                <a:ea typeface="+mn-ea"/>
              </a:rPr>
              <a:t>Et aussi, pour les plus grands, pour les éducateurs…</a:t>
            </a:r>
          </a:p>
          <a:p>
            <a:pPr algn="ctr" fontAlgn="auto">
              <a:spcBef>
                <a:spcPts val="0"/>
              </a:spcBef>
              <a:spcAft>
                <a:spcPts val="0"/>
              </a:spcAft>
              <a:defRPr/>
            </a:pPr>
            <a:endParaRPr lang="fr-FR" sz="2800" dirty="0">
              <a:latin typeface="+mn-lt"/>
              <a:ea typeface="+mn-ea"/>
            </a:endParaRPr>
          </a:p>
        </p:txBody>
      </p:sp>
      <p:sp>
        <p:nvSpPr>
          <p:cNvPr id="3" name="Espace réservé du numéro de diapositive 2">
            <a:extLst>
              <a:ext uri="{FF2B5EF4-FFF2-40B4-BE49-F238E27FC236}">
                <a16:creationId xmlns:a16="http://schemas.microsoft.com/office/drawing/2014/main" id="{7C1207B9-2C25-D34E-B0E6-2D06B09A82BE}"/>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B6C0D2-19D9-3B43-8D3C-44025A7393AE}" type="slidenum">
              <a:rPr lang="fr-FR" altLang="fr-FR">
                <a:solidFill>
                  <a:srgbClr val="898989"/>
                </a:solidFill>
              </a:rPr>
              <a:pPr/>
              <a:t>2</a:t>
            </a:fld>
            <a:endParaRPr lang="fr-FR" altLang="fr-FR">
              <a:solidFill>
                <a:srgbClr val="898989"/>
              </a:solidFill>
            </a:endParaRPr>
          </a:p>
        </p:txBody>
      </p:sp>
      <p:pic>
        <p:nvPicPr>
          <p:cNvPr id="3075" name="Image 4" descr="essai_logo_06.png">
            <a:extLst>
              <a:ext uri="{FF2B5EF4-FFF2-40B4-BE49-F238E27FC236}">
                <a16:creationId xmlns:a16="http://schemas.microsoft.com/office/drawing/2014/main" id="{0DB383D7-F385-1D47-B475-3E785D86CC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ZoneTexte 4">
            <a:extLst>
              <a:ext uri="{FF2B5EF4-FFF2-40B4-BE49-F238E27FC236}">
                <a16:creationId xmlns:a16="http://schemas.microsoft.com/office/drawing/2014/main" id="{792B3665-5578-9C43-AD80-FCA603C86724}"/>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3"/>
              </a:rPr>
              <a:t>Apprenez-nous à prier</a:t>
            </a:r>
            <a:r>
              <a:rPr lang="fr-FR" altLang="fr-FR" sz="1400" dirty="0"/>
              <a:t> -  Fête de la Miséricorde</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86bonsamaritain.jpg">
            <a:extLst>
              <a:ext uri="{FF2B5EF4-FFF2-40B4-BE49-F238E27FC236}">
                <a16:creationId xmlns:a16="http://schemas.microsoft.com/office/drawing/2014/main" id="{7DEE9048-7C48-F345-AB73-16A54521CC52}"/>
              </a:ext>
            </a:extLst>
          </p:cNvPr>
          <p:cNvPicPr>
            <a:picLocks noChangeAspect="1"/>
          </p:cNvPicPr>
          <p:nvPr/>
        </p:nvPicPr>
        <p:blipFill>
          <a:blip r:embed="rId2">
            <a:extLst>
              <a:ext uri="{28A0092B-C50C-407E-A947-70E740481C1C}">
                <a14:useLocalDpi xmlns:a14="http://schemas.microsoft.com/office/drawing/2010/main" val="0"/>
              </a:ext>
            </a:extLst>
          </a:blip>
          <a:srcRect t="-1617" b="63881"/>
          <a:stretch>
            <a:fillRect/>
          </a:stretch>
        </p:blipFill>
        <p:spPr bwMode="auto">
          <a:xfrm>
            <a:off x="93663" y="785813"/>
            <a:ext cx="33051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ZoneTexte 6">
            <a:extLst>
              <a:ext uri="{FF2B5EF4-FFF2-40B4-BE49-F238E27FC236}">
                <a16:creationId xmlns:a16="http://schemas.microsoft.com/office/drawing/2014/main" id="{48228285-0508-9F4B-80B3-F46F801FED07}"/>
              </a:ext>
            </a:extLst>
          </p:cNvPr>
          <p:cNvSpPr txBox="1">
            <a:spLocks noChangeArrowheads="1"/>
          </p:cNvSpPr>
          <p:nvPr/>
        </p:nvSpPr>
        <p:spPr bwMode="auto">
          <a:xfrm>
            <a:off x="169863" y="73025"/>
            <a:ext cx="8796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Aimer son prochain : le Bon Samaritain     </a:t>
            </a:r>
            <a:r>
              <a:rPr lang="fr-FR" altLang="fr-FR" sz="2200">
                <a:solidFill>
                  <a:srgbClr val="3366FF"/>
                </a:solidFill>
              </a:rPr>
              <a:t>(Lc 10, 30-37) </a:t>
            </a:r>
          </a:p>
        </p:txBody>
      </p:sp>
      <p:sp>
        <p:nvSpPr>
          <p:cNvPr id="10" name="ZoneTexte 9">
            <a:extLst>
              <a:ext uri="{FF2B5EF4-FFF2-40B4-BE49-F238E27FC236}">
                <a16:creationId xmlns:a16="http://schemas.microsoft.com/office/drawing/2014/main" id="{D92D3A49-1180-134D-B417-8F9EFF468516}"/>
              </a:ext>
            </a:extLst>
          </p:cNvPr>
          <p:cNvSpPr txBox="1">
            <a:spLocks noChangeArrowheads="1"/>
          </p:cNvSpPr>
          <p:nvPr/>
        </p:nvSpPr>
        <p:spPr bwMode="auto">
          <a:xfrm>
            <a:off x="4930775" y="698500"/>
            <a:ext cx="40354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i="1">
                <a:solidFill>
                  <a:srgbClr val="3366FF"/>
                </a:solidFill>
              </a:rPr>
              <a:t>Par hasard, un prêtre descendait par ce chemin ; il le vit et passa de l’autre côté. De même un lévite arriva à cet endroit ; </a:t>
            </a:r>
          </a:p>
          <a:p>
            <a:r>
              <a:rPr lang="fr-FR" altLang="fr-FR" sz="2200" i="1">
                <a:solidFill>
                  <a:srgbClr val="3366FF"/>
                </a:solidFill>
              </a:rPr>
              <a:t>il le vit et passa de l’autre côté.</a:t>
            </a:r>
          </a:p>
        </p:txBody>
      </p:sp>
      <p:sp>
        <p:nvSpPr>
          <p:cNvPr id="12" name="ZoneTexte 11">
            <a:extLst>
              <a:ext uri="{FF2B5EF4-FFF2-40B4-BE49-F238E27FC236}">
                <a16:creationId xmlns:a16="http://schemas.microsoft.com/office/drawing/2014/main" id="{417ED9C4-97F7-7A41-B0DC-D19E1A1C2D5F}"/>
              </a:ext>
            </a:extLst>
          </p:cNvPr>
          <p:cNvSpPr txBox="1"/>
          <p:nvPr/>
        </p:nvSpPr>
        <p:spPr>
          <a:xfrm>
            <a:off x="4991100" y="2636838"/>
            <a:ext cx="4064000" cy="1446212"/>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i="1">
                <a:solidFill>
                  <a:srgbClr val="3366FF"/>
                </a:solidFill>
              </a:rPr>
              <a:t>Mais un Samaritain, qui était en route, arriva près de lui ; il le vit et fut saisi de compassion. Il s’</a:t>
            </a:r>
            <a:r>
              <a:rPr lang="fr-FR" altLang="ja-JP" sz="2200" i="1">
                <a:solidFill>
                  <a:srgbClr val="3366FF"/>
                </a:solidFill>
              </a:rPr>
              <a:t>appro-cha, et soigna ses blessures …</a:t>
            </a:r>
            <a:endParaRPr lang="fr-FR" altLang="fr-FR" sz="2200" i="1">
              <a:solidFill>
                <a:srgbClr val="3366FF"/>
              </a:solidFill>
            </a:endParaRPr>
          </a:p>
        </p:txBody>
      </p:sp>
      <p:sp>
        <p:nvSpPr>
          <p:cNvPr id="3" name="Espace réservé du numéro de diapositive 2">
            <a:extLst>
              <a:ext uri="{FF2B5EF4-FFF2-40B4-BE49-F238E27FC236}">
                <a16:creationId xmlns:a16="http://schemas.microsoft.com/office/drawing/2014/main" id="{E63D35F5-61F8-2042-864F-1FE22B5124D3}"/>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49548C0-82E9-B84C-B8D4-ED336F914610}" type="slidenum">
              <a:rPr lang="fr-FR" altLang="fr-FR">
                <a:solidFill>
                  <a:srgbClr val="898989"/>
                </a:solidFill>
              </a:rPr>
              <a:pPr/>
              <a:t>20</a:t>
            </a:fld>
            <a:endParaRPr lang="fr-FR" altLang="fr-FR">
              <a:solidFill>
                <a:srgbClr val="898989"/>
              </a:solidFill>
            </a:endParaRPr>
          </a:p>
        </p:txBody>
      </p:sp>
      <p:pic>
        <p:nvPicPr>
          <p:cNvPr id="5" name="Image 4" descr="Smar1.jpg">
            <a:extLst>
              <a:ext uri="{FF2B5EF4-FFF2-40B4-BE49-F238E27FC236}">
                <a16:creationId xmlns:a16="http://schemas.microsoft.com/office/drawing/2014/main" id="{ED5E7ED5-1C07-1F4E-9A8F-A8027FA573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111" y="904207"/>
            <a:ext cx="1841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SAmar2.jpg">
            <a:extLst>
              <a:ext uri="{FF2B5EF4-FFF2-40B4-BE49-F238E27FC236}">
                <a16:creationId xmlns:a16="http://schemas.microsoft.com/office/drawing/2014/main" id="{4C79A8FA-2965-1E49-9A07-FF4E7A27B6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1424" y="2668588"/>
            <a:ext cx="203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descr="Smar3.jpg">
            <a:extLst>
              <a:ext uri="{FF2B5EF4-FFF2-40B4-BE49-F238E27FC236}">
                <a16:creationId xmlns:a16="http://schemas.microsoft.com/office/drawing/2014/main" id="{E10766B4-78DD-BA4E-874F-14D1F1939C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8438" y="4249738"/>
            <a:ext cx="3314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a:extLst>
              <a:ext uri="{FF2B5EF4-FFF2-40B4-BE49-F238E27FC236}">
                <a16:creationId xmlns:a16="http://schemas.microsoft.com/office/drawing/2014/main" id="{9AF0E308-A3D1-1E4F-94B2-5B5A46B3635F}"/>
              </a:ext>
            </a:extLst>
          </p:cNvPr>
          <p:cNvSpPr txBox="1"/>
          <p:nvPr/>
        </p:nvSpPr>
        <p:spPr>
          <a:xfrm>
            <a:off x="6354197" y="4495800"/>
            <a:ext cx="3343275" cy="110807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i="1" dirty="0">
                <a:solidFill>
                  <a:srgbClr val="3366FF"/>
                </a:solidFill>
              </a:rPr>
              <a:t>Puis il  le conduit à l’hôtellerie, le confia à l’aubergiste avec deux pièces d’argent.</a:t>
            </a:r>
          </a:p>
        </p:txBody>
      </p:sp>
      <p:sp>
        <p:nvSpPr>
          <p:cNvPr id="9" name="ZoneTexte 8">
            <a:extLst>
              <a:ext uri="{FF2B5EF4-FFF2-40B4-BE49-F238E27FC236}">
                <a16:creationId xmlns:a16="http://schemas.microsoft.com/office/drawing/2014/main" id="{DEFA54B7-F1A6-A44A-A430-F33E3F79686E}"/>
              </a:ext>
            </a:extLst>
          </p:cNvPr>
          <p:cNvSpPr txBox="1">
            <a:spLocks noChangeArrowheads="1"/>
          </p:cNvSpPr>
          <p:nvPr/>
        </p:nvSpPr>
        <p:spPr bwMode="auto">
          <a:xfrm>
            <a:off x="133767" y="2635250"/>
            <a:ext cx="288131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i="1" dirty="0">
                <a:solidFill>
                  <a:srgbClr val="3366FF"/>
                </a:solidFill>
              </a:rPr>
              <a:t>Un homme descendait de Jérusalem à Jéricho, et il tomba sur des bandits ; ceux-ci, après l’avoir dépouillé et roué de coups, s’en allèrent, le laissant à moitié mort.</a:t>
            </a:r>
          </a:p>
        </p:txBody>
      </p:sp>
      <p:sp>
        <p:nvSpPr>
          <p:cNvPr id="16" name="ZoneTexte 15">
            <a:extLst>
              <a:ext uri="{FF2B5EF4-FFF2-40B4-BE49-F238E27FC236}">
                <a16:creationId xmlns:a16="http://schemas.microsoft.com/office/drawing/2014/main" id="{E3FCA79C-B9B7-9F4D-850C-F4708E0E0647}"/>
              </a:ext>
            </a:extLst>
          </p:cNvPr>
          <p:cNvSpPr txBox="1">
            <a:spLocks noChangeArrowheads="1"/>
          </p:cNvSpPr>
          <p:nvPr/>
        </p:nvSpPr>
        <p:spPr bwMode="auto">
          <a:xfrm>
            <a:off x="439738" y="5932488"/>
            <a:ext cx="829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a:solidFill>
                  <a:srgbClr val="3366FF"/>
                </a:solidFill>
              </a:rPr>
              <a:t>Lequel des trois a été le prochain de l’homme roué de coups ? </a:t>
            </a:r>
          </a:p>
        </p:txBody>
      </p:sp>
      <p:pic>
        <p:nvPicPr>
          <p:cNvPr id="21516" name="Image 4" descr="essai_logo_06.png">
            <a:extLst>
              <a:ext uri="{FF2B5EF4-FFF2-40B4-BE49-F238E27FC236}">
                <a16:creationId xmlns:a16="http://schemas.microsoft.com/office/drawing/2014/main" id="{E6985070-2E90-7F48-8974-6B26C0ABE8A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4">
            <a:extLst>
              <a:ext uri="{FF2B5EF4-FFF2-40B4-BE49-F238E27FC236}">
                <a16:creationId xmlns:a16="http://schemas.microsoft.com/office/drawing/2014/main" id="{C0679304-CB09-7C49-96B1-89A15A3C10C6}"/>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7"/>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ppt_x</p:attrName>
                                        </p:attrNameLst>
                                      </p:cBhvr>
                                      <p:tavLst>
                                        <p:tav tm="0">
                                          <p:val>
                                            <p:strVal val="#ppt_x-#ppt_w*1.125000"/>
                                          </p:val>
                                        </p:tav>
                                        <p:tav tm="100000">
                                          <p:val>
                                            <p:strVal val="#ppt_x"/>
                                          </p:val>
                                        </p:tav>
                                      </p:tavLst>
                                    </p:anim>
                                    <p:animEffect transition="in" filter="wipe(right)">
                                      <p:cBhvr>
                                        <p:cTn id="8" dur="2000"/>
                                        <p:tgtEl>
                                          <p:spTgt spid="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p:tgtEl>
                                          <p:spTgt spid="9"/>
                                        </p:tgtEl>
                                        <p:attrNameLst>
                                          <p:attrName>ppt_x</p:attrName>
                                        </p:attrNameLst>
                                      </p:cBhvr>
                                      <p:tavLst>
                                        <p:tav tm="0">
                                          <p:val>
                                            <p:strVal val="#ppt_x-#ppt_w*1.125000"/>
                                          </p:val>
                                        </p:tav>
                                        <p:tav tm="100000">
                                          <p:val>
                                            <p:strVal val="#ppt_x"/>
                                          </p:val>
                                        </p:tav>
                                      </p:tavLst>
                                    </p:anim>
                                    <p:animEffect transition="in" filter="wipe(right)">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p:tgtEl>
                                          <p:spTgt spid="5"/>
                                        </p:tgtEl>
                                        <p:attrNameLst>
                                          <p:attrName>ppt_x</p:attrName>
                                        </p:attrNameLst>
                                      </p:cBhvr>
                                      <p:tavLst>
                                        <p:tav tm="0">
                                          <p:val>
                                            <p:strVal val="#ppt_x+#ppt_w*1.125000"/>
                                          </p:val>
                                        </p:tav>
                                        <p:tav tm="100000">
                                          <p:val>
                                            <p:strVal val="#ppt_x"/>
                                          </p:val>
                                        </p:tav>
                                      </p:tavLst>
                                    </p:anim>
                                    <p:animEffect transition="in" filter="wipe(left)">
                                      <p:cBhvr>
                                        <p:cTn id="18" dur="2000"/>
                                        <p:tgtEl>
                                          <p:spTgt spid="5"/>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000"/>
                                        <p:tgtEl>
                                          <p:spTgt spid="10"/>
                                        </p:tgtEl>
                                        <p:attrNameLst>
                                          <p:attrName>ppt_x</p:attrName>
                                        </p:attrNameLst>
                                      </p:cBhvr>
                                      <p:tavLst>
                                        <p:tav tm="0">
                                          <p:val>
                                            <p:strVal val="#ppt_x+#ppt_w*1.125000"/>
                                          </p:val>
                                        </p:tav>
                                        <p:tav tm="100000">
                                          <p:val>
                                            <p:strVal val="#ppt_x"/>
                                          </p:val>
                                        </p:tav>
                                      </p:tavLst>
                                    </p:anim>
                                    <p:animEffect transition="in" filter="wipe(left)">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p:tgtEl>
                                          <p:spTgt spid="8"/>
                                        </p:tgtEl>
                                        <p:attrNameLst>
                                          <p:attrName>ppt_x</p:attrName>
                                        </p:attrNameLst>
                                      </p:cBhvr>
                                      <p:tavLst>
                                        <p:tav tm="0">
                                          <p:val>
                                            <p:strVal val="#ppt_x+#ppt_w*1.125000"/>
                                          </p:val>
                                        </p:tav>
                                        <p:tav tm="100000">
                                          <p:val>
                                            <p:strVal val="#ppt_x"/>
                                          </p:val>
                                        </p:tav>
                                      </p:tavLst>
                                    </p:anim>
                                    <p:animEffect transition="in" filter="wipe(left)">
                                      <p:cBhvr>
                                        <p:cTn id="28" dur="2000"/>
                                        <p:tgtEl>
                                          <p:spTgt spid="8"/>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p:tgtEl>
                                          <p:spTgt spid="12"/>
                                        </p:tgtEl>
                                        <p:attrNameLst>
                                          <p:attrName>ppt_x</p:attrName>
                                        </p:attrNameLst>
                                      </p:cBhvr>
                                      <p:tavLst>
                                        <p:tav tm="0">
                                          <p:val>
                                            <p:strVal val="#ppt_x+#ppt_w*1.125000"/>
                                          </p:val>
                                        </p:tav>
                                        <p:tav tm="100000">
                                          <p:val>
                                            <p:strVal val="#ppt_x"/>
                                          </p:val>
                                        </p:tav>
                                      </p:tavLst>
                                    </p:anim>
                                    <p:animEffect transition="in" filter="wipe(left)">
                                      <p:cBhvr>
                                        <p:cTn id="32" dur="20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p:tgtEl>
                                          <p:spTgt spid="13"/>
                                        </p:tgtEl>
                                        <p:attrNameLst>
                                          <p:attrName>ppt_y</p:attrName>
                                        </p:attrNameLst>
                                      </p:cBhvr>
                                      <p:tavLst>
                                        <p:tav tm="0">
                                          <p:val>
                                            <p:strVal val="#ppt_y+#ppt_h*1.125000"/>
                                          </p:val>
                                        </p:tav>
                                        <p:tav tm="100000">
                                          <p:val>
                                            <p:strVal val="#ppt_y"/>
                                          </p:val>
                                        </p:tav>
                                      </p:tavLst>
                                    </p:anim>
                                    <p:animEffect transition="in" filter="wipe(up)">
                                      <p:cBhvr>
                                        <p:cTn id="38" dur="2000"/>
                                        <p:tgtEl>
                                          <p:spTgt spid="13"/>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000"/>
                                        <p:tgtEl>
                                          <p:spTgt spid="15"/>
                                        </p:tgtEl>
                                        <p:attrNameLst>
                                          <p:attrName>ppt_y</p:attrName>
                                        </p:attrNameLst>
                                      </p:cBhvr>
                                      <p:tavLst>
                                        <p:tav tm="0">
                                          <p:val>
                                            <p:strVal val="#ppt_y+#ppt_h*1.125000"/>
                                          </p:val>
                                        </p:tav>
                                        <p:tav tm="100000">
                                          <p:val>
                                            <p:strVal val="#ppt_y"/>
                                          </p:val>
                                        </p:tav>
                                      </p:tavLst>
                                    </p:anim>
                                    <p:animEffect transition="in" filter="wipe(up)">
                                      <p:cBhvr>
                                        <p:cTn id="42" dur="20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3000"/>
                                        <p:tgtEl>
                                          <p:spTgt spid="16"/>
                                        </p:tgtEl>
                                        <p:attrNameLst>
                                          <p:attrName>ppt_y</p:attrName>
                                        </p:attrNameLst>
                                      </p:cBhvr>
                                      <p:tavLst>
                                        <p:tav tm="0">
                                          <p:val>
                                            <p:strVal val="#ppt_y+#ppt_h*1.125000"/>
                                          </p:val>
                                        </p:tav>
                                        <p:tav tm="100000">
                                          <p:val>
                                            <p:strVal val="#ppt_y"/>
                                          </p:val>
                                        </p:tav>
                                      </p:tavLst>
                                    </p:anim>
                                    <p:animEffect transition="in" filter="wipe(up)">
                                      <p:cBhvr>
                                        <p:cTn id="48"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oneTexte 1">
            <a:extLst>
              <a:ext uri="{FF2B5EF4-FFF2-40B4-BE49-F238E27FC236}">
                <a16:creationId xmlns:a16="http://schemas.microsoft.com/office/drawing/2014/main" id="{B9CC2DE0-DFFE-1544-B8CB-EBEA5FC5BBB9}"/>
              </a:ext>
            </a:extLst>
          </p:cNvPr>
          <p:cNvSpPr txBox="1">
            <a:spLocks noChangeArrowheads="1"/>
          </p:cNvSpPr>
          <p:nvPr/>
        </p:nvSpPr>
        <p:spPr bwMode="auto">
          <a:xfrm>
            <a:off x="-439738" y="38100"/>
            <a:ext cx="10074276"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rgbClr val="800000"/>
                </a:solidFill>
              </a:rPr>
              <a:t>L’exemple contraire : Lazare et le mauvais riche</a:t>
            </a:r>
            <a:r>
              <a:rPr lang="fr-FR" altLang="fr-FR" sz="2800"/>
              <a:t>. </a:t>
            </a:r>
            <a:r>
              <a:rPr lang="fr-FR" altLang="fr-FR" sz="2000">
                <a:solidFill>
                  <a:srgbClr val="3366FF"/>
                </a:solidFill>
              </a:rPr>
              <a:t>(Lc 16, 31-37)</a:t>
            </a:r>
            <a:endParaRPr lang="fr-FR" altLang="fr-FR" sz="2000"/>
          </a:p>
          <a:p>
            <a:pPr>
              <a:lnSpc>
                <a:spcPct val="90000"/>
              </a:lnSpc>
            </a:pPr>
            <a:r>
              <a:rPr lang="fr-FR" altLang="fr-FR" sz="2800"/>
              <a:t>											</a:t>
            </a:r>
            <a:endParaRPr lang="fr-FR" altLang="fr-FR" sz="2200">
              <a:solidFill>
                <a:srgbClr val="3366FF"/>
              </a:solidFill>
            </a:endParaRPr>
          </a:p>
        </p:txBody>
      </p:sp>
      <p:sp>
        <p:nvSpPr>
          <p:cNvPr id="3" name="ZoneTexte 2">
            <a:extLst>
              <a:ext uri="{FF2B5EF4-FFF2-40B4-BE49-F238E27FC236}">
                <a16:creationId xmlns:a16="http://schemas.microsoft.com/office/drawing/2014/main" id="{C1BD6601-BEA6-144F-AA46-91AFBF3028BB}"/>
              </a:ext>
            </a:extLst>
          </p:cNvPr>
          <p:cNvSpPr txBox="1"/>
          <p:nvPr/>
        </p:nvSpPr>
        <p:spPr>
          <a:xfrm>
            <a:off x="169863" y="846138"/>
            <a:ext cx="4819650" cy="2462212"/>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a:t> </a:t>
            </a:r>
            <a:r>
              <a:rPr lang="fr-FR" altLang="fr-FR" sz="2200" i="1">
                <a:solidFill>
                  <a:srgbClr val="3366FF"/>
                </a:solidFill>
              </a:rPr>
              <a:t>Un homme riche, vêtu de pourpre et de lin fin, faisait chaque jour des festins somptueux. Devant son portail gisait un pauvre nommé Lazare, couvert d’ulcères, qui aurait bien voulu se rassasier de ce qui tombait de la table du riche ; mais les chiens, eux, venaient lécher ses plaies. </a:t>
            </a:r>
          </a:p>
        </p:txBody>
      </p:sp>
      <p:sp>
        <p:nvSpPr>
          <p:cNvPr id="5" name="Espace réservé du numéro de diapositive 4">
            <a:extLst>
              <a:ext uri="{FF2B5EF4-FFF2-40B4-BE49-F238E27FC236}">
                <a16:creationId xmlns:a16="http://schemas.microsoft.com/office/drawing/2014/main" id="{A9FAEC01-7CBE-F743-ABB4-E8E9C51499AA}"/>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E10CC7C-AEAC-004D-BABE-39F5200FBC4C}" type="slidenum">
              <a:rPr lang="fr-FR" altLang="fr-FR">
                <a:solidFill>
                  <a:srgbClr val="898989"/>
                </a:solidFill>
              </a:rPr>
              <a:pPr/>
              <a:t>21</a:t>
            </a:fld>
            <a:endParaRPr lang="fr-FR" altLang="fr-FR">
              <a:solidFill>
                <a:srgbClr val="898989"/>
              </a:solidFill>
            </a:endParaRPr>
          </a:p>
        </p:txBody>
      </p:sp>
      <p:sp>
        <p:nvSpPr>
          <p:cNvPr id="6" name="ZoneTexte 5">
            <a:extLst>
              <a:ext uri="{FF2B5EF4-FFF2-40B4-BE49-F238E27FC236}">
                <a16:creationId xmlns:a16="http://schemas.microsoft.com/office/drawing/2014/main" id="{A311D993-E1F3-5141-B914-D35BEA4F9F0A}"/>
              </a:ext>
            </a:extLst>
          </p:cNvPr>
          <p:cNvSpPr txBox="1"/>
          <p:nvPr/>
        </p:nvSpPr>
        <p:spPr>
          <a:xfrm>
            <a:off x="85725" y="5367338"/>
            <a:ext cx="4819650" cy="1216936"/>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dirty="0">
                <a:solidFill>
                  <a:srgbClr val="800000"/>
                </a:solidFill>
              </a:rPr>
              <a:t>Celui qui n’a pas secouru</a:t>
            </a:r>
          </a:p>
          <a:p>
            <a:pPr algn="ctr"/>
            <a:r>
              <a:rPr lang="fr-FR" altLang="fr-FR" sz="2400" b="1" dirty="0">
                <a:solidFill>
                  <a:srgbClr val="800000"/>
                </a:solidFill>
              </a:rPr>
              <a:t>son prochain</a:t>
            </a:r>
          </a:p>
          <a:p>
            <a:pPr algn="ctr">
              <a:lnSpc>
                <a:spcPct val="110000"/>
              </a:lnSpc>
            </a:pPr>
            <a:r>
              <a:rPr lang="fr-FR" altLang="fr-FR" sz="2400" b="1" dirty="0">
                <a:solidFill>
                  <a:srgbClr val="800000"/>
                </a:solidFill>
              </a:rPr>
              <a:t> ne pourra obtenir miséricorde.</a:t>
            </a:r>
          </a:p>
        </p:txBody>
      </p:sp>
      <p:sp>
        <p:nvSpPr>
          <p:cNvPr id="7" name="ZoneTexte 6">
            <a:extLst>
              <a:ext uri="{FF2B5EF4-FFF2-40B4-BE49-F238E27FC236}">
                <a16:creationId xmlns:a16="http://schemas.microsoft.com/office/drawing/2014/main" id="{9B0B278B-C9A5-7D41-B734-B05C61C24E7F}"/>
              </a:ext>
            </a:extLst>
          </p:cNvPr>
          <p:cNvSpPr txBox="1">
            <a:spLocks noChangeArrowheads="1"/>
          </p:cNvSpPr>
          <p:nvPr/>
        </p:nvSpPr>
        <p:spPr bwMode="auto">
          <a:xfrm>
            <a:off x="169863" y="3556000"/>
            <a:ext cx="48196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200" i="1">
                <a:solidFill>
                  <a:srgbClr val="3366FF"/>
                </a:solidFill>
              </a:rPr>
              <a:t>Or le pauvre mourut, et les anges l’emportèrent auprès d’Abraham. </a:t>
            </a:r>
          </a:p>
          <a:p>
            <a:r>
              <a:rPr lang="fr-FR" altLang="fr-FR" sz="2200" i="1">
                <a:solidFill>
                  <a:srgbClr val="3366FF"/>
                </a:solidFill>
              </a:rPr>
              <a:t>Le riche mourut aussi, et on l’enterra :</a:t>
            </a:r>
          </a:p>
          <a:p>
            <a:r>
              <a:rPr lang="fr-FR" altLang="fr-FR" sz="2200" i="1">
                <a:solidFill>
                  <a:srgbClr val="3366FF"/>
                </a:solidFill>
              </a:rPr>
              <a:t>au séjour des morts, il était en proie à </a:t>
            </a:r>
          </a:p>
          <a:p>
            <a:r>
              <a:rPr lang="fr-FR" altLang="fr-FR" sz="2200" i="1">
                <a:solidFill>
                  <a:srgbClr val="3366FF"/>
                </a:solidFill>
              </a:rPr>
              <a:t>la torture…</a:t>
            </a:r>
          </a:p>
        </p:txBody>
      </p:sp>
      <p:pic>
        <p:nvPicPr>
          <p:cNvPr id="9" name="Image 8" descr="Lazare2.jpg">
            <a:extLst>
              <a:ext uri="{FF2B5EF4-FFF2-40B4-BE49-F238E27FC236}">
                <a16:creationId xmlns:a16="http://schemas.microsoft.com/office/drawing/2014/main" id="{4BE150BF-35D5-684D-82B9-23C6AC4BE1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4913" y="3490913"/>
            <a:ext cx="3810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Lazare1_modifié-1.jpg">
            <a:extLst>
              <a:ext uri="{FF2B5EF4-FFF2-40B4-BE49-F238E27FC236}">
                <a16:creationId xmlns:a16="http://schemas.microsoft.com/office/drawing/2014/main" id="{3DEBAD49-1274-3542-B526-AB69CC5F4A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642938"/>
            <a:ext cx="3797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4" descr="essai_logo_06.png">
            <a:extLst>
              <a:ext uri="{FF2B5EF4-FFF2-40B4-BE49-F238E27FC236}">
                <a16:creationId xmlns:a16="http://schemas.microsoft.com/office/drawing/2014/main" id="{6616B3CC-489E-E94A-9FAA-707849FC3F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4">
            <a:extLst>
              <a:ext uri="{FF2B5EF4-FFF2-40B4-BE49-F238E27FC236}">
                <a16:creationId xmlns:a16="http://schemas.microsoft.com/office/drawing/2014/main" id="{9EE92BE3-A141-E54D-BCB6-D4006CA3167E}"/>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5"/>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right)">
                                      <p:cBhvr>
                                        <p:cTn id="8" dur="2000"/>
                                        <p:tgtEl>
                                          <p:spTgt spid="3"/>
                                        </p:tgtEl>
                                      </p:cBhvr>
                                    </p:animEffect>
                                  </p:childTnLst>
                                </p:cTn>
                              </p:par>
                              <p:par>
                                <p:cTn id="9" presetID="1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p:tgtEl>
                                          <p:spTgt spid="10"/>
                                        </p:tgtEl>
                                        <p:attrNameLst>
                                          <p:attrName>ppt_x</p:attrName>
                                        </p:attrNameLst>
                                      </p:cBhvr>
                                      <p:tavLst>
                                        <p:tav tm="0">
                                          <p:val>
                                            <p:strVal val="#ppt_x+#ppt_w*1.125000"/>
                                          </p:val>
                                        </p:tav>
                                        <p:tav tm="100000">
                                          <p:val>
                                            <p:strVal val="#ppt_x"/>
                                          </p:val>
                                        </p:tav>
                                      </p:tavLst>
                                    </p:anim>
                                    <p:animEffect transition="in" filter="wipe(left)">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p:tgtEl>
                                          <p:spTgt spid="7"/>
                                        </p:tgtEl>
                                        <p:attrNameLst>
                                          <p:attrName>ppt_x</p:attrName>
                                        </p:attrNameLst>
                                      </p:cBhvr>
                                      <p:tavLst>
                                        <p:tav tm="0">
                                          <p:val>
                                            <p:strVal val="#ppt_x-#ppt_w*1.125000"/>
                                          </p:val>
                                        </p:tav>
                                        <p:tav tm="100000">
                                          <p:val>
                                            <p:strVal val="#ppt_x"/>
                                          </p:val>
                                        </p:tav>
                                      </p:tavLst>
                                    </p:anim>
                                    <p:animEffect transition="in" filter="wipe(right)">
                                      <p:cBhvr>
                                        <p:cTn id="18" dur="2000"/>
                                        <p:tgtEl>
                                          <p:spTgt spid="7"/>
                                        </p:tgtEl>
                                      </p:cBhvr>
                                    </p:animEffect>
                                  </p:childTnLst>
                                </p:cTn>
                              </p:par>
                              <p:par>
                                <p:cTn id="19" presetID="1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p:tgtEl>
                                          <p:spTgt spid="9"/>
                                        </p:tgtEl>
                                        <p:attrNameLst>
                                          <p:attrName>ppt_x</p:attrName>
                                        </p:attrNameLst>
                                      </p:cBhvr>
                                      <p:tavLst>
                                        <p:tav tm="0">
                                          <p:val>
                                            <p:strVal val="#ppt_x+#ppt_w*1.125000"/>
                                          </p:val>
                                        </p:tav>
                                        <p:tav tm="100000">
                                          <p:val>
                                            <p:strVal val="#ppt_x"/>
                                          </p:val>
                                        </p:tav>
                                      </p:tavLst>
                                    </p:anim>
                                    <p:animEffect transition="in" filter="wipe(left)">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000"/>
                                        <p:tgtEl>
                                          <p:spTgt spid="6"/>
                                        </p:tgtEl>
                                        <p:attrNameLst>
                                          <p:attrName>ppt_y</p:attrName>
                                        </p:attrNameLst>
                                      </p:cBhvr>
                                      <p:tavLst>
                                        <p:tav tm="0">
                                          <p:val>
                                            <p:strVal val="#ppt_y+#ppt_h*1.125000"/>
                                          </p:val>
                                        </p:tav>
                                        <p:tav tm="100000">
                                          <p:val>
                                            <p:strVal val="#ppt_y"/>
                                          </p:val>
                                        </p:tav>
                                      </p:tavLst>
                                    </p:anim>
                                    <p:animEffect transition="in" filter="wipe(up)">
                                      <p:cBhvr>
                                        <p:cTn id="2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 1" descr="visite malade.jpg">
            <a:extLst>
              <a:ext uri="{FF2B5EF4-FFF2-40B4-BE49-F238E27FC236}">
                <a16:creationId xmlns:a16="http://schemas.microsoft.com/office/drawing/2014/main" id="{5876CF57-9A81-BA4D-8A3C-450759420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3895725"/>
            <a:ext cx="35401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Image 3" descr="malade soins repas.jpg">
            <a:extLst>
              <a:ext uri="{FF2B5EF4-FFF2-40B4-BE49-F238E27FC236}">
                <a16:creationId xmlns:a16="http://schemas.microsoft.com/office/drawing/2014/main" id="{4628F6EC-2849-6A41-9751-993A0B6282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1858963"/>
            <a:ext cx="30575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age 4" descr="SDF sous un pont.jpg">
            <a:extLst>
              <a:ext uri="{FF2B5EF4-FFF2-40B4-BE49-F238E27FC236}">
                <a16:creationId xmlns:a16="http://schemas.microsoft.com/office/drawing/2014/main" id="{AD7687BA-4EB3-4B49-99EC-131388E0DC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25" y="2843213"/>
            <a:ext cx="419735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ZoneTexte 5">
            <a:extLst>
              <a:ext uri="{FF2B5EF4-FFF2-40B4-BE49-F238E27FC236}">
                <a16:creationId xmlns:a16="http://schemas.microsoft.com/office/drawing/2014/main" id="{95E624B8-51C8-904F-8850-4F62D1D28FC6}"/>
              </a:ext>
            </a:extLst>
          </p:cNvPr>
          <p:cNvSpPr txBox="1">
            <a:spLocks noChangeArrowheads="1"/>
          </p:cNvSpPr>
          <p:nvPr/>
        </p:nvSpPr>
        <p:spPr bwMode="auto">
          <a:xfrm>
            <a:off x="322263" y="828675"/>
            <a:ext cx="84836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a:solidFill>
                  <a:schemeClr val="tx2"/>
                </a:solidFill>
              </a:rPr>
              <a:t>Aide aux voisins en difficulté, aux ‘’sans abri ’’, visite des malades,</a:t>
            </a:r>
          </a:p>
          <a:p>
            <a:pPr>
              <a:lnSpc>
                <a:spcPct val="110000"/>
              </a:lnSpc>
            </a:pPr>
            <a:r>
              <a:rPr lang="fr-FR" altLang="fr-FR" sz="2400">
                <a:solidFill>
                  <a:schemeClr val="tx2"/>
                </a:solidFill>
              </a:rPr>
              <a:t> des personnes âgées ou des personnes isolées, ou dans le deuil…</a:t>
            </a:r>
          </a:p>
          <a:p>
            <a:pPr>
              <a:lnSpc>
                <a:spcPct val="110000"/>
              </a:lnSpc>
            </a:pPr>
            <a:r>
              <a:rPr lang="fr-FR" altLang="fr-FR" sz="2400">
                <a:solidFill>
                  <a:schemeClr val="tx2"/>
                </a:solidFill>
              </a:rPr>
              <a:t>inviter à jouer un enfant seul en récréation...</a:t>
            </a:r>
          </a:p>
          <a:p>
            <a:pPr>
              <a:lnSpc>
                <a:spcPct val="110000"/>
              </a:lnSpc>
            </a:pPr>
            <a:r>
              <a:rPr lang="fr-FR" altLang="fr-FR" sz="2400">
                <a:solidFill>
                  <a:schemeClr val="tx2"/>
                </a:solidFill>
              </a:rPr>
              <a:t>Etc.</a:t>
            </a:r>
          </a:p>
        </p:txBody>
      </p:sp>
      <p:sp>
        <p:nvSpPr>
          <p:cNvPr id="7" name="ZoneTexte 6">
            <a:extLst>
              <a:ext uri="{FF2B5EF4-FFF2-40B4-BE49-F238E27FC236}">
                <a16:creationId xmlns:a16="http://schemas.microsoft.com/office/drawing/2014/main" id="{E9868B2A-E993-3E4F-91E4-9A6325A16583}"/>
              </a:ext>
            </a:extLst>
          </p:cNvPr>
          <p:cNvSpPr txBox="1"/>
          <p:nvPr/>
        </p:nvSpPr>
        <p:spPr>
          <a:xfrm>
            <a:off x="0" y="5110163"/>
            <a:ext cx="5283200" cy="1262062"/>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i="1">
                <a:solidFill>
                  <a:srgbClr val="3366FF"/>
                </a:solidFill>
              </a:rPr>
              <a:t>Ce que vous avez fait à l’un de ces petits, … c’est à Moi que vous l’avez fait</a:t>
            </a:r>
            <a:r>
              <a:rPr lang="fr-FR" altLang="fr-FR" sz="2800" b="1" i="1">
                <a:solidFill>
                  <a:srgbClr val="3366FF"/>
                </a:solidFill>
              </a:rPr>
              <a:t>.</a:t>
            </a:r>
          </a:p>
          <a:p>
            <a:pPr algn="ctr"/>
            <a:r>
              <a:rPr lang="fr-FR" altLang="fr-FR" sz="2400" i="1">
                <a:solidFill>
                  <a:srgbClr val="3366FF"/>
                </a:solidFill>
              </a:rPr>
              <a:t> </a:t>
            </a:r>
            <a:r>
              <a:rPr lang="fr-FR" altLang="fr-FR" sz="2000">
                <a:solidFill>
                  <a:srgbClr val="3366FF"/>
                </a:solidFill>
              </a:rPr>
              <a:t>(Mt 25,40)</a:t>
            </a:r>
          </a:p>
        </p:txBody>
      </p:sp>
      <p:sp>
        <p:nvSpPr>
          <p:cNvPr id="23558" name="ZoneTexte 7">
            <a:extLst>
              <a:ext uri="{FF2B5EF4-FFF2-40B4-BE49-F238E27FC236}">
                <a16:creationId xmlns:a16="http://schemas.microsoft.com/office/drawing/2014/main" id="{C46B77A9-89DE-DF49-A2CD-8A08B5EB6083}"/>
              </a:ext>
            </a:extLst>
          </p:cNvPr>
          <p:cNvSpPr txBox="1">
            <a:spLocks noChangeArrowheads="1"/>
          </p:cNvSpPr>
          <p:nvPr/>
        </p:nvSpPr>
        <p:spPr bwMode="auto">
          <a:xfrm>
            <a:off x="322263" y="152400"/>
            <a:ext cx="848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Les œuvres de miséricorde</a:t>
            </a:r>
          </a:p>
        </p:txBody>
      </p:sp>
      <p:sp>
        <p:nvSpPr>
          <p:cNvPr id="3" name="Espace réservé du numéro de diapositive 2">
            <a:extLst>
              <a:ext uri="{FF2B5EF4-FFF2-40B4-BE49-F238E27FC236}">
                <a16:creationId xmlns:a16="http://schemas.microsoft.com/office/drawing/2014/main" id="{3C4E475A-3D1A-3841-94A4-DCC5DCCE66B0}"/>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9B56E25-9790-3141-A699-02966A81A281}" type="slidenum">
              <a:rPr lang="fr-FR" altLang="fr-FR">
                <a:solidFill>
                  <a:srgbClr val="898989"/>
                </a:solidFill>
              </a:rPr>
              <a:pPr/>
              <a:t>22</a:t>
            </a:fld>
            <a:endParaRPr lang="fr-FR" altLang="fr-FR">
              <a:solidFill>
                <a:srgbClr val="898989"/>
              </a:solidFill>
            </a:endParaRPr>
          </a:p>
        </p:txBody>
      </p:sp>
      <p:pic>
        <p:nvPicPr>
          <p:cNvPr id="23560" name="Image 4" descr="essai_logo_06.png">
            <a:extLst>
              <a:ext uri="{FF2B5EF4-FFF2-40B4-BE49-F238E27FC236}">
                <a16:creationId xmlns:a16="http://schemas.microsoft.com/office/drawing/2014/main" id="{5921A371-60EB-A048-98F0-6FD4AE844F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4">
            <a:extLst>
              <a:ext uri="{FF2B5EF4-FFF2-40B4-BE49-F238E27FC236}">
                <a16:creationId xmlns:a16="http://schemas.microsoft.com/office/drawing/2014/main" id="{31CC8629-5439-3340-A54B-D9660923A7FC}"/>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6"/>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p:tgtEl>
                                          <p:spTgt spid="7"/>
                                        </p:tgtEl>
                                        <p:attrNameLst>
                                          <p:attrName>ppt_y</p:attrName>
                                        </p:attrNameLst>
                                      </p:cBhvr>
                                      <p:tavLst>
                                        <p:tav tm="0">
                                          <p:val>
                                            <p:strVal val="#ppt_y+#ppt_h*1.125000"/>
                                          </p:val>
                                        </p:tav>
                                        <p:tav tm="100000">
                                          <p:val>
                                            <p:strVal val="#ppt_y"/>
                                          </p:val>
                                        </p:tav>
                                      </p:tavLst>
                                    </p:anim>
                                    <p:animEffect transition="in" filter="wipe(up)">
                                      <p:cBhvr>
                                        <p:cTn id="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 2" descr="océan.jpg">
            <a:extLst>
              <a:ext uri="{FF2B5EF4-FFF2-40B4-BE49-F238E27FC236}">
                <a16:creationId xmlns:a16="http://schemas.microsoft.com/office/drawing/2014/main" id="{C7DBFD8C-5903-2E4C-916D-7A03F2803FCF}"/>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50800"/>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ZoneTexte 1">
            <a:extLst>
              <a:ext uri="{FF2B5EF4-FFF2-40B4-BE49-F238E27FC236}">
                <a16:creationId xmlns:a16="http://schemas.microsoft.com/office/drawing/2014/main" id="{30CA21DE-99D0-FB4E-9DCC-8FEAE962340A}"/>
              </a:ext>
            </a:extLst>
          </p:cNvPr>
          <p:cNvSpPr txBox="1">
            <a:spLocks noChangeArrowheads="1"/>
          </p:cNvSpPr>
          <p:nvPr/>
        </p:nvSpPr>
        <p:spPr bwMode="auto">
          <a:xfrm>
            <a:off x="633413" y="1814513"/>
            <a:ext cx="794702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200000"/>
              </a:lnSpc>
            </a:pPr>
            <a:r>
              <a:rPr lang="fr-FR" altLang="fr-FR" sz="4000" b="1">
                <a:solidFill>
                  <a:srgbClr val="FFFFFF"/>
                </a:solidFill>
              </a:rPr>
              <a:t>5 </a:t>
            </a:r>
          </a:p>
          <a:p>
            <a:pPr algn="ctr">
              <a:lnSpc>
                <a:spcPct val="200000"/>
              </a:lnSpc>
            </a:pPr>
            <a:endParaRPr lang="fr-FR" altLang="fr-FR" sz="1200" b="1">
              <a:solidFill>
                <a:srgbClr val="FFFFFF"/>
              </a:solidFill>
            </a:endParaRPr>
          </a:p>
          <a:p>
            <a:pPr algn="ctr">
              <a:lnSpc>
                <a:spcPct val="200000"/>
              </a:lnSpc>
            </a:pPr>
            <a:r>
              <a:rPr lang="fr-FR" altLang="fr-FR" sz="4000" b="1">
                <a:solidFill>
                  <a:srgbClr val="FFFFFF"/>
                </a:solidFill>
              </a:rPr>
              <a:t>La Miséricorde jaillit </a:t>
            </a:r>
          </a:p>
          <a:p>
            <a:pPr algn="ctr">
              <a:lnSpc>
                <a:spcPct val="150000"/>
              </a:lnSpc>
            </a:pPr>
            <a:r>
              <a:rPr lang="fr-FR" altLang="fr-FR" sz="4000" b="1">
                <a:solidFill>
                  <a:srgbClr val="FFFFFF"/>
                </a:solidFill>
              </a:rPr>
              <a:t>du Cœur de Jésus transpercé</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5968"/>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E6666F6-8BB5-9A4B-8103-8071F8B88F06}"/>
              </a:ext>
            </a:extLst>
          </p:cNvPr>
          <p:cNvSpPr txBox="1"/>
          <p:nvPr/>
        </p:nvSpPr>
        <p:spPr>
          <a:xfrm>
            <a:off x="931863" y="5621338"/>
            <a:ext cx="7280275" cy="954087"/>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i="1">
                <a:solidFill>
                  <a:srgbClr val="FFFFFF"/>
                </a:solidFill>
              </a:rPr>
              <a:t>L’un des soldats lui ouvrit le côté… </a:t>
            </a:r>
          </a:p>
          <a:p>
            <a:pPr algn="ctr"/>
            <a:r>
              <a:rPr lang="fr-FR" altLang="fr-FR" sz="2800">
                <a:solidFill>
                  <a:srgbClr val="FFFFFF"/>
                </a:solidFill>
              </a:rPr>
              <a:t>(Jn 19, 34)</a:t>
            </a:r>
          </a:p>
        </p:txBody>
      </p:sp>
      <p:sp>
        <p:nvSpPr>
          <p:cNvPr id="4" name="Espace réservé du numéro de diapositive 3">
            <a:extLst>
              <a:ext uri="{FF2B5EF4-FFF2-40B4-BE49-F238E27FC236}">
                <a16:creationId xmlns:a16="http://schemas.microsoft.com/office/drawing/2014/main" id="{E55F5046-F494-1741-B44F-B09EAD8A6B41}"/>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E457732-2020-9441-B86C-27FC99AA349A}" type="slidenum">
              <a:rPr lang="fr-FR" altLang="fr-FR">
                <a:solidFill>
                  <a:srgbClr val="898989"/>
                </a:solidFill>
              </a:rPr>
              <a:pPr/>
              <a:t>24</a:t>
            </a:fld>
            <a:endParaRPr lang="fr-FR" altLang="fr-FR">
              <a:solidFill>
                <a:srgbClr val="898989"/>
              </a:solidFill>
            </a:endParaRPr>
          </a:p>
        </p:txBody>
      </p:sp>
      <p:pic>
        <p:nvPicPr>
          <p:cNvPr id="25604" name="Image 4" descr="AngelicoCroix.jpg">
            <a:extLst>
              <a:ext uri="{FF2B5EF4-FFF2-40B4-BE49-F238E27FC236}">
                <a16:creationId xmlns:a16="http://schemas.microsoft.com/office/drawing/2014/main" id="{48A9C07C-28C5-344A-B81D-7EE0FAD4D0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0025"/>
            <a:ext cx="55626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4EB5D89-56E8-D54B-819E-239A8D482ECB}"/>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BFC6162-383C-DA4B-99E7-A03154610036}" type="slidenum">
              <a:rPr lang="fr-FR" altLang="fr-FR">
                <a:solidFill>
                  <a:srgbClr val="898989"/>
                </a:solidFill>
              </a:rPr>
              <a:pPr/>
              <a:t>25</a:t>
            </a:fld>
            <a:endParaRPr lang="fr-FR" altLang="fr-FR">
              <a:solidFill>
                <a:srgbClr val="898989"/>
              </a:solidFill>
            </a:endParaRPr>
          </a:p>
        </p:txBody>
      </p:sp>
      <p:pic>
        <p:nvPicPr>
          <p:cNvPr id="26626" name="Image 2" descr="Sanf et eau.jpg">
            <a:extLst>
              <a:ext uri="{FF2B5EF4-FFF2-40B4-BE49-F238E27FC236}">
                <a16:creationId xmlns:a16="http://schemas.microsoft.com/office/drawing/2014/main" id="{A9A950D6-80D5-A842-90BF-B1147723B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142875"/>
            <a:ext cx="4016375"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84F8DC3B-1471-2041-9C57-C7653F7DBB56}"/>
              </a:ext>
            </a:extLst>
          </p:cNvPr>
          <p:cNvSpPr txBox="1"/>
          <p:nvPr/>
        </p:nvSpPr>
        <p:spPr>
          <a:xfrm>
            <a:off x="266116" y="3249612"/>
            <a:ext cx="3460750" cy="1376363"/>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…et aussitôt, il en sortit </a:t>
            </a:r>
          </a:p>
          <a:p>
            <a:pPr algn="ctr">
              <a:lnSpc>
                <a:spcPct val="130000"/>
              </a:lnSpc>
            </a:pPr>
            <a:r>
              <a:rPr lang="fr-FR" altLang="fr-FR" sz="2400" i="1" dirty="0">
                <a:solidFill>
                  <a:srgbClr val="3366FF"/>
                </a:solidFill>
              </a:rPr>
              <a:t>du sang et de l’eau</a:t>
            </a:r>
            <a:r>
              <a:rPr lang="fr-FR" altLang="fr-FR" dirty="0">
                <a:solidFill>
                  <a:srgbClr val="3366FF"/>
                </a:solidFill>
              </a:rPr>
              <a:t>.</a:t>
            </a:r>
          </a:p>
          <a:p>
            <a:pPr algn="ctr">
              <a:lnSpc>
                <a:spcPct val="150000"/>
              </a:lnSpc>
            </a:pPr>
            <a:r>
              <a:rPr lang="fr-FR" altLang="fr-FR" sz="2000" dirty="0">
                <a:solidFill>
                  <a:srgbClr val="3366FF"/>
                </a:solidFill>
              </a:rPr>
              <a:t>(</a:t>
            </a:r>
            <a:r>
              <a:rPr lang="fr-FR" altLang="fr-FR" sz="2000" dirty="0" err="1">
                <a:solidFill>
                  <a:srgbClr val="3366FF"/>
                </a:solidFill>
              </a:rPr>
              <a:t>Jn</a:t>
            </a:r>
            <a:r>
              <a:rPr lang="fr-FR" altLang="fr-FR" sz="2000" dirty="0">
                <a:solidFill>
                  <a:srgbClr val="3366FF"/>
                </a:solidFill>
              </a:rPr>
              <a:t> 19, 34)</a:t>
            </a:r>
            <a:endParaRPr lang="fr-FR" altLang="fr-FR" sz="2400" i="1" dirty="0">
              <a:solidFill>
                <a:srgbClr val="3366FF"/>
              </a:solidFill>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11EB113-5877-0744-8472-F7E4D463124D}"/>
              </a:ext>
            </a:extLst>
          </p:cNvPr>
          <p:cNvSpPr txBox="1"/>
          <p:nvPr/>
        </p:nvSpPr>
        <p:spPr>
          <a:xfrm>
            <a:off x="0" y="53975"/>
            <a:ext cx="9144000" cy="145097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Du Cœur de Jésus transpercé est née l’Église</a:t>
            </a:r>
          </a:p>
          <a:p>
            <a:pPr algn="ctr">
              <a:lnSpc>
                <a:spcPct val="130000"/>
              </a:lnSpc>
            </a:pPr>
            <a:r>
              <a:rPr lang="fr-FR" altLang="fr-FR" sz="2800" b="1">
                <a:solidFill>
                  <a:srgbClr val="C0504D"/>
                </a:solidFill>
              </a:rPr>
              <a:t> </a:t>
            </a:r>
            <a:r>
              <a:rPr lang="fr-FR" altLang="fr-FR" sz="2600">
                <a:solidFill>
                  <a:srgbClr val="1F497D"/>
                </a:solidFill>
              </a:rPr>
              <a:t>par laquelle nous recevons les sept  SACREMENTS </a:t>
            </a:r>
          </a:p>
          <a:p>
            <a:pPr algn="ctr">
              <a:lnSpc>
                <a:spcPct val="90000"/>
              </a:lnSpc>
            </a:pPr>
            <a:r>
              <a:rPr lang="fr-FR" altLang="fr-FR" sz="2600">
                <a:solidFill>
                  <a:srgbClr val="1F497D"/>
                </a:solidFill>
              </a:rPr>
              <a:t>qui donnent ou entretiennent en nous la vie divine</a:t>
            </a:r>
          </a:p>
        </p:txBody>
      </p:sp>
      <p:sp>
        <p:nvSpPr>
          <p:cNvPr id="4" name="ZoneTexte 3">
            <a:extLst>
              <a:ext uri="{FF2B5EF4-FFF2-40B4-BE49-F238E27FC236}">
                <a16:creationId xmlns:a16="http://schemas.microsoft.com/office/drawing/2014/main" id="{FA7E2D98-F0BC-884B-AFCB-08467BF87F00}"/>
              </a:ext>
            </a:extLst>
          </p:cNvPr>
          <p:cNvSpPr txBox="1">
            <a:spLocks noChangeArrowheads="1"/>
          </p:cNvSpPr>
          <p:nvPr/>
        </p:nvSpPr>
        <p:spPr bwMode="auto">
          <a:xfrm>
            <a:off x="26988" y="1785938"/>
            <a:ext cx="3462337"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Aft>
                <a:spcPts val="1800"/>
              </a:spcAft>
            </a:pPr>
            <a:r>
              <a:rPr lang="fr-FR" altLang="fr-FR" sz="2200">
                <a:solidFill>
                  <a:schemeClr val="tx2"/>
                </a:solidFill>
              </a:rPr>
              <a:t>1. Le baptême</a:t>
            </a:r>
          </a:p>
          <a:p>
            <a:pPr>
              <a:lnSpc>
                <a:spcPct val="130000"/>
              </a:lnSpc>
              <a:spcAft>
                <a:spcPts val="1800"/>
              </a:spcAft>
            </a:pPr>
            <a:r>
              <a:rPr lang="fr-FR" altLang="fr-FR" sz="2200">
                <a:solidFill>
                  <a:schemeClr val="tx2"/>
                </a:solidFill>
              </a:rPr>
              <a:t>2. La confirmation</a:t>
            </a:r>
          </a:p>
          <a:p>
            <a:pPr>
              <a:lnSpc>
                <a:spcPct val="130000"/>
              </a:lnSpc>
              <a:spcAft>
                <a:spcPts val="1800"/>
              </a:spcAft>
            </a:pPr>
            <a:r>
              <a:rPr lang="fr-FR" altLang="fr-FR" sz="2200">
                <a:solidFill>
                  <a:schemeClr val="tx2"/>
                </a:solidFill>
              </a:rPr>
              <a:t>3. Le sacrement du Pardon</a:t>
            </a:r>
          </a:p>
          <a:p>
            <a:pPr>
              <a:lnSpc>
                <a:spcPct val="130000"/>
              </a:lnSpc>
              <a:spcAft>
                <a:spcPts val="1800"/>
              </a:spcAft>
            </a:pPr>
            <a:r>
              <a:rPr lang="fr-FR" altLang="fr-FR" sz="2200">
                <a:solidFill>
                  <a:schemeClr val="tx2"/>
                </a:solidFill>
              </a:rPr>
              <a:t>4. L’Eucharistie</a:t>
            </a:r>
          </a:p>
          <a:p>
            <a:pPr>
              <a:lnSpc>
                <a:spcPct val="130000"/>
              </a:lnSpc>
              <a:spcAft>
                <a:spcPts val="1800"/>
              </a:spcAft>
            </a:pPr>
            <a:r>
              <a:rPr lang="fr-FR" altLang="fr-FR" sz="2200">
                <a:solidFill>
                  <a:schemeClr val="tx2"/>
                </a:solidFill>
              </a:rPr>
              <a:t>5. L’Ordre</a:t>
            </a:r>
          </a:p>
          <a:p>
            <a:pPr>
              <a:lnSpc>
                <a:spcPct val="130000"/>
              </a:lnSpc>
              <a:spcAft>
                <a:spcPts val="1800"/>
              </a:spcAft>
            </a:pPr>
            <a:r>
              <a:rPr lang="fr-FR" altLang="fr-FR" sz="2200">
                <a:solidFill>
                  <a:schemeClr val="tx2"/>
                </a:solidFill>
              </a:rPr>
              <a:t>6. Le Mariage</a:t>
            </a:r>
          </a:p>
          <a:p>
            <a:pPr>
              <a:lnSpc>
                <a:spcPct val="130000"/>
              </a:lnSpc>
              <a:spcAft>
                <a:spcPts val="1800"/>
              </a:spcAft>
            </a:pPr>
            <a:r>
              <a:rPr lang="fr-FR" altLang="fr-FR" sz="2200">
                <a:solidFill>
                  <a:schemeClr val="tx2"/>
                </a:solidFill>
              </a:rPr>
              <a:t>7. Le sacrement des malades</a:t>
            </a:r>
            <a:r>
              <a:rPr lang="fr-FR" altLang="fr-FR" sz="2000">
                <a:solidFill>
                  <a:schemeClr val="tx2"/>
                </a:solidFill>
              </a:rPr>
              <a:t> </a:t>
            </a:r>
          </a:p>
        </p:txBody>
      </p:sp>
      <p:sp>
        <p:nvSpPr>
          <p:cNvPr id="5" name="Espace réservé du numéro de diapositive 4">
            <a:extLst>
              <a:ext uri="{FF2B5EF4-FFF2-40B4-BE49-F238E27FC236}">
                <a16:creationId xmlns:a16="http://schemas.microsoft.com/office/drawing/2014/main" id="{E2088F62-6950-DD41-8EB2-2AB1887B17DA}"/>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D004A63-0BA2-0F4B-8EE1-9F6758174860}" type="slidenum">
              <a:rPr lang="fr-FR" altLang="fr-FR">
                <a:solidFill>
                  <a:srgbClr val="898989"/>
                </a:solidFill>
              </a:rPr>
              <a:pPr/>
              <a:t>26</a:t>
            </a:fld>
            <a:endParaRPr lang="fr-FR" altLang="fr-FR">
              <a:solidFill>
                <a:srgbClr val="898989"/>
              </a:solidFill>
            </a:endParaRPr>
          </a:p>
        </p:txBody>
      </p:sp>
      <p:pic>
        <p:nvPicPr>
          <p:cNvPr id="27652" name="Image 4" descr="essai_logo_06.png">
            <a:extLst>
              <a:ext uri="{FF2B5EF4-FFF2-40B4-BE49-F238E27FC236}">
                <a16:creationId xmlns:a16="http://schemas.microsoft.com/office/drawing/2014/main" id="{AE1E1109-195C-E043-932C-B34479688D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8" descr="7.jpg">
            <a:extLst>
              <a:ext uri="{FF2B5EF4-FFF2-40B4-BE49-F238E27FC236}">
                <a16:creationId xmlns:a16="http://schemas.microsoft.com/office/drawing/2014/main" id="{F70DE3BB-83EC-6347-8B21-388DACED06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1968500"/>
            <a:ext cx="5383213"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4BA05773-907B-B54F-ADDE-D9DC43649A10}"/>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3" descr="océan.jpg">
            <a:extLst>
              <a:ext uri="{FF2B5EF4-FFF2-40B4-BE49-F238E27FC236}">
                <a16:creationId xmlns:a16="http://schemas.microsoft.com/office/drawing/2014/main" id="{8A7F2F8C-6619-0F49-85AE-A37A118273C8}"/>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68263"/>
            <a:ext cx="9144000" cy="69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ZoneTexte 1">
            <a:extLst>
              <a:ext uri="{FF2B5EF4-FFF2-40B4-BE49-F238E27FC236}">
                <a16:creationId xmlns:a16="http://schemas.microsoft.com/office/drawing/2014/main" id="{209F3683-B093-FF44-92CF-5579CC994A6E}"/>
              </a:ext>
            </a:extLst>
          </p:cNvPr>
          <p:cNvSpPr txBox="1">
            <a:spLocks noChangeArrowheads="1"/>
          </p:cNvSpPr>
          <p:nvPr/>
        </p:nvSpPr>
        <p:spPr bwMode="auto">
          <a:xfrm>
            <a:off x="420688" y="784225"/>
            <a:ext cx="8291512"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4000" b="1">
                <a:solidFill>
                  <a:srgbClr val="FFFFFF"/>
                </a:solidFill>
              </a:rPr>
              <a:t>6</a:t>
            </a:r>
          </a:p>
          <a:p>
            <a:pPr algn="ctr">
              <a:lnSpc>
                <a:spcPct val="200000"/>
              </a:lnSpc>
            </a:pPr>
            <a:r>
              <a:rPr lang="fr-FR" altLang="fr-FR" sz="4000" b="1">
                <a:solidFill>
                  <a:srgbClr val="FFFFFF"/>
                </a:solidFill>
              </a:rPr>
              <a:t>Le Sacré-Cœur </a:t>
            </a:r>
          </a:p>
        </p:txBody>
      </p:sp>
      <p:sp>
        <p:nvSpPr>
          <p:cNvPr id="3" name="ZoneTexte 2">
            <a:extLst>
              <a:ext uri="{FF2B5EF4-FFF2-40B4-BE49-F238E27FC236}">
                <a16:creationId xmlns:a16="http://schemas.microsoft.com/office/drawing/2014/main" id="{64B4F1B9-8102-7B4B-83C4-FE642AF4EFD0}"/>
              </a:ext>
            </a:extLst>
          </p:cNvPr>
          <p:cNvSpPr txBox="1"/>
          <p:nvPr/>
        </p:nvSpPr>
        <p:spPr>
          <a:xfrm>
            <a:off x="536575" y="3590925"/>
            <a:ext cx="8059738" cy="258762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i="1">
                <a:solidFill>
                  <a:srgbClr val="FFFFFF"/>
                </a:solidFill>
              </a:rPr>
              <a:t>Le langage des battements du Cœur du Seigneur </a:t>
            </a:r>
          </a:p>
          <a:p>
            <a:pPr algn="ctr">
              <a:lnSpc>
                <a:spcPct val="130000"/>
              </a:lnSpc>
            </a:pPr>
            <a:r>
              <a:rPr lang="fr-FR" altLang="fr-FR" sz="2800" i="1">
                <a:solidFill>
                  <a:srgbClr val="FFFFFF"/>
                </a:solidFill>
              </a:rPr>
              <a:t>est réservé pour les derniers temps, </a:t>
            </a:r>
          </a:p>
          <a:p>
            <a:pPr algn="ctr">
              <a:lnSpc>
                <a:spcPct val="130000"/>
              </a:lnSpc>
            </a:pPr>
            <a:r>
              <a:rPr lang="fr-FR" altLang="fr-FR" sz="2800" i="1">
                <a:solidFill>
                  <a:srgbClr val="FFFFFF"/>
                </a:solidFill>
              </a:rPr>
              <a:t>pour que le monde vieilli et refroidi dans l’amour divin </a:t>
            </a:r>
          </a:p>
          <a:p>
            <a:pPr algn="ctr">
              <a:lnSpc>
                <a:spcPct val="130000"/>
              </a:lnSpc>
            </a:pPr>
            <a:r>
              <a:rPr lang="fr-FR" altLang="fr-FR" sz="2800" i="1">
                <a:solidFill>
                  <a:srgbClr val="FFFFFF"/>
                </a:solidFill>
              </a:rPr>
              <a:t>se réchauffe en en prenant conscience</a:t>
            </a:r>
            <a:endParaRPr lang="fr-FR" altLang="fr-FR" sz="1000">
              <a:solidFill>
                <a:srgbClr val="FFFFFF"/>
              </a:solidFill>
            </a:endParaRPr>
          </a:p>
          <a:p>
            <a:pPr algn="r">
              <a:lnSpc>
                <a:spcPct val="130000"/>
              </a:lnSpc>
            </a:pPr>
            <a:r>
              <a:rPr lang="fr-FR" altLang="fr-FR" sz="2000">
                <a:solidFill>
                  <a:srgbClr val="FFFFFF"/>
                </a:solidFill>
              </a:rPr>
              <a:t>Saint Jean à Sainte Gertrude  (+ 1302)</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1" descr="Sacré-Cœur.jpg">
            <a:extLst>
              <a:ext uri="{FF2B5EF4-FFF2-40B4-BE49-F238E27FC236}">
                <a16:creationId xmlns:a16="http://schemas.microsoft.com/office/drawing/2014/main" id="{BEAAC474-A421-5642-92EA-DD3806720E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5863" y="239713"/>
            <a:ext cx="39830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ZoneTexte 2">
            <a:extLst>
              <a:ext uri="{FF2B5EF4-FFF2-40B4-BE49-F238E27FC236}">
                <a16:creationId xmlns:a16="http://schemas.microsoft.com/office/drawing/2014/main" id="{A291DECC-5364-B04D-B328-8BABB9A98D20}"/>
              </a:ext>
            </a:extLst>
          </p:cNvPr>
          <p:cNvSpPr txBox="1">
            <a:spLocks noChangeArrowheads="1"/>
          </p:cNvSpPr>
          <p:nvPr/>
        </p:nvSpPr>
        <p:spPr bwMode="auto">
          <a:xfrm>
            <a:off x="254000" y="239713"/>
            <a:ext cx="43148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rgbClr val="FF0000"/>
                </a:solidFill>
              </a:rPr>
              <a:t>La dévotion au Sacré-Cœur </a:t>
            </a:r>
          </a:p>
          <a:p>
            <a:pPr algn="ctr"/>
            <a:r>
              <a:rPr lang="fr-FR" altLang="fr-FR" sz="2800" b="1">
                <a:solidFill>
                  <a:srgbClr val="FF0000"/>
                </a:solidFill>
              </a:rPr>
              <a:t> a été demandée par</a:t>
            </a:r>
          </a:p>
          <a:p>
            <a:pPr algn="ctr"/>
            <a:r>
              <a:rPr lang="fr-FR" altLang="fr-FR" sz="2800" b="1">
                <a:solidFill>
                  <a:srgbClr val="FF0000"/>
                </a:solidFill>
              </a:rPr>
              <a:t> Notre Seigneur Lui-même </a:t>
            </a:r>
          </a:p>
        </p:txBody>
      </p:sp>
      <p:sp>
        <p:nvSpPr>
          <p:cNvPr id="29699" name="ZoneTexte 3">
            <a:extLst>
              <a:ext uri="{FF2B5EF4-FFF2-40B4-BE49-F238E27FC236}">
                <a16:creationId xmlns:a16="http://schemas.microsoft.com/office/drawing/2014/main" id="{A6C5D7B0-659C-D74D-A4EB-90C38975FF6C}"/>
              </a:ext>
            </a:extLst>
          </p:cNvPr>
          <p:cNvSpPr txBox="1">
            <a:spLocks noChangeArrowheads="1"/>
          </p:cNvSpPr>
          <p:nvPr/>
        </p:nvSpPr>
        <p:spPr bwMode="auto">
          <a:xfrm>
            <a:off x="185738" y="1893888"/>
            <a:ext cx="467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a:solidFill>
                  <a:schemeClr val="tx2"/>
                </a:solidFill>
              </a:rPr>
              <a:t>à plusieurs reprises au fil du temps, mais plus particulièrement : </a:t>
            </a:r>
          </a:p>
        </p:txBody>
      </p:sp>
      <p:sp>
        <p:nvSpPr>
          <p:cNvPr id="6" name="ZoneTexte 5">
            <a:extLst>
              <a:ext uri="{FF2B5EF4-FFF2-40B4-BE49-F238E27FC236}">
                <a16:creationId xmlns:a16="http://schemas.microsoft.com/office/drawing/2014/main" id="{2E9D61AB-CB5C-3246-915F-14F845561EA4}"/>
              </a:ext>
            </a:extLst>
          </p:cNvPr>
          <p:cNvSpPr txBox="1">
            <a:spLocks noChangeArrowheads="1"/>
          </p:cNvSpPr>
          <p:nvPr/>
        </p:nvSpPr>
        <p:spPr bwMode="auto">
          <a:xfrm>
            <a:off x="185738" y="4351338"/>
            <a:ext cx="46736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i="1">
                <a:solidFill>
                  <a:srgbClr val="1F497D"/>
                </a:solidFill>
              </a:rPr>
              <a:t>au 20</a:t>
            </a:r>
            <a:r>
              <a:rPr lang="fr-FR" altLang="fr-FR" sz="2400" i="1" baseline="30000">
                <a:solidFill>
                  <a:srgbClr val="1F497D"/>
                </a:solidFill>
              </a:rPr>
              <a:t>ème</a:t>
            </a:r>
            <a:r>
              <a:rPr lang="fr-FR" altLang="fr-FR" sz="2400" i="1">
                <a:solidFill>
                  <a:srgbClr val="1F497D"/>
                </a:solidFill>
              </a:rPr>
              <a:t> siècle,</a:t>
            </a:r>
          </a:p>
          <a:p>
            <a:pPr algn="ctr">
              <a:lnSpc>
                <a:spcPct val="130000"/>
              </a:lnSpc>
            </a:pPr>
            <a:r>
              <a:rPr lang="fr-FR" altLang="fr-FR" sz="2400" i="1">
                <a:solidFill>
                  <a:srgbClr val="1F497D"/>
                </a:solidFill>
              </a:rPr>
              <a:t> </a:t>
            </a:r>
            <a:r>
              <a:rPr lang="fr-FR" altLang="fr-FR" sz="2400" b="1">
                <a:solidFill>
                  <a:srgbClr val="1F497D"/>
                </a:solidFill>
              </a:rPr>
              <a:t>à sainte Faustine</a:t>
            </a:r>
            <a:r>
              <a:rPr lang="fr-FR" altLang="fr-FR" sz="2400">
                <a:solidFill>
                  <a:srgbClr val="1F497D"/>
                </a:solidFill>
              </a:rPr>
              <a:t>, </a:t>
            </a:r>
          </a:p>
          <a:p>
            <a:pPr algn="ctr"/>
            <a:r>
              <a:rPr lang="fr-FR" altLang="fr-FR" sz="2400">
                <a:solidFill>
                  <a:srgbClr val="1F497D"/>
                </a:solidFill>
              </a:rPr>
              <a:t>religieuse polonaise, canonisée par saint Jean-Paul II, en l’an 2000</a:t>
            </a:r>
            <a:r>
              <a:rPr lang="fr-FR" altLang="fr-FR" sz="2400"/>
              <a:t>. </a:t>
            </a:r>
          </a:p>
        </p:txBody>
      </p:sp>
      <p:sp>
        <p:nvSpPr>
          <p:cNvPr id="7" name="ZoneTexte 6">
            <a:extLst>
              <a:ext uri="{FF2B5EF4-FFF2-40B4-BE49-F238E27FC236}">
                <a16:creationId xmlns:a16="http://schemas.microsoft.com/office/drawing/2014/main" id="{5F9BEB34-C005-AB4F-9E0D-2B9CBEC0B5D4}"/>
              </a:ext>
            </a:extLst>
          </p:cNvPr>
          <p:cNvSpPr txBox="1">
            <a:spLocks noChangeArrowheads="1"/>
          </p:cNvSpPr>
          <p:nvPr/>
        </p:nvSpPr>
        <p:spPr bwMode="auto">
          <a:xfrm>
            <a:off x="254000" y="2776538"/>
            <a:ext cx="46053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fr-FR" sz="2400" i="1">
                <a:solidFill>
                  <a:srgbClr val="1F497D"/>
                </a:solidFill>
              </a:rPr>
              <a:t>au 17</a:t>
            </a:r>
            <a:r>
              <a:rPr lang="fr-FR" altLang="fr-FR" sz="2400" i="1" baseline="30000">
                <a:solidFill>
                  <a:srgbClr val="1F497D"/>
                </a:solidFill>
              </a:rPr>
              <a:t>ème</a:t>
            </a:r>
            <a:r>
              <a:rPr lang="fr-FR" altLang="fr-FR" sz="2400" i="1">
                <a:solidFill>
                  <a:srgbClr val="1F497D"/>
                </a:solidFill>
              </a:rPr>
              <a:t> siècle, </a:t>
            </a:r>
          </a:p>
          <a:p>
            <a:pPr algn="ctr">
              <a:lnSpc>
                <a:spcPct val="120000"/>
              </a:lnSpc>
            </a:pPr>
            <a:r>
              <a:rPr lang="fr-FR" altLang="fr-FR" sz="2400" b="1">
                <a:solidFill>
                  <a:srgbClr val="1F497D"/>
                </a:solidFill>
              </a:rPr>
              <a:t>à sainte Marguerite-Marie, </a:t>
            </a:r>
          </a:p>
          <a:p>
            <a:pPr algn="ctr"/>
            <a:r>
              <a:rPr lang="fr-FR" altLang="fr-FR" sz="2400">
                <a:solidFill>
                  <a:srgbClr val="1F497D"/>
                </a:solidFill>
              </a:rPr>
              <a:t>religieuse de la Visitation (+ 1690). </a:t>
            </a:r>
          </a:p>
          <a:p>
            <a:endParaRPr lang="fr-FR" altLang="fr-FR" sz="2400">
              <a:solidFill>
                <a:srgbClr val="1F497D"/>
              </a:solidFill>
            </a:endParaRPr>
          </a:p>
        </p:txBody>
      </p:sp>
      <p:sp>
        <p:nvSpPr>
          <p:cNvPr id="5" name="Espace réservé du numéro de diapositive 4">
            <a:extLst>
              <a:ext uri="{FF2B5EF4-FFF2-40B4-BE49-F238E27FC236}">
                <a16:creationId xmlns:a16="http://schemas.microsoft.com/office/drawing/2014/main" id="{2A72392E-C006-8E4E-A3ED-4D0AD42CA83A}"/>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2B7C1B2-1294-2E47-90C1-5D0450BE2BFE}" type="slidenum">
              <a:rPr lang="fr-FR" altLang="fr-FR">
                <a:solidFill>
                  <a:srgbClr val="898989"/>
                </a:solidFill>
              </a:rPr>
              <a:pPr/>
              <a:t>28</a:t>
            </a:fld>
            <a:endParaRPr lang="fr-FR" altLang="fr-FR">
              <a:solidFill>
                <a:srgbClr val="898989"/>
              </a:solidFill>
            </a:endParaRPr>
          </a:p>
        </p:txBody>
      </p:sp>
      <p:pic>
        <p:nvPicPr>
          <p:cNvPr id="29703" name="Image 4" descr="essai_logo_06.png">
            <a:extLst>
              <a:ext uri="{FF2B5EF4-FFF2-40B4-BE49-F238E27FC236}">
                <a16:creationId xmlns:a16="http://schemas.microsoft.com/office/drawing/2014/main" id="{50BDE06A-DFCF-5546-B769-D7792EE97F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4">
            <a:extLst>
              <a:ext uri="{FF2B5EF4-FFF2-40B4-BE49-F238E27FC236}">
                <a16:creationId xmlns:a16="http://schemas.microsoft.com/office/drawing/2014/main" id="{B69CDCB2-17D5-724B-9BCD-5A343FB48076}"/>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p:tgtEl>
                                          <p:spTgt spid="7"/>
                                        </p:tgtEl>
                                        <p:attrNameLst>
                                          <p:attrName>ppt_y</p:attrName>
                                        </p:attrNameLst>
                                      </p:cBhvr>
                                      <p:tavLst>
                                        <p:tav tm="0">
                                          <p:val>
                                            <p:strVal val="#ppt_y+#ppt_h*1.125000"/>
                                          </p:val>
                                        </p:tav>
                                        <p:tav tm="100000">
                                          <p:val>
                                            <p:strVal val="#ppt_y"/>
                                          </p:val>
                                        </p:tav>
                                      </p:tavLst>
                                    </p:anim>
                                    <p:animEffect transition="in" filter="wipe(up)">
                                      <p:cBhvr>
                                        <p:cTn id="8" dur="2000"/>
                                        <p:tgtEl>
                                          <p:spTgt spid="7"/>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p:tgtEl>
                                          <p:spTgt spid="6"/>
                                        </p:tgtEl>
                                        <p:attrNameLst>
                                          <p:attrName>ppt_y</p:attrName>
                                        </p:attrNameLst>
                                      </p:cBhvr>
                                      <p:tavLst>
                                        <p:tav tm="0">
                                          <p:val>
                                            <p:strVal val="#ppt_y+#ppt_h*1.125000"/>
                                          </p:val>
                                        </p:tav>
                                        <p:tav tm="100000">
                                          <p:val>
                                            <p:strVal val="#ppt_y"/>
                                          </p:val>
                                        </p:tav>
                                      </p:tavLst>
                                    </p:anim>
                                    <p:animEffect transition="in" filter="wipe(up)">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1" descr="Ste marguerite marie.jpg">
            <a:extLst>
              <a:ext uri="{FF2B5EF4-FFF2-40B4-BE49-F238E27FC236}">
                <a16:creationId xmlns:a16="http://schemas.microsoft.com/office/drawing/2014/main" id="{C36F9C21-CD86-7549-9CE7-0C5033DF40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322263"/>
            <a:ext cx="2614613"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D228548D-C488-554B-B31D-D689F7F18428}"/>
              </a:ext>
            </a:extLst>
          </p:cNvPr>
          <p:cNvSpPr txBox="1"/>
          <p:nvPr/>
        </p:nvSpPr>
        <p:spPr>
          <a:xfrm>
            <a:off x="119063" y="947738"/>
            <a:ext cx="5959475" cy="2573337"/>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a:solidFill>
                  <a:schemeClr val="tx2"/>
                </a:solidFill>
              </a:rPr>
              <a:t>Jésus demande à sainte Marguerite-Marie </a:t>
            </a:r>
          </a:p>
          <a:p>
            <a:pPr algn="ctr"/>
            <a:r>
              <a:rPr lang="fr-FR" altLang="fr-FR" sz="2400">
                <a:solidFill>
                  <a:schemeClr val="tx2"/>
                </a:solidFill>
              </a:rPr>
              <a:t>que soit instituée, </a:t>
            </a:r>
            <a:r>
              <a:rPr lang="fr-FR" altLang="fr-FR" sz="2400" b="1">
                <a:solidFill>
                  <a:schemeClr val="tx2"/>
                </a:solidFill>
              </a:rPr>
              <a:t>le premier  vendredi </a:t>
            </a:r>
          </a:p>
          <a:p>
            <a:pPr algn="ctr"/>
            <a:r>
              <a:rPr lang="fr-FR" altLang="fr-FR" sz="2400" b="1">
                <a:solidFill>
                  <a:schemeClr val="tx2"/>
                </a:solidFill>
              </a:rPr>
              <a:t>après la fête du Saint-Sacrement,</a:t>
            </a:r>
          </a:p>
          <a:p>
            <a:pPr algn="ctr"/>
            <a:r>
              <a:rPr lang="fr-FR" altLang="fr-FR" sz="2400">
                <a:solidFill>
                  <a:schemeClr val="tx2"/>
                </a:solidFill>
              </a:rPr>
              <a:t> une fête particulière pour honorer son Cœur : </a:t>
            </a:r>
          </a:p>
          <a:p>
            <a:pPr algn="ctr">
              <a:lnSpc>
                <a:spcPct val="130000"/>
              </a:lnSpc>
            </a:pPr>
            <a:r>
              <a:rPr lang="fr-FR" altLang="fr-FR" sz="2400" b="1">
                <a:solidFill>
                  <a:schemeClr val="tx2"/>
                </a:solidFill>
              </a:rPr>
              <a:t>la fête du Sacré-Cœur.</a:t>
            </a:r>
          </a:p>
          <a:p>
            <a:pPr>
              <a:lnSpc>
                <a:spcPct val="150000"/>
              </a:lnSpc>
            </a:pPr>
            <a:r>
              <a:rPr lang="fr-FR" altLang="fr-FR" sz="2400">
                <a:solidFill>
                  <a:schemeClr val="tx2"/>
                </a:solidFill>
              </a:rPr>
              <a:t>Cette fête a pour but de :</a:t>
            </a:r>
          </a:p>
        </p:txBody>
      </p:sp>
      <p:sp>
        <p:nvSpPr>
          <p:cNvPr id="4" name="ZoneTexte 3">
            <a:extLst>
              <a:ext uri="{FF2B5EF4-FFF2-40B4-BE49-F238E27FC236}">
                <a16:creationId xmlns:a16="http://schemas.microsoft.com/office/drawing/2014/main" id="{40C48DF4-20E6-2146-81CE-380B9CA57329}"/>
              </a:ext>
            </a:extLst>
          </p:cNvPr>
          <p:cNvSpPr txBox="1"/>
          <p:nvPr/>
        </p:nvSpPr>
        <p:spPr>
          <a:xfrm>
            <a:off x="423863" y="119063"/>
            <a:ext cx="5113337" cy="522287"/>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La fête du Sacré-Cœur</a:t>
            </a:r>
          </a:p>
        </p:txBody>
      </p:sp>
      <p:sp>
        <p:nvSpPr>
          <p:cNvPr id="5" name="ZoneTexte 4">
            <a:extLst>
              <a:ext uri="{FF2B5EF4-FFF2-40B4-BE49-F238E27FC236}">
                <a16:creationId xmlns:a16="http://schemas.microsoft.com/office/drawing/2014/main" id="{8665E93E-FF9F-D047-95B1-85E5229D6B20}"/>
              </a:ext>
            </a:extLst>
          </p:cNvPr>
          <p:cNvSpPr txBox="1">
            <a:spLocks noChangeArrowheads="1"/>
          </p:cNvSpPr>
          <p:nvPr/>
        </p:nvSpPr>
        <p:spPr bwMode="auto">
          <a:xfrm>
            <a:off x="236538" y="3640138"/>
            <a:ext cx="8788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Wingdings" pitchFamily="2" charset="2"/>
              <a:buChar char="²"/>
            </a:pPr>
            <a:r>
              <a:rPr lang="fr-FR" altLang="fr-FR" sz="2400" b="1">
                <a:solidFill>
                  <a:srgbClr val="1F497D"/>
                </a:solidFill>
              </a:rPr>
              <a:t>honorer</a:t>
            </a:r>
            <a:r>
              <a:rPr lang="fr-FR" altLang="fr-FR" sz="2400">
                <a:solidFill>
                  <a:srgbClr val="1F497D"/>
                </a:solidFill>
              </a:rPr>
              <a:t> son Cœur, reconnaître l’immense amour dont Il nous a aimés et Lui rendre ‘</a:t>
            </a:r>
            <a:r>
              <a:rPr lang="fr-FR" altLang="fr-FR" sz="2400" i="1">
                <a:solidFill>
                  <a:srgbClr val="1F497D"/>
                </a:solidFill>
              </a:rPr>
              <a:t>’</a:t>
            </a:r>
            <a:r>
              <a:rPr lang="fr-FR" altLang="ja-JP" sz="2400" i="1">
                <a:solidFill>
                  <a:srgbClr val="1F497D"/>
                </a:solidFill>
              </a:rPr>
              <a:t>amour pour Amour </a:t>
            </a:r>
            <a:r>
              <a:rPr lang="fr-FR" altLang="fr-FR" sz="2400" i="1">
                <a:solidFill>
                  <a:srgbClr val="1F497D"/>
                </a:solidFill>
              </a:rPr>
              <a:t>’’</a:t>
            </a:r>
            <a:r>
              <a:rPr lang="fr-FR" altLang="ja-JP" sz="2400" i="1">
                <a:solidFill>
                  <a:srgbClr val="1F497D"/>
                </a:solidFill>
              </a:rPr>
              <a:t>.</a:t>
            </a:r>
            <a:endParaRPr lang="fr-FR" altLang="fr-FR" sz="2400" i="1">
              <a:solidFill>
                <a:srgbClr val="1F497D"/>
              </a:solidFill>
            </a:endParaRPr>
          </a:p>
        </p:txBody>
      </p:sp>
      <p:sp>
        <p:nvSpPr>
          <p:cNvPr id="6" name="ZoneTexte 5">
            <a:extLst>
              <a:ext uri="{FF2B5EF4-FFF2-40B4-BE49-F238E27FC236}">
                <a16:creationId xmlns:a16="http://schemas.microsoft.com/office/drawing/2014/main" id="{0FC74C41-0BFA-6C4A-ACF5-309C0E698088}"/>
              </a:ext>
            </a:extLst>
          </p:cNvPr>
          <p:cNvSpPr txBox="1">
            <a:spLocks noChangeArrowheads="1"/>
          </p:cNvSpPr>
          <p:nvPr/>
        </p:nvSpPr>
        <p:spPr bwMode="auto">
          <a:xfrm>
            <a:off x="242888" y="4960938"/>
            <a:ext cx="8602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Wingdings" pitchFamily="2" charset="2"/>
              <a:buChar char="²"/>
            </a:pPr>
            <a:r>
              <a:rPr lang="fr-FR" altLang="fr-FR" sz="2400" b="1">
                <a:solidFill>
                  <a:srgbClr val="1F497D"/>
                </a:solidFill>
              </a:rPr>
              <a:t>réparer</a:t>
            </a:r>
            <a:r>
              <a:rPr lang="fr-FR" altLang="fr-FR" sz="2400">
                <a:solidFill>
                  <a:srgbClr val="1F497D"/>
                </a:solidFill>
              </a:rPr>
              <a:t> les innombrables manques de respect et d’amour  dont Il est continuellement offensé, surtout dans l’Eucharistie.</a:t>
            </a:r>
          </a:p>
        </p:txBody>
      </p:sp>
      <p:sp>
        <p:nvSpPr>
          <p:cNvPr id="7" name="Espace réservé du numéro de diapositive 6">
            <a:extLst>
              <a:ext uri="{FF2B5EF4-FFF2-40B4-BE49-F238E27FC236}">
                <a16:creationId xmlns:a16="http://schemas.microsoft.com/office/drawing/2014/main" id="{B519D07B-7E73-D440-86ED-AC492827A499}"/>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9FA9592-3BCE-0145-9DA2-E249CFAC3A78}" type="slidenum">
              <a:rPr lang="fr-FR" altLang="fr-FR">
                <a:solidFill>
                  <a:srgbClr val="898989"/>
                </a:solidFill>
              </a:rPr>
              <a:pPr/>
              <a:t>29</a:t>
            </a:fld>
            <a:endParaRPr lang="fr-FR" altLang="fr-FR">
              <a:solidFill>
                <a:srgbClr val="898989"/>
              </a:solidFill>
            </a:endParaRPr>
          </a:p>
        </p:txBody>
      </p:sp>
      <p:pic>
        <p:nvPicPr>
          <p:cNvPr id="30727" name="Image 4" descr="essai_logo_06.png">
            <a:extLst>
              <a:ext uri="{FF2B5EF4-FFF2-40B4-BE49-F238E27FC236}">
                <a16:creationId xmlns:a16="http://schemas.microsoft.com/office/drawing/2014/main" id="{CB61922B-830A-CD44-B47F-AE526A802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4">
            <a:extLst>
              <a:ext uri="{FF2B5EF4-FFF2-40B4-BE49-F238E27FC236}">
                <a16:creationId xmlns:a16="http://schemas.microsoft.com/office/drawing/2014/main" id="{B95B9B6D-20F8-294E-975D-AF1EDD6DB74D}"/>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ppt_y</p:attrName>
                                        </p:attrNameLst>
                                      </p:cBhvr>
                                      <p:tavLst>
                                        <p:tav tm="0">
                                          <p:val>
                                            <p:strVal val="#ppt_y+#ppt_h*1.125000"/>
                                          </p:val>
                                        </p:tav>
                                        <p:tav tm="100000">
                                          <p:val>
                                            <p:strVal val="#ppt_y"/>
                                          </p:val>
                                        </p:tav>
                                      </p:tavLst>
                                    </p:anim>
                                    <p:animEffect transition="in" filter="wipe(up)">
                                      <p:cBhvr>
                                        <p:cTn id="8" dur="2000"/>
                                        <p:tgtEl>
                                          <p:spTgt spid="5"/>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p:tgtEl>
                                          <p:spTgt spid="6"/>
                                        </p:tgtEl>
                                        <p:attrNameLst>
                                          <p:attrName>ppt_y</p:attrName>
                                        </p:attrNameLst>
                                      </p:cBhvr>
                                      <p:tavLst>
                                        <p:tav tm="0">
                                          <p:val>
                                            <p:strVal val="#ppt_y+#ppt_h*1.125000"/>
                                          </p:val>
                                        </p:tav>
                                        <p:tav tm="100000">
                                          <p:val>
                                            <p:strVal val="#ppt_y"/>
                                          </p:val>
                                        </p:tav>
                                      </p:tavLst>
                                    </p:anim>
                                    <p:animEffect transition="in" filter="wipe(up)">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mage 1" descr="océan.jpg">
            <a:extLst>
              <a:ext uri="{FF2B5EF4-FFF2-40B4-BE49-F238E27FC236}">
                <a16:creationId xmlns:a16="http://schemas.microsoft.com/office/drawing/2014/main" id="{24367AEF-12D1-FC43-90E4-33663DA0D622}"/>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50800"/>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C96C5901-3B5A-3F4C-A0E3-2F777D15BE8E}"/>
              </a:ext>
            </a:extLst>
          </p:cNvPr>
          <p:cNvSpPr txBox="1"/>
          <p:nvPr/>
        </p:nvSpPr>
        <p:spPr>
          <a:xfrm>
            <a:off x="352425" y="2524125"/>
            <a:ext cx="8359775" cy="193833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4000" b="1">
                <a:solidFill>
                  <a:schemeClr val="bg1"/>
                </a:solidFill>
              </a:rPr>
              <a:t>1</a:t>
            </a:r>
          </a:p>
          <a:p>
            <a:pPr algn="ctr"/>
            <a:endParaRPr lang="fr-FR" altLang="fr-FR" sz="4000" b="1">
              <a:solidFill>
                <a:schemeClr val="bg1"/>
              </a:solidFill>
            </a:endParaRPr>
          </a:p>
          <a:p>
            <a:pPr algn="ctr"/>
            <a:r>
              <a:rPr lang="fr-FR" altLang="fr-FR" sz="4000" b="1">
                <a:solidFill>
                  <a:schemeClr val="bg1"/>
                </a:solidFill>
              </a:rPr>
              <a:t>Qu’est-ce que la Miséricorde ?</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acré-Cœur et Ste Marg Marie.jpg">
            <a:extLst>
              <a:ext uri="{FF2B5EF4-FFF2-40B4-BE49-F238E27FC236}">
                <a16:creationId xmlns:a16="http://schemas.microsoft.com/office/drawing/2014/main" id="{AFC1D5D6-60A3-B943-84C8-42EC9360C6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274638"/>
            <a:ext cx="413226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09D0134C-6A67-AA4B-8780-7B5A2BDDB925}"/>
              </a:ext>
            </a:extLst>
          </p:cNvPr>
          <p:cNvSpPr txBox="1"/>
          <p:nvPr/>
        </p:nvSpPr>
        <p:spPr>
          <a:xfrm>
            <a:off x="185738" y="1397000"/>
            <a:ext cx="4383087" cy="417988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fr-FR" altLang="fr-FR" sz="2400" i="1">
                <a:solidFill>
                  <a:srgbClr val="1F497D"/>
                </a:solidFill>
              </a:rPr>
              <a:t>…qu’il n’a rien épargné </a:t>
            </a:r>
          </a:p>
          <a:p>
            <a:pPr algn="ctr">
              <a:lnSpc>
                <a:spcPct val="120000"/>
              </a:lnSpc>
            </a:pPr>
            <a:r>
              <a:rPr lang="fr-FR" altLang="fr-FR" sz="2400" i="1">
                <a:solidFill>
                  <a:srgbClr val="1F497D"/>
                </a:solidFill>
              </a:rPr>
              <a:t>pour leur témoigner son amour.</a:t>
            </a:r>
          </a:p>
          <a:p>
            <a:pPr algn="ctr">
              <a:lnSpc>
                <a:spcPct val="150000"/>
              </a:lnSpc>
            </a:pPr>
            <a:r>
              <a:rPr lang="fr-FR" altLang="fr-FR" sz="2400" i="1">
                <a:solidFill>
                  <a:srgbClr val="1F497D"/>
                </a:solidFill>
              </a:rPr>
              <a:t>Et, pour reconnaissance, </a:t>
            </a:r>
          </a:p>
          <a:p>
            <a:pPr algn="ctr">
              <a:lnSpc>
                <a:spcPct val="120000"/>
              </a:lnSpc>
            </a:pPr>
            <a:r>
              <a:rPr lang="fr-FR" altLang="fr-FR" sz="2400" i="1">
                <a:solidFill>
                  <a:srgbClr val="1F497D"/>
                </a:solidFill>
              </a:rPr>
              <a:t>Je ne reçois de la plupart </a:t>
            </a:r>
          </a:p>
          <a:p>
            <a:pPr algn="ctr">
              <a:lnSpc>
                <a:spcPct val="120000"/>
              </a:lnSpc>
            </a:pPr>
            <a:r>
              <a:rPr lang="fr-FR" altLang="fr-FR" sz="2400" i="1">
                <a:solidFill>
                  <a:srgbClr val="1F497D"/>
                </a:solidFill>
              </a:rPr>
              <a:t>que des ingratitudes, par leurs irrévérences et leurs sacrilèges, </a:t>
            </a:r>
          </a:p>
          <a:p>
            <a:pPr algn="ctr">
              <a:lnSpc>
                <a:spcPct val="120000"/>
              </a:lnSpc>
            </a:pPr>
            <a:r>
              <a:rPr lang="fr-FR" altLang="fr-FR" sz="2400" i="1">
                <a:solidFill>
                  <a:srgbClr val="1F497D"/>
                </a:solidFill>
              </a:rPr>
              <a:t>par les froideurs et les mépris qu’ils ont pour Moi</a:t>
            </a:r>
          </a:p>
          <a:p>
            <a:pPr algn="ctr">
              <a:lnSpc>
                <a:spcPct val="120000"/>
              </a:lnSpc>
            </a:pPr>
            <a:r>
              <a:rPr lang="fr-FR" altLang="fr-FR" sz="2400" i="1">
                <a:solidFill>
                  <a:srgbClr val="1F497D"/>
                </a:solidFill>
              </a:rPr>
              <a:t> dans ce Sacrement d’amour.</a:t>
            </a:r>
          </a:p>
        </p:txBody>
      </p:sp>
      <p:sp>
        <p:nvSpPr>
          <p:cNvPr id="31747" name="ZoneTexte 3">
            <a:extLst>
              <a:ext uri="{FF2B5EF4-FFF2-40B4-BE49-F238E27FC236}">
                <a16:creationId xmlns:a16="http://schemas.microsoft.com/office/drawing/2014/main" id="{FE92D873-8432-7D46-86DF-18D21F0B59B2}"/>
              </a:ext>
            </a:extLst>
          </p:cNvPr>
          <p:cNvSpPr txBox="1">
            <a:spLocks noChangeArrowheads="1"/>
          </p:cNvSpPr>
          <p:nvPr/>
        </p:nvSpPr>
        <p:spPr bwMode="auto">
          <a:xfrm>
            <a:off x="185738" y="274638"/>
            <a:ext cx="4183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rgbClr val="FF0000"/>
                </a:solidFill>
              </a:rPr>
              <a:t>Voici ce Cœur qui a tant aimé les hommes…</a:t>
            </a:r>
          </a:p>
        </p:txBody>
      </p:sp>
      <p:sp>
        <p:nvSpPr>
          <p:cNvPr id="5" name="Espace réservé du numéro de diapositive 4">
            <a:extLst>
              <a:ext uri="{FF2B5EF4-FFF2-40B4-BE49-F238E27FC236}">
                <a16:creationId xmlns:a16="http://schemas.microsoft.com/office/drawing/2014/main" id="{6C58F825-755B-0A4C-96E0-C3A6D21BCC6D}"/>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2C583E7-1C30-4047-8C3B-B702AED316BD}" type="slidenum">
              <a:rPr lang="fr-FR" altLang="fr-FR">
                <a:solidFill>
                  <a:srgbClr val="898989"/>
                </a:solidFill>
              </a:rPr>
              <a:pPr/>
              <a:t>30</a:t>
            </a:fld>
            <a:endParaRPr lang="fr-FR" altLang="fr-FR">
              <a:solidFill>
                <a:srgbClr val="898989"/>
              </a:solidFill>
            </a:endParaRPr>
          </a:p>
        </p:txBody>
      </p:sp>
      <p:pic>
        <p:nvPicPr>
          <p:cNvPr id="31749" name="Image 4" descr="essai_logo_06.png">
            <a:extLst>
              <a:ext uri="{FF2B5EF4-FFF2-40B4-BE49-F238E27FC236}">
                <a16:creationId xmlns:a16="http://schemas.microsoft.com/office/drawing/2014/main" id="{1BA62B38-F458-3542-980E-BD64D18B1F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9A849637-5BA3-7F42-B60D-3430B45BDD6B}"/>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right)">
                                      <p:cBhvr>
                                        <p:cTn id="8" dur="2000"/>
                                        <p:tgtEl>
                                          <p:spTgt spid="3"/>
                                        </p:tgtEl>
                                      </p:cBhvr>
                                    </p:animEffect>
                                  </p:childTnLst>
                                </p:cTn>
                              </p:par>
                              <p:par>
                                <p:cTn id="9" presetID="1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p:tgtEl>
                                          <p:spTgt spid="2"/>
                                        </p:tgtEl>
                                        <p:attrNameLst>
                                          <p:attrName>ppt_x</p:attrName>
                                        </p:attrNameLst>
                                      </p:cBhvr>
                                      <p:tavLst>
                                        <p:tav tm="0">
                                          <p:val>
                                            <p:strVal val="#ppt_x+#ppt_w*1.125000"/>
                                          </p:val>
                                        </p:tav>
                                        <p:tav tm="100000">
                                          <p:val>
                                            <p:strVal val="#ppt_x"/>
                                          </p:val>
                                        </p:tav>
                                      </p:tavLst>
                                    </p:anim>
                                    <p:animEffect transition="in" filter="wipe(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2" descr="océan.jpg">
            <a:extLst>
              <a:ext uri="{FF2B5EF4-FFF2-40B4-BE49-F238E27FC236}">
                <a16:creationId xmlns:a16="http://schemas.microsoft.com/office/drawing/2014/main" id="{1D9561D4-5681-3241-8245-75710591E351}"/>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33338"/>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1E64D126-A94D-5349-826D-12B4BFC96A40}"/>
              </a:ext>
            </a:extLst>
          </p:cNvPr>
          <p:cNvSpPr txBox="1"/>
          <p:nvPr/>
        </p:nvSpPr>
        <p:spPr>
          <a:xfrm>
            <a:off x="762000" y="2243138"/>
            <a:ext cx="7620000" cy="3416300"/>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4000" b="1">
                <a:solidFill>
                  <a:srgbClr val="FFFFFF"/>
                </a:solidFill>
              </a:rPr>
              <a:t>7</a:t>
            </a:r>
          </a:p>
          <a:p>
            <a:pPr algn="ctr"/>
            <a:endParaRPr lang="fr-FR" altLang="fr-FR" sz="6000" b="1">
              <a:solidFill>
                <a:srgbClr val="FFFFFF"/>
              </a:solidFill>
            </a:endParaRPr>
          </a:p>
          <a:p>
            <a:pPr algn="ctr"/>
            <a:r>
              <a:rPr lang="fr-FR" altLang="fr-FR" sz="4000" b="1">
                <a:solidFill>
                  <a:srgbClr val="FFFFFF"/>
                </a:solidFill>
              </a:rPr>
              <a:t>La Fête de la Miséricorde</a:t>
            </a:r>
          </a:p>
          <a:p>
            <a:pPr algn="ctr"/>
            <a:endParaRPr lang="fr-FR" altLang="fr-FR" sz="4000" b="1">
              <a:solidFill>
                <a:srgbClr val="984807"/>
              </a:solidFill>
            </a:endParaRPr>
          </a:p>
          <a:p>
            <a:pPr algn="ctr"/>
            <a:r>
              <a:rPr lang="fr-FR" altLang="fr-FR" sz="3600" i="1">
                <a:solidFill>
                  <a:srgbClr val="FFFFFF"/>
                </a:solidFill>
              </a:rPr>
              <a:t>avec sainte Faustine</a:t>
            </a:r>
          </a:p>
        </p:txBody>
      </p:sp>
      <p:sp>
        <p:nvSpPr>
          <p:cNvPr id="4" name="Espace réservé du numéro de diapositive 3">
            <a:extLst>
              <a:ext uri="{FF2B5EF4-FFF2-40B4-BE49-F238E27FC236}">
                <a16:creationId xmlns:a16="http://schemas.microsoft.com/office/drawing/2014/main" id="{A4510E6E-0F9E-624B-85D2-A73C3023E690}"/>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400CA0E-7804-3C43-9672-91AB6DAA9169}" type="slidenum">
              <a:rPr lang="fr-FR" altLang="fr-FR">
                <a:solidFill>
                  <a:srgbClr val="898989"/>
                </a:solidFill>
              </a:rPr>
              <a:pPr/>
              <a:t>31</a:t>
            </a:fld>
            <a:endParaRPr lang="fr-FR" altLang="fr-FR">
              <a:solidFill>
                <a:srgbClr val="898989"/>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oneTexte 2">
            <a:extLst>
              <a:ext uri="{FF2B5EF4-FFF2-40B4-BE49-F238E27FC236}">
                <a16:creationId xmlns:a16="http://schemas.microsoft.com/office/drawing/2014/main" id="{DF0ABDAC-18CA-4241-BA79-62DC55F31AAB}"/>
              </a:ext>
            </a:extLst>
          </p:cNvPr>
          <p:cNvSpPr txBox="1">
            <a:spLocks noChangeArrowheads="1"/>
          </p:cNvSpPr>
          <p:nvPr/>
        </p:nvSpPr>
        <p:spPr bwMode="auto">
          <a:xfrm>
            <a:off x="211138" y="277813"/>
            <a:ext cx="5613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a:solidFill>
                  <a:schemeClr val="tx2"/>
                </a:solidFill>
              </a:rPr>
              <a:t>Sainte Faustine </a:t>
            </a:r>
            <a:r>
              <a:rPr lang="fr-FR" altLang="fr-FR" sz="2400">
                <a:solidFill>
                  <a:schemeClr val="tx2"/>
                </a:solidFill>
              </a:rPr>
              <a:t>reçoit de Jésus de nombreuses révélations de Jésus </a:t>
            </a:r>
          </a:p>
          <a:p>
            <a:pPr algn="ctr"/>
            <a:r>
              <a:rPr lang="fr-FR" altLang="fr-FR" sz="2400">
                <a:solidFill>
                  <a:schemeClr val="tx2"/>
                </a:solidFill>
              </a:rPr>
              <a:t>qu’elle note dans son ‘’Petit Journal’’ : </a:t>
            </a:r>
          </a:p>
          <a:p>
            <a:endParaRPr lang="fr-FR" altLang="fr-FR" sz="800">
              <a:solidFill>
                <a:schemeClr val="tx2"/>
              </a:solidFill>
            </a:endParaRPr>
          </a:p>
          <a:p>
            <a:pPr algn="ctr"/>
            <a:r>
              <a:rPr lang="fr-FR" altLang="fr-FR" sz="2400">
                <a:solidFill>
                  <a:schemeClr val="tx2"/>
                </a:solidFill>
              </a:rPr>
              <a:t>Jésus lui confie la mission d’être </a:t>
            </a:r>
          </a:p>
          <a:p>
            <a:pPr algn="ctr"/>
            <a:r>
              <a:rPr lang="fr-FR" altLang="fr-FR" sz="2400" b="1">
                <a:solidFill>
                  <a:schemeClr val="tx2"/>
                </a:solidFill>
              </a:rPr>
              <a:t>l’apôtre de la Miséricorde divine.</a:t>
            </a:r>
          </a:p>
        </p:txBody>
      </p:sp>
      <p:pic>
        <p:nvPicPr>
          <p:cNvPr id="33794" name="Image 3" descr="sainte faustine.jpg">
            <a:extLst>
              <a:ext uri="{FF2B5EF4-FFF2-40B4-BE49-F238E27FC236}">
                <a16:creationId xmlns:a16="http://schemas.microsoft.com/office/drawing/2014/main" id="{4B360BEB-4A42-1F48-A962-A40E35EC94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9488" y="277813"/>
            <a:ext cx="28257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54CACD10-471B-534C-ADCB-0AF29375C0FF}"/>
              </a:ext>
            </a:extLst>
          </p:cNvPr>
          <p:cNvSpPr txBox="1"/>
          <p:nvPr/>
        </p:nvSpPr>
        <p:spPr>
          <a:xfrm>
            <a:off x="304800" y="2455863"/>
            <a:ext cx="5300663" cy="1771650"/>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0000"/>
              </a:lnSpc>
            </a:pPr>
            <a:r>
              <a:rPr lang="fr-FR" altLang="fr-FR" sz="2400">
                <a:solidFill>
                  <a:srgbClr val="1F497D"/>
                </a:solidFill>
              </a:rPr>
              <a:t>C’est à elle que Jésus demande, </a:t>
            </a:r>
          </a:p>
          <a:p>
            <a:pPr algn="ctr">
              <a:lnSpc>
                <a:spcPct val="110000"/>
              </a:lnSpc>
            </a:pPr>
            <a:r>
              <a:rPr lang="fr-FR" altLang="fr-FR" sz="2400">
                <a:solidFill>
                  <a:srgbClr val="1F497D"/>
                </a:solidFill>
              </a:rPr>
              <a:t>en 1931 (puis en 1936), que soit établie,</a:t>
            </a:r>
          </a:p>
          <a:p>
            <a:pPr algn="ctr">
              <a:lnSpc>
                <a:spcPct val="110000"/>
              </a:lnSpc>
            </a:pPr>
            <a:r>
              <a:rPr lang="fr-FR" altLang="fr-FR" sz="2400">
                <a:solidFill>
                  <a:srgbClr val="1F497D"/>
                </a:solidFill>
              </a:rPr>
              <a:t>le premier dimanche après Pâques ,</a:t>
            </a:r>
          </a:p>
          <a:p>
            <a:pPr algn="ctr">
              <a:lnSpc>
                <a:spcPct val="130000"/>
              </a:lnSpc>
            </a:pPr>
            <a:r>
              <a:rPr lang="fr-FR" altLang="fr-FR" sz="2400" b="1">
                <a:solidFill>
                  <a:schemeClr val="accent2"/>
                </a:solidFill>
              </a:rPr>
              <a:t>la Fête de la Miséricorde </a:t>
            </a:r>
            <a:r>
              <a:rPr lang="fr-FR" altLang="fr-FR" sz="2400">
                <a:solidFill>
                  <a:schemeClr val="accent2"/>
                </a:solidFill>
              </a:rPr>
              <a:t>:</a:t>
            </a:r>
          </a:p>
        </p:txBody>
      </p:sp>
      <p:sp>
        <p:nvSpPr>
          <p:cNvPr id="7" name="ZoneTexte 6">
            <a:extLst>
              <a:ext uri="{FF2B5EF4-FFF2-40B4-BE49-F238E27FC236}">
                <a16:creationId xmlns:a16="http://schemas.microsoft.com/office/drawing/2014/main" id="{FEFE7928-A06F-9A4C-A79E-E402737FFA67}"/>
              </a:ext>
            </a:extLst>
          </p:cNvPr>
          <p:cNvSpPr txBox="1"/>
          <p:nvPr/>
        </p:nvSpPr>
        <p:spPr>
          <a:xfrm>
            <a:off x="0" y="4402138"/>
            <a:ext cx="9144000" cy="2135969"/>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Je désire qu’il y ait une Fête de la Miséricorde…</a:t>
            </a:r>
          </a:p>
          <a:p>
            <a:pPr algn="ctr">
              <a:lnSpc>
                <a:spcPct val="120000"/>
              </a:lnSpc>
            </a:pPr>
            <a:r>
              <a:rPr lang="fr-FR" altLang="fr-FR" sz="2400" b="1" i="1" dirty="0">
                <a:solidFill>
                  <a:srgbClr val="3366FF"/>
                </a:solidFill>
              </a:rPr>
              <a:t>Le premier dimanche après Pâques… doit être la Fête de la Miséricorde</a:t>
            </a:r>
            <a:r>
              <a:rPr lang="fr-FR" altLang="fr-FR" sz="2400" i="1" dirty="0">
                <a:solidFill>
                  <a:srgbClr val="3366FF"/>
                </a:solidFill>
              </a:rPr>
              <a:t>. Les flammes de la Miséricorde me brûlent. </a:t>
            </a:r>
          </a:p>
          <a:p>
            <a:pPr algn="ctr">
              <a:lnSpc>
                <a:spcPct val="120000"/>
              </a:lnSpc>
            </a:pPr>
            <a:r>
              <a:rPr lang="fr-FR" altLang="fr-FR" sz="2400" i="1" dirty="0">
                <a:solidFill>
                  <a:srgbClr val="3366FF"/>
                </a:solidFill>
              </a:rPr>
              <a:t>Je veux les répandre sur les âmes.</a:t>
            </a:r>
          </a:p>
          <a:p>
            <a:pPr algn="ctr">
              <a:lnSpc>
                <a:spcPct val="120000"/>
              </a:lnSpc>
            </a:pPr>
            <a:r>
              <a:rPr lang="fr-FR" altLang="fr-FR" sz="2000" dirty="0">
                <a:solidFill>
                  <a:srgbClr val="3366FF"/>
                </a:solidFill>
              </a:rPr>
              <a:t>(Petit Journal 49)</a:t>
            </a:r>
          </a:p>
        </p:txBody>
      </p:sp>
      <p:sp>
        <p:nvSpPr>
          <p:cNvPr id="2" name="Espace réservé du numéro de diapositive 1">
            <a:extLst>
              <a:ext uri="{FF2B5EF4-FFF2-40B4-BE49-F238E27FC236}">
                <a16:creationId xmlns:a16="http://schemas.microsoft.com/office/drawing/2014/main" id="{41CE5593-7B17-5146-B3BC-6D5B1A64D881}"/>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37EFC44-DFFB-1B45-AF5B-776F460DE1EF}" type="slidenum">
              <a:rPr lang="fr-FR" altLang="fr-FR">
                <a:solidFill>
                  <a:srgbClr val="898989"/>
                </a:solidFill>
              </a:rPr>
              <a:pPr/>
              <a:t>32</a:t>
            </a:fld>
            <a:endParaRPr lang="fr-FR" altLang="fr-FR">
              <a:solidFill>
                <a:srgbClr val="898989"/>
              </a:solidFill>
            </a:endParaRPr>
          </a:p>
        </p:txBody>
      </p:sp>
      <p:pic>
        <p:nvPicPr>
          <p:cNvPr id="33798" name="Image 4" descr="essai_logo_06.png">
            <a:extLst>
              <a:ext uri="{FF2B5EF4-FFF2-40B4-BE49-F238E27FC236}">
                <a16:creationId xmlns:a16="http://schemas.microsoft.com/office/drawing/2014/main" id="{E1A87D71-1882-AC41-9628-A6CFF0056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4">
            <a:extLst>
              <a:ext uri="{FF2B5EF4-FFF2-40B4-BE49-F238E27FC236}">
                <a16:creationId xmlns:a16="http://schemas.microsoft.com/office/drawing/2014/main" id="{8C8311BA-CA69-C54F-BA0B-4BC3EC62425F}"/>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p:tgtEl>
                                          <p:spTgt spid="7"/>
                                        </p:tgtEl>
                                        <p:attrNameLst>
                                          <p:attrName>ppt_y</p:attrName>
                                        </p:attrNameLst>
                                      </p:cBhvr>
                                      <p:tavLst>
                                        <p:tav tm="0">
                                          <p:val>
                                            <p:strVal val="#ppt_y+#ppt_h*1.125000"/>
                                          </p:val>
                                        </p:tav>
                                        <p:tav tm="100000">
                                          <p:val>
                                            <p:strVal val="#ppt_y"/>
                                          </p:val>
                                        </p:tav>
                                      </p:tavLst>
                                    </p:anim>
                                    <p:animEffect transition="in" filter="wipe(up)">
                                      <p:cBhvr>
                                        <p:cTn id="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1D3C8EB-4791-0C44-90DF-D8A4079EEF6A}"/>
              </a:ext>
            </a:extLst>
          </p:cNvPr>
          <p:cNvSpPr txBox="1"/>
          <p:nvPr/>
        </p:nvSpPr>
        <p:spPr>
          <a:xfrm>
            <a:off x="236538" y="1104900"/>
            <a:ext cx="6215062" cy="4518160"/>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20000"/>
              </a:lnSpc>
            </a:pPr>
            <a:r>
              <a:rPr lang="fr-FR" altLang="fr-FR" sz="2400" dirty="0">
                <a:solidFill>
                  <a:srgbClr val="1F497D"/>
                </a:solidFill>
              </a:rPr>
              <a:t>Dans le Christ et par le Christ, Dieu devient visible dans sa miséricorde…</a:t>
            </a:r>
          </a:p>
          <a:p>
            <a:pPr>
              <a:lnSpc>
                <a:spcPct val="120000"/>
              </a:lnSpc>
            </a:pPr>
            <a:endParaRPr lang="fr-FR" altLang="fr-FR" sz="700" dirty="0">
              <a:solidFill>
                <a:srgbClr val="1F497D"/>
              </a:solidFill>
            </a:endParaRPr>
          </a:p>
          <a:p>
            <a:pPr>
              <a:lnSpc>
                <a:spcPct val="120000"/>
              </a:lnSpc>
            </a:pPr>
            <a:r>
              <a:rPr lang="fr-FR" altLang="fr-FR" sz="2400" dirty="0">
                <a:solidFill>
                  <a:srgbClr val="1F497D"/>
                </a:solidFill>
              </a:rPr>
              <a:t>En révélant l’amour-miséricorde de Dieu, le Christ exigeait en même temps des hommes qu’ils se laissent guider dans leur vie par l’amour et la miséricorde…</a:t>
            </a:r>
          </a:p>
          <a:p>
            <a:pPr>
              <a:lnSpc>
                <a:spcPct val="120000"/>
              </a:lnSpc>
            </a:pPr>
            <a:r>
              <a:rPr lang="fr-FR" altLang="fr-FR" sz="2400" dirty="0">
                <a:solidFill>
                  <a:srgbClr val="1F497D"/>
                </a:solidFill>
              </a:rPr>
              <a:t>L’appel à la Miséricorde est une des composantes essentielles de la morale chrétienne. </a:t>
            </a:r>
          </a:p>
          <a:p>
            <a:pPr algn="r"/>
            <a:r>
              <a:rPr lang="fr-FR" altLang="fr-FR" sz="2000" dirty="0">
                <a:solidFill>
                  <a:srgbClr val="1F497D"/>
                </a:solidFill>
              </a:rPr>
              <a:t>(</a:t>
            </a:r>
            <a:r>
              <a:rPr lang="fr-FR" altLang="fr-FR" sz="2000" i="1" dirty="0">
                <a:solidFill>
                  <a:srgbClr val="1F497D"/>
                </a:solidFill>
              </a:rPr>
              <a:t>St Jean-Paul II. Encyclique la Miséricorde divine)</a:t>
            </a:r>
          </a:p>
        </p:txBody>
      </p:sp>
      <p:pic>
        <p:nvPicPr>
          <p:cNvPr id="34818" name="Image 5" descr="Jean-Paul II.jpg">
            <a:extLst>
              <a:ext uri="{FF2B5EF4-FFF2-40B4-BE49-F238E27FC236}">
                <a16:creationId xmlns:a16="http://schemas.microsoft.com/office/drawing/2014/main" id="{D9FF1913-0F19-3E42-8212-9898EAB6AD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3363" y="1036638"/>
            <a:ext cx="22987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ZoneTexte 6">
            <a:extLst>
              <a:ext uri="{FF2B5EF4-FFF2-40B4-BE49-F238E27FC236}">
                <a16:creationId xmlns:a16="http://schemas.microsoft.com/office/drawing/2014/main" id="{31741E0C-44F8-684B-AD05-6CF333AA22DA}"/>
              </a:ext>
            </a:extLst>
          </p:cNvPr>
          <p:cNvSpPr txBox="1">
            <a:spLocks noChangeArrowheads="1"/>
          </p:cNvSpPr>
          <p:nvPr/>
        </p:nvSpPr>
        <p:spPr bwMode="auto">
          <a:xfrm>
            <a:off x="236538" y="119063"/>
            <a:ext cx="862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L’encyclique ‘’</a:t>
            </a:r>
            <a:r>
              <a:rPr lang="fr-FR" altLang="ja-JP" sz="2800" b="1" i="1">
                <a:solidFill>
                  <a:schemeClr val="accent2"/>
                </a:solidFill>
              </a:rPr>
              <a:t>la Miséricorde divine</a:t>
            </a:r>
            <a:r>
              <a:rPr lang="fr-FR" altLang="fr-FR" sz="2800" b="1">
                <a:solidFill>
                  <a:schemeClr val="accent2"/>
                </a:solidFill>
              </a:rPr>
              <a:t>’’</a:t>
            </a:r>
            <a:r>
              <a:rPr lang="fr-FR" altLang="ja-JP" sz="2800" b="1">
                <a:solidFill>
                  <a:schemeClr val="accent2"/>
                </a:solidFill>
              </a:rPr>
              <a:t> </a:t>
            </a:r>
            <a:r>
              <a:rPr lang="fr-FR" altLang="ja-JP" sz="2800">
                <a:solidFill>
                  <a:schemeClr val="accent2"/>
                </a:solidFill>
              </a:rPr>
              <a:t>de saint Jean-Paul II </a:t>
            </a:r>
          </a:p>
          <a:p>
            <a:pPr algn="ctr">
              <a:lnSpc>
                <a:spcPct val="110000"/>
              </a:lnSpc>
            </a:pPr>
            <a:r>
              <a:rPr lang="fr-FR" altLang="fr-FR" sz="2400">
                <a:solidFill>
                  <a:schemeClr val="accent2"/>
                </a:solidFill>
              </a:rPr>
              <a:t>30 novembre 1980</a:t>
            </a:r>
          </a:p>
        </p:txBody>
      </p:sp>
      <p:sp>
        <p:nvSpPr>
          <p:cNvPr id="34820" name="ZoneTexte 7">
            <a:extLst>
              <a:ext uri="{FF2B5EF4-FFF2-40B4-BE49-F238E27FC236}">
                <a16:creationId xmlns:a16="http://schemas.microsoft.com/office/drawing/2014/main" id="{A4CD96EB-B91C-3947-AF58-B121E5BA3F4C}"/>
              </a:ext>
            </a:extLst>
          </p:cNvPr>
          <p:cNvSpPr txBox="1">
            <a:spLocks noChangeArrowheads="1"/>
          </p:cNvSpPr>
          <p:nvPr/>
        </p:nvSpPr>
        <p:spPr bwMode="auto">
          <a:xfrm>
            <a:off x="406400" y="5630289"/>
            <a:ext cx="84502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dirty="0">
                <a:solidFill>
                  <a:srgbClr val="800000"/>
                </a:solidFill>
              </a:rPr>
              <a:t>Cette</a:t>
            </a:r>
            <a:r>
              <a:rPr lang="fr-FR" altLang="fr-FR" sz="2000" b="1" dirty="0">
                <a:solidFill>
                  <a:srgbClr val="800000"/>
                </a:solidFill>
              </a:rPr>
              <a:t> </a:t>
            </a:r>
            <a:r>
              <a:rPr lang="fr-FR" altLang="fr-FR" sz="2400" b="1" dirty="0">
                <a:solidFill>
                  <a:srgbClr val="800000"/>
                </a:solidFill>
              </a:rPr>
              <a:t>encyclique est une étape importante vers </a:t>
            </a:r>
          </a:p>
          <a:p>
            <a:pPr algn="ctr">
              <a:lnSpc>
                <a:spcPct val="120000"/>
              </a:lnSpc>
            </a:pPr>
            <a:r>
              <a:rPr lang="fr-FR" altLang="fr-FR" sz="2400" b="1" dirty="0">
                <a:solidFill>
                  <a:srgbClr val="800000"/>
                </a:solidFill>
              </a:rPr>
              <a:t>l’institution de la Fête de la Miséricorde</a:t>
            </a:r>
          </a:p>
        </p:txBody>
      </p:sp>
      <p:sp>
        <p:nvSpPr>
          <p:cNvPr id="2" name="Espace réservé du numéro de diapositive 1">
            <a:extLst>
              <a:ext uri="{FF2B5EF4-FFF2-40B4-BE49-F238E27FC236}">
                <a16:creationId xmlns:a16="http://schemas.microsoft.com/office/drawing/2014/main" id="{FEE0116B-BE8D-6B44-BFCE-8DB98E7D67FC}"/>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3D4DDE6-28E0-8744-BC9D-EEA401DE29EE}" type="slidenum">
              <a:rPr lang="fr-FR" altLang="fr-FR">
                <a:solidFill>
                  <a:srgbClr val="898989"/>
                </a:solidFill>
              </a:rPr>
              <a:pPr/>
              <a:t>33</a:t>
            </a:fld>
            <a:endParaRPr lang="fr-FR" altLang="fr-FR">
              <a:solidFill>
                <a:srgbClr val="898989"/>
              </a:solidFill>
            </a:endParaRPr>
          </a:p>
        </p:txBody>
      </p:sp>
      <p:pic>
        <p:nvPicPr>
          <p:cNvPr id="34822" name="Image 4" descr="essai_logo_06.png">
            <a:extLst>
              <a:ext uri="{FF2B5EF4-FFF2-40B4-BE49-F238E27FC236}">
                <a16:creationId xmlns:a16="http://schemas.microsoft.com/office/drawing/2014/main" id="{8AFFC969-77B0-5C4F-AECB-B03C27A26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4">
            <a:extLst>
              <a:ext uri="{FF2B5EF4-FFF2-40B4-BE49-F238E27FC236}">
                <a16:creationId xmlns:a16="http://schemas.microsoft.com/office/drawing/2014/main" id="{2EEDA2FD-8989-8A47-A087-3DE6B204CD40}"/>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1" descr="icône Christ Mis1.jpg">
            <a:extLst>
              <a:ext uri="{FF2B5EF4-FFF2-40B4-BE49-F238E27FC236}">
                <a16:creationId xmlns:a16="http://schemas.microsoft.com/office/drawing/2014/main" id="{35C7656F-730B-9346-AECD-9D0311798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38" y="890588"/>
            <a:ext cx="24844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53D17D88-D809-094D-8D9D-F9FD5F1FD734}"/>
              </a:ext>
            </a:extLst>
          </p:cNvPr>
          <p:cNvSpPr txBox="1"/>
          <p:nvPr/>
        </p:nvSpPr>
        <p:spPr>
          <a:xfrm>
            <a:off x="1303338" y="152400"/>
            <a:ext cx="6384925" cy="52387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La Fête de la Miséricorde</a:t>
            </a:r>
          </a:p>
        </p:txBody>
      </p:sp>
      <p:sp>
        <p:nvSpPr>
          <p:cNvPr id="4" name="ZoneTexte 3">
            <a:extLst>
              <a:ext uri="{FF2B5EF4-FFF2-40B4-BE49-F238E27FC236}">
                <a16:creationId xmlns:a16="http://schemas.microsoft.com/office/drawing/2014/main" id="{F4E14FC1-4936-894C-B51C-55AA2F8C7DF9}"/>
              </a:ext>
            </a:extLst>
          </p:cNvPr>
          <p:cNvSpPr txBox="1"/>
          <p:nvPr/>
        </p:nvSpPr>
        <p:spPr>
          <a:xfrm>
            <a:off x="2743200" y="827088"/>
            <a:ext cx="6383338" cy="2214562"/>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a:solidFill>
                  <a:schemeClr val="tx2"/>
                </a:solidFill>
              </a:rPr>
              <a:t>But de cette fête (instituée en l’an 2000) :</a:t>
            </a:r>
          </a:p>
          <a:p>
            <a:pPr algn="ctr"/>
            <a:r>
              <a:rPr lang="fr-FR" altLang="fr-FR" sz="2400" b="1">
                <a:solidFill>
                  <a:schemeClr val="accent2"/>
                </a:solidFill>
              </a:rPr>
              <a:t>honorer Dieu dans le mystère de sa Miséricorde </a:t>
            </a:r>
          </a:p>
          <a:p>
            <a:pPr algn="ctr"/>
            <a:endParaRPr lang="fr-FR" altLang="fr-FR" sz="1200">
              <a:solidFill>
                <a:schemeClr val="tx2"/>
              </a:solidFill>
            </a:endParaRPr>
          </a:p>
          <a:p>
            <a:pPr algn="ctr"/>
            <a:r>
              <a:rPr lang="fr-FR" altLang="fr-FR" sz="2400">
                <a:solidFill>
                  <a:schemeClr val="tx2"/>
                </a:solidFill>
              </a:rPr>
              <a:t>C’est aussi </a:t>
            </a:r>
            <a:r>
              <a:rPr lang="fr-FR" altLang="fr-FR" sz="2400" b="1">
                <a:solidFill>
                  <a:srgbClr val="C0504D"/>
                </a:solidFill>
              </a:rPr>
              <a:t>un jour de grâces pour tous</a:t>
            </a:r>
            <a:r>
              <a:rPr lang="fr-FR" altLang="fr-FR" sz="2400">
                <a:solidFill>
                  <a:srgbClr val="C0504D"/>
                </a:solidFill>
              </a:rPr>
              <a:t>,</a:t>
            </a:r>
            <a:endParaRPr lang="fr-FR" altLang="fr-FR" sz="2400">
              <a:solidFill>
                <a:schemeClr val="tx2"/>
              </a:solidFill>
            </a:endParaRPr>
          </a:p>
          <a:p>
            <a:pPr algn="ctr"/>
            <a:r>
              <a:rPr lang="fr-FR" altLang="fr-FR" sz="2400">
                <a:solidFill>
                  <a:schemeClr val="tx2"/>
                </a:solidFill>
              </a:rPr>
              <a:t>et surtout pour les pécheurs. </a:t>
            </a:r>
          </a:p>
          <a:p>
            <a:pPr algn="ctr">
              <a:lnSpc>
                <a:spcPct val="130000"/>
              </a:lnSpc>
            </a:pPr>
            <a:r>
              <a:rPr lang="fr-FR" altLang="fr-FR" sz="2400">
                <a:solidFill>
                  <a:schemeClr val="tx2"/>
                </a:solidFill>
              </a:rPr>
              <a:t>Jésus y a attaché de grandes promesses.</a:t>
            </a:r>
          </a:p>
        </p:txBody>
      </p:sp>
      <p:sp>
        <p:nvSpPr>
          <p:cNvPr id="5" name="ZoneTexte 4">
            <a:extLst>
              <a:ext uri="{FF2B5EF4-FFF2-40B4-BE49-F238E27FC236}">
                <a16:creationId xmlns:a16="http://schemas.microsoft.com/office/drawing/2014/main" id="{5F3A4E29-4668-B041-8221-16172209AE69}"/>
              </a:ext>
            </a:extLst>
          </p:cNvPr>
          <p:cNvSpPr txBox="1">
            <a:spLocks noChangeArrowheads="1"/>
          </p:cNvSpPr>
          <p:nvPr/>
        </p:nvSpPr>
        <p:spPr bwMode="auto">
          <a:xfrm>
            <a:off x="2743200" y="3303588"/>
            <a:ext cx="6316663" cy="1336675"/>
          </a:xfrm>
          <a:prstGeom prst="rect">
            <a:avLst/>
          </a:prstGeom>
          <a:solidFill>
            <a:srgbClr val="FFD8B8"/>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a:solidFill>
                  <a:srgbClr val="3366FF"/>
                </a:solidFill>
              </a:rPr>
              <a:t>Je désire que la fête de la Miséricorde </a:t>
            </a:r>
          </a:p>
          <a:p>
            <a:pPr algn="ctr">
              <a:lnSpc>
                <a:spcPct val="120000"/>
              </a:lnSpc>
            </a:pPr>
            <a:r>
              <a:rPr lang="fr-FR" altLang="fr-FR" sz="2400" i="1">
                <a:solidFill>
                  <a:srgbClr val="3366FF"/>
                </a:solidFill>
              </a:rPr>
              <a:t>soit </a:t>
            </a:r>
            <a:r>
              <a:rPr lang="fr-FR" altLang="fr-FR" sz="2400" b="1" i="1">
                <a:solidFill>
                  <a:srgbClr val="3366FF"/>
                </a:solidFill>
              </a:rPr>
              <a:t>le recours et le refuge pour toutes les âmes </a:t>
            </a:r>
          </a:p>
          <a:p>
            <a:pPr algn="ctr">
              <a:lnSpc>
                <a:spcPct val="120000"/>
              </a:lnSpc>
            </a:pPr>
            <a:r>
              <a:rPr lang="fr-FR" altLang="fr-FR" sz="2400" i="1">
                <a:solidFill>
                  <a:srgbClr val="3366FF"/>
                </a:solidFill>
              </a:rPr>
              <a:t>et surtout pour les pauvres pécheurs.</a:t>
            </a:r>
          </a:p>
        </p:txBody>
      </p:sp>
      <p:sp>
        <p:nvSpPr>
          <p:cNvPr id="7" name="ZoneTexte 6">
            <a:extLst>
              <a:ext uri="{FF2B5EF4-FFF2-40B4-BE49-F238E27FC236}">
                <a16:creationId xmlns:a16="http://schemas.microsoft.com/office/drawing/2014/main" id="{7DB63797-C4EF-034E-86BB-5721751FAF87}"/>
              </a:ext>
            </a:extLst>
          </p:cNvPr>
          <p:cNvSpPr txBox="1">
            <a:spLocks noChangeArrowheads="1"/>
          </p:cNvSpPr>
          <p:nvPr/>
        </p:nvSpPr>
        <p:spPr bwMode="auto">
          <a:xfrm>
            <a:off x="152400" y="4911725"/>
            <a:ext cx="8686800" cy="1112838"/>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b="1" i="1">
                <a:solidFill>
                  <a:srgbClr val="3366FF"/>
                </a:solidFill>
              </a:rPr>
              <a:t>Le genre humain ne trouvera pas la paix </a:t>
            </a:r>
          </a:p>
          <a:p>
            <a:pPr algn="ctr"/>
            <a:r>
              <a:rPr lang="fr-FR" altLang="fr-FR" sz="2400" b="1" i="1">
                <a:solidFill>
                  <a:srgbClr val="3366FF"/>
                </a:solidFill>
              </a:rPr>
              <a:t>tant qu’il ne se tournera pas vers la source de ma Miséricorde.</a:t>
            </a:r>
          </a:p>
          <a:p>
            <a:pPr algn="r">
              <a:lnSpc>
                <a:spcPct val="90000"/>
              </a:lnSpc>
            </a:pPr>
            <a:r>
              <a:rPr lang="fr-FR" altLang="fr-FR" sz="2000">
                <a:solidFill>
                  <a:srgbClr val="3366FF"/>
                </a:solidFill>
              </a:rPr>
              <a:t>Petit Journal 698</a:t>
            </a:r>
          </a:p>
        </p:txBody>
      </p:sp>
      <p:sp>
        <p:nvSpPr>
          <p:cNvPr id="6" name="Espace réservé du numéro de diapositive 5">
            <a:extLst>
              <a:ext uri="{FF2B5EF4-FFF2-40B4-BE49-F238E27FC236}">
                <a16:creationId xmlns:a16="http://schemas.microsoft.com/office/drawing/2014/main" id="{CB8EB897-AA33-2A4F-A978-B1CBCDC9E795}"/>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F4CC716-8924-FE4F-9D89-FEAA451C7C0E}" type="slidenum">
              <a:rPr lang="fr-FR" altLang="fr-FR">
                <a:solidFill>
                  <a:srgbClr val="898989"/>
                </a:solidFill>
              </a:rPr>
              <a:pPr/>
              <a:t>34</a:t>
            </a:fld>
            <a:endParaRPr lang="fr-FR" altLang="fr-FR">
              <a:solidFill>
                <a:srgbClr val="898989"/>
              </a:solidFill>
            </a:endParaRPr>
          </a:p>
        </p:txBody>
      </p:sp>
      <p:pic>
        <p:nvPicPr>
          <p:cNvPr id="35847" name="Image 4" descr="essai_logo_06.png">
            <a:extLst>
              <a:ext uri="{FF2B5EF4-FFF2-40B4-BE49-F238E27FC236}">
                <a16:creationId xmlns:a16="http://schemas.microsoft.com/office/drawing/2014/main" id="{DCC94B3F-F564-904C-9D0A-E4990D9F0E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4">
            <a:extLst>
              <a:ext uri="{FF2B5EF4-FFF2-40B4-BE49-F238E27FC236}">
                <a16:creationId xmlns:a16="http://schemas.microsoft.com/office/drawing/2014/main" id="{F03D70FE-DCFD-EE46-B2D4-3FA71EEEA505}"/>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ppt_y</p:attrName>
                                        </p:attrNameLst>
                                      </p:cBhvr>
                                      <p:tavLst>
                                        <p:tav tm="0">
                                          <p:val>
                                            <p:strVal val="#ppt_y+#ppt_h*1.125000"/>
                                          </p:val>
                                        </p:tav>
                                        <p:tav tm="100000">
                                          <p:val>
                                            <p:strVal val="#ppt_y"/>
                                          </p:val>
                                        </p:tav>
                                      </p:tavLst>
                                    </p:anim>
                                    <p:animEffect transition="in" filter="wipe(up)">
                                      <p:cBhvr>
                                        <p:cTn id="8" dur="20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p:tgtEl>
                                          <p:spTgt spid="7"/>
                                        </p:tgtEl>
                                        <p:attrNameLst>
                                          <p:attrName>ppt_y</p:attrName>
                                        </p:attrNameLst>
                                      </p:cBhvr>
                                      <p:tavLst>
                                        <p:tav tm="0">
                                          <p:val>
                                            <p:strVal val="#ppt_y+#ppt_h*1.125000"/>
                                          </p:val>
                                        </p:tav>
                                        <p:tav tm="100000">
                                          <p:val>
                                            <p:strVal val="#ppt_y"/>
                                          </p:val>
                                        </p:tav>
                                      </p:tavLst>
                                    </p:anim>
                                    <p:animEffect transition="in" filter="wipe(up)">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 1" descr="océan.jpg">
            <a:extLst>
              <a:ext uri="{FF2B5EF4-FFF2-40B4-BE49-F238E27FC236}">
                <a16:creationId xmlns:a16="http://schemas.microsoft.com/office/drawing/2014/main" id="{328373E8-01AF-3448-886E-614E60525E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828800"/>
            <a:ext cx="76374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ZoneTexte 5">
            <a:extLst>
              <a:ext uri="{FF2B5EF4-FFF2-40B4-BE49-F238E27FC236}">
                <a16:creationId xmlns:a16="http://schemas.microsoft.com/office/drawing/2014/main" id="{F269B71D-DA34-A14C-A554-DD9DAC7471D6}"/>
              </a:ext>
            </a:extLst>
          </p:cNvPr>
          <p:cNvSpPr txBox="1">
            <a:spLocks noChangeArrowheads="1"/>
          </p:cNvSpPr>
          <p:nvPr/>
        </p:nvSpPr>
        <p:spPr bwMode="auto">
          <a:xfrm>
            <a:off x="247650" y="50800"/>
            <a:ext cx="85407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a:solidFill>
                  <a:srgbClr val="3366FF"/>
                </a:solidFill>
              </a:rPr>
              <a:t>En ce jour, les écluses de ma Miséricorde sont ouvertes. </a:t>
            </a:r>
          </a:p>
          <a:p>
            <a:pPr algn="ctr">
              <a:lnSpc>
                <a:spcPct val="120000"/>
              </a:lnSpc>
            </a:pPr>
            <a:r>
              <a:rPr lang="fr-FR" altLang="fr-FR" sz="2400" b="1" i="1">
                <a:solidFill>
                  <a:srgbClr val="3366FF"/>
                </a:solidFill>
              </a:rPr>
              <a:t>Je déverse tout un océan de grâces sur les âmes </a:t>
            </a:r>
          </a:p>
          <a:p>
            <a:pPr algn="ctr">
              <a:lnSpc>
                <a:spcPct val="120000"/>
              </a:lnSpc>
            </a:pPr>
            <a:r>
              <a:rPr lang="fr-FR" altLang="fr-FR" sz="2400" b="1" i="1">
                <a:solidFill>
                  <a:srgbClr val="3366FF"/>
                </a:solidFill>
              </a:rPr>
              <a:t>qui s’approcheront de la source de ma Miséricorde</a:t>
            </a:r>
            <a:r>
              <a:rPr lang="fr-FR" altLang="fr-FR" sz="2400" i="1">
                <a:solidFill>
                  <a:srgbClr val="3366FF"/>
                </a:solidFill>
              </a:rPr>
              <a:t>.</a:t>
            </a:r>
          </a:p>
          <a:p>
            <a:pPr algn="r"/>
            <a:r>
              <a:rPr lang="fr-FR" altLang="fr-FR" sz="2000">
                <a:solidFill>
                  <a:srgbClr val="3366FF"/>
                </a:solidFill>
              </a:rPr>
              <a:t>Petit Journal 698</a:t>
            </a:r>
          </a:p>
        </p:txBody>
      </p:sp>
      <p:sp>
        <p:nvSpPr>
          <p:cNvPr id="3" name="Espace réservé du numéro de diapositive 2">
            <a:extLst>
              <a:ext uri="{FF2B5EF4-FFF2-40B4-BE49-F238E27FC236}">
                <a16:creationId xmlns:a16="http://schemas.microsoft.com/office/drawing/2014/main" id="{D502CBA0-15EC-A64B-A77A-D77D1010BB61}"/>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EE8F0D2-CD6F-1349-8A03-BFEBEDF2F399}" type="slidenum">
              <a:rPr lang="fr-FR" altLang="fr-FR">
                <a:solidFill>
                  <a:srgbClr val="898989"/>
                </a:solidFill>
              </a:rPr>
              <a:pPr/>
              <a:t>35</a:t>
            </a:fld>
            <a:endParaRPr lang="fr-FR" altLang="fr-FR">
              <a:solidFill>
                <a:srgbClr val="898989"/>
              </a:solidFill>
            </a:endParaRPr>
          </a:p>
        </p:txBody>
      </p:sp>
      <p:pic>
        <p:nvPicPr>
          <p:cNvPr id="36868" name="Image 4" descr="essai_logo_06.png">
            <a:extLst>
              <a:ext uri="{FF2B5EF4-FFF2-40B4-BE49-F238E27FC236}">
                <a16:creationId xmlns:a16="http://schemas.microsoft.com/office/drawing/2014/main" id="{942424B5-8730-BA4F-A810-B526B0AE1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4">
            <a:extLst>
              <a:ext uri="{FF2B5EF4-FFF2-40B4-BE49-F238E27FC236}">
                <a16:creationId xmlns:a16="http://schemas.microsoft.com/office/drawing/2014/main" id="{6DED23B4-F1D8-FC4E-8956-ED8E27327DD4}"/>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47E2E0A-9EA2-6843-A7EA-F14B3F2339EF}"/>
              </a:ext>
            </a:extLst>
          </p:cNvPr>
          <p:cNvSpPr txBox="1"/>
          <p:nvPr/>
        </p:nvSpPr>
        <p:spPr>
          <a:xfrm>
            <a:off x="134938" y="203200"/>
            <a:ext cx="8890000" cy="1200329"/>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Toute âme qui s’approchera de la confession et de la sainte communion recevra </a:t>
            </a:r>
            <a:r>
              <a:rPr lang="fr-FR" altLang="fr-FR" sz="2400" b="1" i="1" dirty="0">
                <a:solidFill>
                  <a:srgbClr val="3366FF"/>
                </a:solidFill>
              </a:rPr>
              <a:t>le pardon complet de ses fautes</a:t>
            </a:r>
          </a:p>
          <a:p>
            <a:pPr algn="ctr"/>
            <a:r>
              <a:rPr lang="fr-FR" altLang="fr-FR" sz="2400" i="1" dirty="0">
                <a:solidFill>
                  <a:srgbClr val="3366FF"/>
                </a:solidFill>
              </a:rPr>
              <a:t>et la remise de leur punition. </a:t>
            </a:r>
          </a:p>
        </p:txBody>
      </p:sp>
      <p:pic>
        <p:nvPicPr>
          <p:cNvPr id="37890" name="Image 2" descr="source.jpg">
            <a:extLst>
              <a:ext uri="{FF2B5EF4-FFF2-40B4-BE49-F238E27FC236}">
                <a16:creationId xmlns:a16="http://schemas.microsoft.com/office/drawing/2014/main" id="{7781F2B0-4EA4-1848-9212-0CFF0201C3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2469" y="1535077"/>
            <a:ext cx="5739063" cy="36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384A4B2-1C22-4D4F-8C84-7B9E1E95A3FE}"/>
              </a:ext>
            </a:extLst>
          </p:cNvPr>
          <p:cNvSpPr/>
          <p:nvPr/>
        </p:nvSpPr>
        <p:spPr>
          <a:xfrm>
            <a:off x="1049338" y="5259891"/>
            <a:ext cx="6959600" cy="1262062"/>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fr-FR" altLang="fr-FR" sz="2400" b="1" i="1" dirty="0">
                <a:solidFill>
                  <a:srgbClr val="3366FF"/>
                </a:solidFill>
              </a:rPr>
              <a:t>En ce jour sont ouvertes toutes les sources divines </a:t>
            </a:r>
          </a:p>
          <a:p>
            <a:pPr algn="ctr">
              <a:lnSpc>
                <a:spcPct val="120000"/>
              </a:lnSpc>
            </a:pPr>
            <a:r>
              <a:rPr lang="fr-FR" altLang="fr-FR" sz="2400" i="1" dirty="0">
                <a:solidFill>
                  <a:srgbClr val="3366FF"/>
                </a:solidFill>
              </a:rPr>
              <a:t>par lesquelles s’écoule la grâce.</a:t>
            </a:r>
          </a:p>
          <a:p>
            <a:pPr algn="r">
              <a:lnSpc>
                <a:spcPct val="90000"/>
              </a:lnSpc>
            </a:pPr>
            <a:r>
              <a:rPr lang="fr-FR" altLang="fr-FR" sz="2000" dirty="0">
                <a:solidFill>
                  <a:srgbClr val="3366FF"/>
                </a:solidFill>
              </a:rPr>
              <a:t>Petit Journal 698</a:t>
            </a:r>
          </a:p>
        </p:txBody>
      </p:sp>
      <p:sp>
        <p:nvSpPr>
          <p:cNvPr id="5" name="Espace réservé du numéro de diapositive 4">
            <a:extLst>
              <a:ext uri="{FF2B5EF4-FFF2-40B4-BE49-F238E27FC236}">
                <a16:creationId xmlns:a16="http://schemas.microsoft.com/office/drawing/2014/main" id="{7DF8A966-F47D-3549-AFBC-84A009AD898E}"/>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BDB26E6-97FB-8645-96AA-D33ED77D5317}" type="slidenum">
              <a:rPr lang="fr-FR" altLang="fr-FR">
                <a:solidFill>
                  <a:srgbClr val="898989"/>
                </a:solidFill>
              </a:rPr>
              <a:pPr/>
              <a:t>36</a:t>
            </a:fld>
            <a:endParaRPr lang="fr-FR" altLang="fr-FR">
              <a:solidFill>
                <a:srgbClr val="898989"/>
              </a:solidFill>
            </a:endParaRPr>
          </a:p>
        </p:txBody>
      </p:sp>
      <p:pic>
        <p:nvPicPr>
          <p:cNvPr id="37893" name="Image 4" descr="essai_logo_06.png">
            <a:extLst>
              <a:ext uri="{FF2B5EF4-FFF2-40B4-BE49-F238E27FC236}">
                <a16:creationId xmlns:a16="http://schemas.microsoft.com/office/drawing/2014/main" id="{4CA1B1AC-76B7-F94E-958F-EF477AEA3B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6AA8836C-CDF8-C84C-90C6-25333E991EAB}"/>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EEE3"/>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84BF2C-F063-E349-8A35-B1F7D36C9D2F}"/>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F31ADEA-D1FD-5E41-9EAF-DBAC195EFB51}" type="slidenum">
              <a:rPr lang="fr-FR" altLang="fr-FR">
                <a:solidFill>
                  <a:srgbClr val="898989"/>
                </a:solidFill>
              </a:rPr>
              <a:pPr/>
              <a:t>37</a:t>
            </a:fld>
            <a:endParaRPr lang="fr-FR" altLang="fr-FR">
              <a:solidFill>
                <a:srgbClr val="898989"/>
              </a:solidFill>
            </a:endParaRPr>
          </a:p>
        </p:txBody>
      </p:sp>
      <p:pic>
        <p:nvPicPr>
          <p:cNvPr id="44034" name="Image 4" descr="essai_logo_06.png">
            <a:extLst>
              <a:ext uri="{FF2B5EF4-FFF2-40B4-BE49-F238E27FC236}">
                <a16:creationId xmlns:a16="http://schemas.microsoft.com/office/drawing/2014/main" id="{F1894A6B-E419-B74E-930A-5377158FF8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55F78A38-4B54-7B49-BF83-299496FF412D}"/>
              </a:ext>
            </a:extLst>
          </p:cNvPr>
          <p:cNvSpPr txBox="1"/>
          <p:nvPr/>
        </p:nvSpPr>
        <p:spPr>
          <a:xfrm>
            <a:off x="959643" y="874454"/>
            <a:ext cx="7213600" cy="5010602"/>
          </a:xfrm>
          <a:prstGeom prst="rect">
            <a:avLst/>
          </a:prstGeom>
          <a:solidFill>
            <a:srgbClr val="FFD2A0"/>
          </a:solidFill>
          <a:ln>
            <a:solidFill>
              <a:srgbClr val="4F81BD"/>
            </a:solidFill>
          </a:ln>
        </p:spPr>
        <p:txBody>
          <a:bodyPr>
            <a:spAutoFit/>
          </a:bodyPr>
          <a:lstStyle/>
          <a:p>
            <a:pPr algn="ctr" fontAlgn="auto">
              <a:spcBef>
                <a:spcPts val="0"/>
              </a:spcBef>
              <a:spcAft>
                <a:spcPts val="0"/>
              </a:spcAft>
              <a:defRPr/>
            </a:pPr>
            <a:r>
              <a:rPr lang="fr-FR" sz="2800" i="1" dirty="0">
                <a:solidFill>
                  <a:schemeClr val="accent6">
                    <a:lumMod val="75000"/>
                  </a:schemeClr>
                </a:solidFill>
                <a:latin typeface="+mn-lt"/>
                <a:ea typeface="+mn-ea"/>
              </a:rPr>
              <a:t> Quelques liens pour compléter :</a:t>
            </a:r>
          </a:p>
          <a:p>
            <a:pPr fontAlgn="auto">
              <a:spcBef>
                <a:spcPts val="0"/>
              </a:spcBef>
              <a:spcAft>
                <a:spcPts val="0"/>
              </a:spcAft>
              <a:defRPr/>
            </a:pPr>
            <a:endParaRPr lang="fr-FR" sz="2400" dirty="0">
              <a:latin typeface="+mn-lt"/>
              <a:ea typeface="+mn-ea"/>
            </a:endParaRPr>
          </a:p>
          <a:p>
            <a:pPr marL="1257300" lvl="2" indent="-342900" fontAlgn="auto">
              <a:lnSpc>
                <a:spcPct val="120000"/>
              </a:lnSpc>
              <a:spcBef>
                <a:spcPts val="0"/>
              </a:spcBef>
              <a:spcAft>
                <a:spcPts val="0"/>
              </a:spcAft>
              <a:buFont typeface="Wingdings" charset="2"/>
              <a:buChar char="ü"/>
              <a:defRPr/>
            </a:pPr>
            <a:r>
              <a:rPr lang="fr-FR" sz="2000" dirty="0">
                <a:latin typeface="+mn-lt"/>
                <a:ea typeface="+mn-ea"/>
                <a:hlinkClick r:id="rId3"/>
              </a:rPr>
              <a:t>Vivre le dimanche de la Miséricorde avec les enfants</a:t>
            </a:r>
            <a:endParaRPr lang="fr-FR" sz="2000" dirty="0">
              <a:latin typeface="+mn-lt"/>
              <a:ea typeface="+mn-ea"/>
            </a:endParaRPr>
          </a:p>
          <a:p>
            <a:pPr marL="1257300" lvl="2" indent="-342900" fontAlgn="auto">
              <a:lnSpc>
                <a:spcPct val="120000"/>
              </a:lnSpc>
              <a:spcBef>
                <a:spcPts val="0"/>
              </a:spcBef>
              <a:spcAft>
                <a:spcPts val="0"/>
              </a:spcAft>
              <a:buFont typeface="Wingdings" charset="2"/>
              <a:buChar char="ü"/>
              <a:defRPr/>
            </a:pPr>
            <a:r>
              <a:rPr lang="fr-FR" sz="2000" dirty="0">
                <a:latin typeface="+mn-lt"/>
                <a:ea typeface="+mn-ea"/>
                <a:hlinkClick r:id="rId4"/>
              </a:rPr>
              <a:t>Prières pour ce dimanche</a:t>
            </a:r>
            <a:endParaRPr lang="fr-FR" sz="2000" dirty="0">
              <a:latin typeface="+mn-lt"/>
              <a:ea typeface="+mn-ea"/>
            </a:endParaRPr>
          </a:p>
          <a:p>
            <a:pPr marL="1257300" lvl="2" indent="-342900" fontAlgn="auto">
              <a:lnSpc>
                <a:spcPct val="120000"/>
              </a:lnSpc>
              <a:spcBef>
                <a:spcPts val="0"/>
              </a:spcBef>
              <a:spcAft>
                <a:spcPts val="0"/>
              </a:spcAft>
              <a:buFont typeface="Wingdings" charset="2"/>
              <a:buChar char="ü"/>
              <a:defRPr/>
            </a:pPr>
            <a:endParaRPr lang="fr-FR" sz="800" dirty="0">
              <a:latin typeface="+mn-lt"/>
              <a:ea typeface="+mn-ea"/>
            </a:endParaRPr>
          </a:p>
          <a:p>
            <a:pPr lvl="2" fontAlgn="auto">
              <a:lnSpc>
                <a:spcPct val="120000"/>
              </a:lnSpc>
              <a:spcBef>
                <a:spcPts val="0"/>
              </a:spcBef>
              <a:spcAft>
                <a:spcPts val="0"/>
              </a:spcAft>
              <a:defRPr/>
            </a:pPr>
            <a:r>
              <a:rPr lang="fr-FR" sz="2000" dirty="0">
                <a:solidFill>
                  <a:schemeClr val="bg1"/>
                </a:solidFill>
                <a:highlight>
                  <a:srgbClr val="008000"/>
                </a:highlight>
                <a:latin typeface="+mn-lt"/>
                <a:ea typeface="+mn-ea"/>
              </a:rPr>
              <a:t>Belles prières à la divine Miséricorde </a:t>
            </a:r>
            <a:r>
              <a:rPr lang="fr-FR" sz="2000" i="1" dirty="0">
                <a:solidFill>
                  <a:schemeClr val="bg1"/>
                </a:solidFill>
                <a:highlight>
                  <a:srgbClr val="008000"/>
                </a:highlight>
                <a:latin typeface="+mn-lt"/>
                <a:ea typeface="+mn-ea"/>
              </a:rPr>
              <a:t>(sainte Faustine</a:t>
            </a:r>
            <a:r>
              <a:rPr lang="fr-FR" sz="2000" dirty="0">
                <a:solidFill>
                  <a:schemeClr val="bg1"/>
                </a:solidFill>
                <a:highlight>
                  <a:srgbClr val="008000"/>
                </a:highlight>
                <a:latin typeface="+mn-lt"/>
                <a:ea typeface="+mn-ea"/>
              </a:rPr>
              <a:t>)</a:t>
            </a:r>
          </a:p>
          <a:p>
            <a:pPr marL="1257300" lvl="2" indent="-342900" fontAlgn="auto">
              <a:spcBef>
                <a:spcPts val="0"/>
              </a:spcBef>
              <a:spcAft>
                <a:spcPts val="0"/>
              </a:spcAft>
              <a:buFont typeface="Wingdings" charset="2"/>
              <a:buChar char="ü"/>
              <a:defRPr/>
            </a:pPr>
            <a:endParaRPr lang="fr-FR" sz="800" dirty="0">
              <a:solidFill>
                <a:schemeClr val="bg1"/>
              </a:solidFill>
              <a:highlight>
                <a:srgbClr val="008000"/>
              </a:highlight>
              <a:latin typeface="+mn-lt"/>
              <a:ea typeface="+mn-ea"/>
            </a:endParaRPr>
          </a:p>
          <a:p>
            <a:pPr marL="2455863" lvl="2" indent="-312738" fontAlgn="auto">
              <a:lnSpc>
                <a:spcPct val="120000"/>
              </a:lnSpc>
              <a:spcBef>
                <a:spcPts val="0"/>
              </a:spcBef>
              <a:spcAft>
                <a:spcPts val="0"/>
              </a:spcAft>
              <a:buFont typeface="Arial" panose="020B0604020202020204" pitchFamily="34" charset="0"/>
              <a:buChar char="•"/>
              <a:defRPr/>
            </a:pPr>
            <a:r>
              <a:rPr lang="fr-FR" sz="2000" dirty="0">
                <a:latin typeface="+mn-lt"/>
                <a:ea typeface="+mn-ea"/>
                <a:hlinkClick r:id="rId5"/>
              </a:rPr>
              <a:t>Chapelet </a:t>
            </a:r>
            <a:endParaRPr lang="fr-FR" sz="2000" dirty="0">
              <a:latin typeface="+mn-lt"/>
              <a:ea typeface="+mn-ea"/>
            </a:endParaRPr>
          </a:p>
          <a:p>
            <a:pPr marL="2455863" lvl="2" indent="-312738" fontAlgn="auto">
              <a:lnSpc>
                <a:spcPct val="120000"/>
              </a:lnSpc>
              <a:spcBef>
                <a:spcPts val="0"/>
              </a:spcBef>
              <a:spcAft>
                <a:spcPts val="0"/>
              </a:spcAft>
              <a:buFont typeface="Arial" panose="020B0604020202020204" pitchFamily="34" charset="0"/>
              <a:buChar char="•"/>
              <a:defRPr/>
            </a:pPr>
            <a:r>
              <a:rPr lang="fr-FR" sz="2000" dirty="0">
                <a:latin typeface="+mn-lt"/>
                <a:ea typeface="+mn-ea"/>
                <a:hlinkClick r:id="rId6"/>
              </a:rPr>
              <a:t>Neuvaine </a:t>
            </a:r>
            <a:endParaRPr lang="fr-FR" sz="2000" dirty="0">
              <a:latin typeface="+mn-lt"/>
              <a:ea typeface="+mn-ea"/>
            </a:endParaRPr>
          </a:p>
          <a:p>
            <a:pPr marL="2455863" lvl="2" indent="-312738" fontAlgn="auto">
              <a:lnSpc>
                <a:spcPct val="120000"/>
              </a:lnSpc>
              <a:spcBef>
                <a:spcPts val="0"/>
              </a:spcBef>
              <a:spcAft>
                <a:spcPts val="0"/>
              </a:spcAft>
              <a:buFont typeface="Arial" panose="020B0604020202020204" pitchFamily="34" charset="0"/>
              <a:buChar char="•"/>
              <a:defRPr/>
            </a:pPr>
            <a:r>
              <a:rPr lang="fr-FR" sz="2000" dirty="0">
                <a:latin typeface="+mn-lt"/>
                <a:ea typeface="+mn-ea"/>
                <a:hlinkClick r:id="rId7"/>
              </a:rPr>
              <a:t>Litanies </a:t>
            </a:r>
            <a:endParaRPr lang="fr-FR" sz="2000" dirty="0">
              <a:latin typeface="+mn-lt"/>
              <a:ea typeface="+mn-ea"/>
            </a:endParaRPr>
          </a:p>
          <a:p>
            <a:pPr lvl="3" fontAlgn="auto">
              <a:spcBef>
                <a:spcPts val="0"/>
              </a:spcBef>
              <a:spcAft>
                <a:spcPts val="0"/>
              </a:spcAft>
              <a:defRPr/>
            </a:pPr>
            <a:endParaRPr lang="fr-FR" sz="2000" dirty="0">
              <a:latin typeface="+mn-lt"/>
              <a:ea typeface="+mn-ea"/>
            </a:endParaRPr>
          </a:p>
          <a:p>
            <a:pPr lvl="1" eaLnBrk="1" hangingPunct="1">
              <a:lnSpc>
                <a:spcPct val="80000"/>
              </a:lnSpc>
            </a:pPr>
            <a:endParaRPr lang="fr-FR" altLang="fr-FR" dirty="0"/>
          </a:p>
          <a:p>
            <a:pPr marL="2179638" lvl="3" algn="just">
              <a:buFont typeface="Wingdings" charset="2"/>
              <a:buChar char="v"/>
              <a:defRPr/>
            </a:pPr>
            <a:r>
              <a:rPr lang="fr-FR" sz="2000" dirty="0">
                <a:hlinkClick r:id="rId8"/>
              </a:rPr>
              <a:t>Tous les diaporamas</a:t>
            </a:r>
            <a:endParaRPr lang="fr-FR" sz="2000" dirty="0"/>
          </a:p>
          <a:p>
            <a:pPr marL="2179638" lvl="3" algn="just">
              <a:buFont typeface="Wingdings" charset="2"/>
              <a:buChar char="v"/>
              <a:defRPr/>
            </a:pPr>
            <a:endParaRPr lang="fr-FR" sz="800" dirty="0"/>
          </a:p>
          <a:p>
            <a:pPr marL="2179638" lvl="3" algn="just">
              <a:lnSpc>
                <a:spcPct val="70000"/>
              </a:lnSpc>
              <a:buFont typeface="Wingdings" charset="2"/>
              <a:buChar char="v"/>
              <a:defRPr/>
            </a:pPr>
            <a:endParaRPr lang="fr-FR" sz="800" dirty="0">
              <a:hlinkClick r:id="" action="ppaction://noaction"/>
            </a:endParaRPr>
          </a:p>
          <a:p>
            <a:pPr marL="2179638" lvl="3" algn="just">
              <a:lnSpc>
                <a:spcPct val="70000"/>
              </a:lnSpc>
              <a:buFont typeface="Wingdings" charset="2"/>
              <a:buChar char="v"/>
              <a:defRPr/>
            </a:pPr>
            <a:r>
              <a:rPr lang="fr-FR" sz="2000" i="1" dirty="0">
                <a:hlinkClick r:id="rId9"/>
              </a:rPr>
              <a:t> Page d’accueil du site</a:t>
            </a:r>
            <a:endParaRPr lang="fr-FR" sz="2000" i="1" dirty="0"/>
          </a:p>
          <a:p>
            <a:pPr lvl="1" fontAlgn="auto">
              <a:spcBef>
                <a:spcPts val="0"/>
              </a:spcBef>
              <a:spcAft>
                <a:spcPts val="0"/>
              </a:spcAft>
              <a:defRPr/>
            </a:pPr>
            <a:endParaRPr lang="fr-FR" sz="2400" dirty="0">
              <a:latin typeface="+mn-lt"/>
              <a:ea typeface="+mn-ea"/>
            </a:endParaRPr>
          </a:p>
        </p:txBody>
      </p:sp>
      <p:sp>
        <p:nvSpPr>
          <p:cNvPr id="6" name="ZoneTexte 4">
            <a:extLst>
              <a:ext uri="{FF2B5EF4-FFF2-40B4-BE49-F238E27FC236}">
                <a16:creationId xmlns:a16="http://schemas.microsoft.com/office/drawing/2014/main" id="{897BFBBF-5D2D-2445-BEA7-BE7A619EF930}"/>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9"/>
              </a:rPr>
              <a:t>Apprenez-nous à prier</a:t>
            </a:r>
            <a:r>
              <a:rPr lang="fr-FR" altLang="fr-FR" sz="1400" dirty="0"/>
              <a:t> -  Fête de la Miséricorde</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FB71AE-020A-D447-A44A-3DD92D6A66DE}"/>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476E594-2850-BB47-90FF-CC8C240FC1BF}" type="slidenum">
              <a:rPr lang="fr-FR" altLang="fr-FR">
                <a:solidFill>
                  <a:srgbClr val="898989"/>
                </a:solidFill>
              </a:rPr>
              <a:pPr/>
              <a:t>38</a:t>
            </a:fld>
            <a:endParaRPr lang="fr-FR" altLang="fr-FR">
              <a:solidFill>
                <a:srgbClr val="898989"/>
              </a:solidFill>
            </a:endParaRPr>
          </a:p>
        </p:txBody>
      </p:sp>
      <p:pic>
        <p:nvPicPr>
          <p:cNvPr id="45058" name="Image 4" descr="essai_logo_06.png">
            <a:extLst>
              <a:ext uri="{FF2B5EF4-FFF2-40B4-BE49-F238E27FC236}">
                <a16:creationId xmlns:a16="http://schemas.microsoft.com/office/drawing/2014/main" id="{DC5764E9-7A2D-5941-A7F4-74C3CD4E61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4">
            <a:extLst>
              <a:ext uri="{FF2B5EF4-FFF2-40B4-BE49-F238E27FC236}">
                <a16:creationId xmlns:a16="http://schemas.microsoft.com/office/drawing/2014/main" id="{8E9B17E2-1F0D-134C-94CC-11A4D7E59512}"/>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3"/>
              </a:rPr>
              <a:t>Apprenez-nous à prier</a:t>
            </a:r>
            <a:r>
              <a:rPr lang="fr-FR" altLang="fr-FR" sz="1400" dirty="0"/>
              <a:t> -  Fête de la Miséricorde</a:t>
            </a:r>
          </a:p>
        </p:txBody>
      </p:sp>
      <p:sp>
        <p:nvSpPr>
          <p:cNvPr id="7" name="ZoneTexte 6">
            <a:extLst>
              <a:ext uri="{FF2B5EF4-FFF2-40B4-BE49-F238E27FC236}">
                <a16:creationId xmlns:a16="http://schemas.microsoft.com/office/drawing/2014/main" id="{B60F92FB-52B8-E647-AF28-F696E987F590}"/>
              </a:ext>
            </a:extLst>
          </p:cNvPr>
          <p:cNvSpPr txBox="1"/>
          <p:nvPr/>
        </p:nvSpPr>
        <p:spPr>
          <a:xfrm>
            <a:off x="973667" y="612845"/>
            <a:ext cx="7196667" cy="5632311"/>
          </a:xfrm>
          <a:prstGeom prst="rect">
            <a:avLst/>
          </a:prstGeom>
          <a:solidFill>
            <a:schemeClr val="accent5">
              <a:lumMod val="20000"/>
              <a:lumOff val="80000"/>
            </a:schemeClr>
          </a:solidFill>
          <a:ln w="19050" cmpd="sng">
            <a:solidFill>
              <a:srgbClr val="008000"/>
            </a:solidFill>
          </a:ln>
        </p:spPr>
        <p:txBody>
          <a:bodyPr wrap="square" rtlCol="0">
            <a:spAutoFit/>
          </a:bodyPr>
          <a:lstStyle/>
          <a:p>
            <a:endParaRPr lang="fr-FR" dirty="0">
              <a:solidFill>
                <a:srgbClr val="C0504D"/>
              </a:solidFill>
            </a:endParaRPr>
          </a:p>
          <a:p>
            <a:pPr algn="ctr"/>
            <a:r>
              <a:rPr lang="fr-FR" sz="2400" b="1" i="1" dirty="0">
                <a:solidFill>
                  <a:schemeClr val="accent2"/>
                </a:solidFill>
              </a:rPr>
              <a:t>DOCUMENTATION</a:t>
            </a:r>
            <a:br>
              <a:rPr lang="fr-FR" sz="2400" b="1" i="1" dirty="0">
                <a:solidFill>
                  <a:schemeClr val="accent2"/>
                </a:solidFill>
              </a:rPr>
            </a:br>
            <a:endParaRPr lang="fr-FR" sz="2400" b="1" i="1" dirty="0">
              <a:solidFill>
                <a:schemeClr val="accent2"/>
              </a:solidFill>
            </a:endParaRPr>
          </a:p>
          <a:p>
            <a:endParaRPr lang="fr-FR" sz="1600" dirty="0">
              <a:hlinkClick r:id="rId4"/>
            </a:endParaRPr>
          </a:p>
          <a:p>
            <a:pPr marL="939800" indent="-330200">
              <a:buFont typeface="Wingdings" charset="2"/>
              <a:buChar char="ü"/>
            </a:pPr>
            <a:r>
              <a:rPr lang="fr-FR" sz="2400" b="1" dirty="0"/>
              <a:t>Parents et éducateurs</a:t>
            </a:r>
          </a:p>
          <a:p>
            <a:endParaRPr lang="fr-FR" sz="2400" dirty="0">
              <a:hlinkClick r:id="" action="ppaction://noaction"/>
            </a:endParaRPr>
          </a:p>
          <a:p>
            <a:pPr lvl="2"/>
            <a:r>
              <a:rPr lang="fr-FR" sz="2400" dirty="0">
                <a:hlinkClick r:id="rId5"/>
              </a:rPr>
              <a:t>Vivre l’année liturgique avec les enfants</a:t>
            </a:r>
            <a:endParaRPr lang="fr-FR" sz="2400" dirty="0"/>
          </a:p>
          <a:p>
            <a:pPr lvl="2"/>
            <a:endParaRPr lang="fr-FR" sz="2400" dirty="0"/>
          </a:p>
          <a:p>
            <a:pPr lvl="2"/>
            <a:r>
              <a:rPr lang="fr-FR" sz="2400" dirty="0">
                <a:hlinkClick r:id="rId6"/>
              </a:rPr>
              <a:t>Pour que s’épanouisse la foi du tout-petit</a:t>
            </a:r>
            <a:endParaRPr lang="fr-FR" sz="2400" dirty="0"/>
          </a:p>
          <a:p>
            <a:pPr lvl="2"/>
            <a:endParaRPr lang="fr-FR" sz="2400" dirty="0"/>
          </a:p>
          <a:p>
            <a:pPr lvl="2"/>
            <a:r>
              <a:rPr lang="fr-FR" sz="2400" dirty="0">
                <a:hlinkClick r:id="rId7"/>
              </a:rPr>
              <a:t>Éduquer pour le bonheur</a:t>
            </a:r>
            <a:endParaRPr lang="fr-FR" sz="2400" dirty="0"/>
          </a:p>
          <a:p>
            <a:pPr lvl="2"/>
            <a:endParaRPr lang="fr-FR" sz="2400" dirty="0"/>
          </a:p>
          <a:p>
            <a:pPr lvl="2"/>
            <a:r>
              <a:rPr lang="fr-FR" sz="2400" i="1" dirty="0">
                <a:hlinkClick r:id="rId8"/>
              </a:rPr>
              <a:t>Autres écrits</a:t>
            </a:r>
            <a:endParaRPr lang="fr-FR" sz="2400" i="1" dirty="0"/>
          </a:p>
          <a:p>
            <a:endParaRPr lang="fr-FR" dirty="0"/>
          </a:p>
          <a:p>
            <a:endParaRPr lang="fr-FR" dirty="0"/>
          </a:p>
          <a:p>
            <a:endParaRPr lang="fr-FR"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ZoneTexte 1">
            <a:extLst>
              <a:ext uri="{FF2B5EF4-FFF2-40B4-BE49-F238E27FC236}">
                <a16:creationId xmlns:a16="http://schemas.microsoft.com/office/drawing/2014/main" id="{D716FF07-BAB4-CB41-ACA9-6A0520440167}"/>
              </a:ext>
            </a:extLst>
          </p:cNvPr>
          <p:cNvSpPr txBox="1">
            <a:spLocks noChangeArrowheads="1"/>
          </p:cNvSpPr>
          <p:nvPr/>
        </p:nvSpPr>
        <p:spPr bwMode="auto">
          <a:xfrm>
            <a:off x="863600" y="61913"/>
            <a:ext cx="740568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3200" b="1" dirty="0">
                <a:solidFill>
                  <a:srgbClr val="1F497D"/>
                </a:solidFill>
              </a:rPr>
              <a:t>Un sentiment de compassion, de pitié</a:t>
            </a:r>
            <a:r>
              <a:rPr lang="fr-FR" altLang="fr-FR" sz="2600" dirty="0">
                <a:solidFill>
                  <a:srgbClr val="1F497D"/>
                </a:solidFill>
              </a:rPr>
              <a:t>.</a:t>
            </a:r>
          </a:p>
          <a:p>
            <a:pPr algn="ctr">
              <a:lnSpc>
                <a:spcPct val="150000"/>
              </a:lnSpc>
            </a:pPr>
            <a:r>
              <a:rPr lang="fr-FR" altLang="fr-FR" dirty="0">
                <a:solidFill>
                  <a:srgbClr val="1F497D"/>
                </a:solidFill>
              </a:rPr>
              <a:t> « Miséricorde »  est composé</a:t>
            </a:r>
          </a:p>
          <a:p>
            <a:pPr algn="ctr"/>
            <a:r>
              <a:rPr lang="fr-FR" altLang="fr-FR" dirty="0">
                <a:solidFill>
                  <a:srgbClr val="1F497D"/>
                </a:solidFill>
              </a:rPr>
              <a:t> du verbe </a:t>
            </a:r>
            <a:r>
              <a:rPr lang="fr-FR" altLang="fr-FR" i="1" dirty="0" err="1">
                <a:solidFill>
                  <a:srgbClr val="1F497D"/>
                </a:solidFill>
              </a:rPr>
              <a:t>misereo</a:t>
            </a:r>
            <a:r>
              <a:rPr lang="fr-FR" altLang="fr-FR" i="1" dirty="0">
                <a:solidFill>
                  <a:srgbClr val="1F497D"/>
                </a:solidFill>
              </a:rPr>
              <a:t> :</a:t>
            </a:r>
            <a:r>
              <a:rPr lang="fr-FR" altLang="fr-FR" dirty="0">
                <a:solidFill>
                  <a:srgbClr val="1F497D"/>
                </a:solidFill>
              </a:rPr>
              <a:t> avoir pitié… et du mot cor, </a:t>
            </a:r>
            <a:r>
              <a:rPr lang="fr-FR" altLang="fr-FR" i="1" dirty="0" err="1">
                <a:solidFill>
                  <a:srgbClr val="1F497D"/>
                </a:solidFill>
              </a:rPr>
              <a:t>cordis</a:t>
            </a:r>
            <a:r>
              <a:rPr lang="fr-FR" altLang="fr-FR" i="1" dirty="0">
                <a:solidFill>
                  <a:srgbClr val="1F497D"/>
                </a:solidFill>
              </a:rPr>
              <a:t> : </a:t>
            </a:r>
            <a:r>
              <a:rPr lang="fr-FR" altLang="fr-FR" dirty="0">
                <a:solidFill>
                  <a:srgbClr val="1F497D"/>
                </a:solidFill>
              </a:rPr>
              <a:t>le cœur. </a:t>
            </a:r>
          </a:p>
        </p:txBody>
      </p:sp>
      <p:sp>
        <p:nvSpPr>
          <p:cNvPr id="3" name="ZoneTexte 2">
            <a:extLst>
              <a:ext uri="{FF2B5EF4-FFF2-40B4-BE49-F238E27FC236}">
                <a16:creationId xmlns:a16="http://schemas.microsoft.com/office/drawing/2014/main" id="{2DCDC21F-CFA7-0149-A525-73F6BF8F90D1}"/>
              </a:ext>
            </a:extLst>
          </p:cNvPr>
          <p:cNvSpPr txBox="1">
            <a:spLocks noChangeArrowheads="1"/>
          </p:cNvSpPr>
          <p:nvPr/>
        </p:nvSpPr>
        <p:spPr bwMode="auto">
          <a:xfrm>
            <a:off x="0" y="1898650"/>
            <a:ext cx="47259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a:solidFill>
                  <a:srgbClr val="1F497D"/>
                </a:solidFill>
              </a:rPr>
              <a:t>C’est ouvrir son cœur à </a:t>
            </a:r>
          </a:p>
          <a:p>
            <a:pPr algn="ctr">
              <a:lnSpc>
                <a:spcPct val="150000"/>
              </a:lnSpc>
            </a:pPr>
            <a:r>
              <a:rPr lang="fr-FR" altLang="fr-FR" sz="2400">
                <a:solidFill>
                  <a:srgbClr val="1F497D"/>
                </a:solidFill>
              </a:rPr>
              <a:t>la misère, à la difficulté d’un autre,  </a:t>
            </a:r>
          </a:p>
          <a:p>
            <a:pPr algn="ctr">
              <a:lnSpc>
                <a:spcPct val="150000"/>
              </a:lnSpc>
            </a:pPr>
            <a:r>
              <a:rPr lang="fr-FR" altLang="fr-FR" sz="2400">
                <a:solidFill>
                  <a:srgbClr val="1F497D"/>
                </a:solidFill>
              </a:rPr>
              <a:t>être sensible à son malheur </a:t>
            </a:r>
          </a:p>
          <a:p>
            <a:pPr algn="ctr">
              <a:lnSpc>
                <a:spcPct val="150000"/>
              </a:lnSpc>
            </a:pPr>
            <a:r>
              <a:rPr lang="fr-FR" altLang="fr-FR" sz="2400">
                <a:solidFill>
                  <a:srgbClr val="1F497D"/>
                </a:solidFill>
              </a:rPr>
              <a:t>et chercher à y remédier. </a:t>
            </a:r>
          </a:p>
          <a:p>
            <a:pPr algn="ctr">
              <a:lnSpc>
                <a:spcPct val="150000"/>
              </a:lnSpc>
            </a:pPr>
            <a:r>
              <a:rPr lang="fr-FR" altLang="fr-FR" sz="2400">
                <a:solidFill>
                  <a:srgbClr val="1F497D"/>
                </a:solidFill>
              </a:rPr>
              <a:t>On comprend ainsi que la </a:t>
            </a:r>
            <a:r>
              <a:rPr lang="fr-FR" altLang="fr-FR" sz="2400" b="1">
                <a:solidFill>
                  <a:srgbClr val="1F497D"/>
                </a:solidFill>
              </a:rPr>
              <a:t>miséricorde est le fruit de l’amour.</a:t>
            </a:r>
            <a:endParaRPr lang="fr-FR" altLang="fr-FR" sz="2400">
              <a:solidFill>
                <a:srgbClr val="1F497D"/>
              </a:solidFill>
            </a:endParaRPr>
          </a:p>
        </p:txBody>
      </p:sp>
      <p:pic>
        <p:nvPicPr>
          <p:cNvPr id="9" name="Image 8" descr="malades compassion.jpg">
            <a:extLst>
              <a:ext uri="{FF2B5EF4-FFF2-40B4-BE49-F238E27FC236}">
                <a16:creationId xmlns:a16="http://schemas.microsoft.com/office/drawing/2014/main" id="{091DBA52-9730-FB4C-9691-CCD500B323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241550"/>
            <a:ext cx="394017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84B71FB9-BE9E-8148-ABC1-B26204369F5B}"/>
              </a:ext>
            </a:extLst>
          </p:cNvPr>
          <p:cNvSpPr txBox="1">
            <a:spLocks noChangeArrowheads="1"/>
          </p:cNvSpPr>
          <p:nvPr/>
        </p:nvSpPr>
        <p:spPr bwMode="auto">
          <a:xfrm>
            <a:off x="636588" y="5153025"/>
            <a:ext cx="7859712"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0000"/>
              </a:lnSpc>
            </a:pPr>
            <a:r>
              <a:rPr lang="fr-FR" altLang="fr-FR" sz="2400" dirty="0">
                <a:solidFill>
                  <a:srgbClr val="1F497D"/>
                </a:solidFill>
              </a:rPr>
              <a:t>Et parce que </a:t>
            </a:r>
            <a:r>
              <a:rPr lang="fr-FR" altLang="fr-FR" sz="2400" i="1" dirty="0">
                <a:solidFill>
                  <a:srgbClr val="3366FF"/>
                </a:solidFill>
              </a:rPr>
              <a:t>Dieu est amour </a:t>
            </a:r>
            <a:r>
              <a:rPr lang="fr-FR" altLang="fr-FR" sz="2000" dirty="0">
                <a:solidFill>
                  <a:srgbClr val="3366FF"/>
                </a:solidFill>
              </a:rPr>
              <a:t>(1 </a:t>
            </a:r>
            <a:r>
              <a:rPr lang="fr-FR" altLang="fr-FR" sz="2000" dirty="0" err="1">
                <a:solidFill>
                  <a:srgbClr val="3366FF"/>
                </a:solidFill>
              </a:rPr>
              <a:t>Jn</a:t>
            </a:r>
            <a:r>
              <a:rPr lang="fr-FR" altLang="fr-FR" sz="2000" dirty="0">
                <a:solidFill>
                  <a:srgbClr val="3366FF"/>
                </a:solidFill>
              </a:rPr>
              <a:t> 4, 15)</a:t>
            </a:r>
            <a:r>
              <a:rPr lang="fr-FR" altLang="fr-FR" sz="2000" dirty="0">
                <a:solidFill>
                  <a:schemeClr val="tx2"/>
                </a:solidFill>
              </a:rPr>
              <a:t>,</a:t>
            </a:r>
            <a:r>
              <a:rPr lang="fr-FR" altLang="fr-FR" sz="2000" dirty="0">
                <a:solidFill>
                  <a:srgbClr val="3366FF"/>
                </a:solidFill>
              </a:rPr>
              <a:t> </a:t>
            </a:r>
          </a:p>
          <a:p>
            <a:pPr algn="ctr">
              <a:lnSpc>
                <a:spcPct val="130000"/>
              </a:lnSpc>
            </a:pPr>
            <a:r>
              <a:rPr lang="fr-FR" altLang="fr-FR" sz="2400" dirty="0">
                <a:solidFill>
                  <a:srgbClr val="1F497D"/>
                </a:solidFill>
              </a:rPr>
              <a:t>il n’y a qu’en Dieu qu’elle peut prendre sa source.</a:t>
            </a:r>
          </a:p>
        </p:txBody>
      </p:sp>
      <p:sp>
        <p:nvSpPr>
          <p:cNvPr id="5" name="Espace réservé du numéro de diapositive 4">
            <a:extLst>
              <a:ext uri="{FF2B5EF4-FFF2-40B4-BE49-F238E27FC236}">
                <a16:creationId xmlns:a16="http://schemas.microsoft.com/office/drawing/2014/main" id="{6C8B2542-8AFD-E841-85E7-7A1782C556DD}"/>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E3C8F9E-0F6D-9C4F-B302-5EF3D0C1578A}" type="slidenum">
              <a:rPr lang="fr-FR" altLang="fr-FR">
                <a:solidFill>
                  <a:srgbClr val="898989"/>
                </a:solidFill>
              </a:rPr>
              <a:pPr/>
              <a:t>4</a:t>
            </a:fld>
            <a:endParaRPr lang="fr-FR" altLang="fr-FR">
              <a:solidFill>
                <a:srgbClr val="898989"/>
              </a:solidFill>
            </a:endParaRPr>
          </a:p>
        </p:txBody>
      </p:sp>
      <p:pic>
        <p:nvPicPr>
          <p:cNvPr id="5126" name="Image 4" descr="essai_logo_06.png">
            <a:extLst>
              <a:ext uri="{FF2B5EF4-FFF2-40B4-BE49-F238E27FC236}">
                <a16:creationId xmlns:a16="http://schemas.microsoft.com/office/drawing/2014/main" id="{98E977DC-05A4-B545-B106-E4DCD8454D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4">
            <a:extLst>
              <a:ext uri="{FF2B5EF4-FFF2-40B4-BE49-F238E27FC236}">
                <a16:creationId xmlns:a16="http://schemas.microsoft.com/office/drawing/2014/main" id="{F5832211-B92E-204C-92DB-4CBD7C1F27F5}"/>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right)">
                                      <p:cBhvr>
                                        <p:cTn id="8" dur="2000"/>
                                        <p:tgtEl>
                                          <p:spTgt spid="3"/>
                                        </p:tgtEl>
                                      </p:cBhvr>
                                    </p:animEffect>
                                  </p:childTnLst>
                                </p:cTn>
                              </p:par>
                              <p:par>
                                <p:cTn id="9" presetID="1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p:tgtEl>
                                          <p:spTgt spid="9"/>
                                        </p:tgtEl>
                                        <p:attrNameLst>
                                          <p:attrName>ppt_x</p:attrName>
                                        </p:attrNameLst>
                                      </p:cBhvr>
                                      <p:tavLst>
                                        <p:tav tm="0">
                                          <p:val>
                                            <p:strVal val="#ppt_x+#ppt_w*1.125000"/>
                                          </p:val>
                                        </p:tav>
                                        <p:tav tm="100000">
                                          <p:val>
                                            <p:strVal val="#ppt_x"/>
                                          </p:val>
                                        </p:tav>
                                      </p:tavLst>
                                    </p:anim>
                                    <p:animEffect transition="in" filter="wipe(left)">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p:tgtEl>
                                          <p:spTgt spid="4"/>
                                        </p:tgtEl>
                                        <p:attrNameLst>
                                          <p:attrName>ppt_y</p:attrName>
                                        </p:attrNameLst>
                                      </p:cBhvr>
                                      <p:tavLst>
                                        <p:tav tm="0">
                                          <p:val>
                                            <p:strVal val="#ppt_y+#ppt_h*1.125000"/>
                                          </p:val>
                                        </p:tav>
                                        <p:tav tm="100000">
                                          <p:val>
                                            <p:strVal val="#ppt_y"/>
                                          </p:val>
                                        </p:tav>
                                      </p:tavLst>
                                    </p:anim>
                                    <p:animEffect transition="in" filter="wipe(up)">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ZoneTexte 1">
            <a:extLst>
              <a:ext uri="{FF2B5EF4-FFF2-40B4-BE49-F238E27FC236}">
                <a16:creationId xmlns:a16="http://schemas.microsoft.com/office/drawing/2014/main" id="{640A360D-B2A9-2147-AA15-A5E6F321BF8B}"/>
              </a:ext>
            </a:extLst>
          </p:cNvPr>
          <p:cNvSpPr txBox="1">
            <a:spLocks noChangeArrowheads="1"/>
          </p:cNvSpPr>
          <p:nvPr/>
        </p:nvSpPr>
        <p:spPr bwMode="auto">
          <a:xfrm>
            <a:off x="136525" y="1122363"/>
            <a:ext cx="504666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fr-FR" altLang="fr-FR" sz="2400">
                <a:solidFill>
                  <a:schemeClr val="tx2"/>
                </a:solidFill>
              </a:rPr>
              <a:t>La miséricorde vient de l’amour…</a:t>
            </a:r>
            <a:endParaRPr lang="fr-FR" altLang="fr-FR" sz="1400">
              <a:solidFill>
                <a:schemeClr val="tx2"/>
              </a:solidFill>
            </a:endParaRPr>
          </a:p>
          <a:p>
            <a:pPr algn="ctr">
              <a:lnSpc>
                <a:spcPct val="200000"/>
              </a:lnSpc>
            </a:pPr>
            <a:r>
              <a:rPr lang="fr-FR" altLang="fr-FR" sz="2400">
                <a:solidFill>
                  <a:schemeClr val="tx2"/>
                </a:solidFill>
              </a:rPr>
              <a:t>Mais quand il s’agit de Dieu, </a:t>
            </a:r>
          </a:p>
          <a:p>
            <a:pPr algn="ctr">
              <a:lnSpc>
                <a:spcPct val="120000"/>
              </a:lnSpc>
            </a:pPr>
            <a:r>
              <a:rPr lang="fr-FR" altLang="fr-FR" sz="2400">
                <a:solidFill>
                  <a:schemeClr val="tx2"/>
                </a:solidFill>
              </a:rPr>
              <a:t>cet amour de miséricorde </a:t>
            </a:r>
          </a:p>
          <a:p>
            <a:pPr algn="ctr">
              <a:lnSpc>
                <a:spcPct val="120000"/>
              </a:lnSpc>
            </a:pPr>
            <a:r>
              <a:rPr lang="fr-FR" altLang="fr-FR" sz="2400">
                <a:solidFill>
                  <a:schemeClr val="tx2"/>
                </a:solidFill>
              </a:rPr>
              <a:t>devient infini, sans limites,</a:t>
            </a:r>
          </a:p>
          <a:p>
            <a:pPr algn="ctr">
              <a:lnSpc>
                <a:spcPct val="120000"/>
              </a:lnSpc>
            </a:pPr>
            <a:r>
              <a:rPr lang="fr-FR" altLang="fr-FR" sz="2400">
                <a:solidFill>
                  <a:schemeClr val="tx2"/>
                </a:solidFill>
              </a:rPr>
              <a:t>sans conditions, patient… </a:t>
            </a:r>
          </a:p>
          <a:p>
            <a:pPr algn="ctr">
              <a:lnSpc>
                <a:spcPct val="120000"/>
              </a:lnSpc>
            </a:pPr>
            <a:r>
              <a:rPr lang="fr-FR" altLang="fr-FR" sz="2400" b="1">
                <a:solidFill>
                  <a:schemeClr val="tx2"/>
                </a:solidFill>
              </a:rPr>
              <a:t>sans jamais se lasser !</a:t>
            </a:r>
          </a:p>
          <a:p>
            <a:pPr algn="ctr">
              <a:lnSpc>
                <a:spcPct val="200000"/>
              </a:lnSpc>
            </a:pPr>
            <a:r>
              <a:rPr lang="fr-FR" altLang="fr-FR" sz="2400">
                <a:solidFill>
                  <a:schemeClr val="tx2"/>
                </a:solidFill>
              </a:rPr>
              <a:t>Un amour débordant…</a:t>
            </a:r>
          </a:p>
          <a:p>
            <a:pPr algn="ctr">
              <a:lnSpc>
                <a:spcPct val="120000"/>
              </a:lnSpc>
            </a:pPr>
            <a:r>
              <a:rPr lang="fr-FR" altLang="fr-FR" sz="2400">
                <a:solidFill>
                  <a:schemeClr val="tx2"/>
                </a:solidFill>
              </a:rPr>
              <a:t>qui va jusqu’au plus profond </a:t>
            </a:r>
          </a:p>
          <a:p>
            <a:pPr algn="ctr">
              <a:lnSpc>
                <a:spcPct val="120000"/>
              </a:lnSpc>
            </a:pPr>
            <a:r>
              <a:rPr lang="fr-FR" altLang="fr-FR" sz="2400">
                <a:solidFill>
                  <a:schemeClr val="tx2"/>
                </a:solidFill>
              </a:rPr>
              <a:t>de nos misères !</a:t>
            </a:r>
          </a:p>
        </p:txBody>
      </p:sp>
      <p:pic>
        <p:nvPicPr>
          <p:cNvPr id="3" name="Image 2" descr="iguacu-004.jpg">
            <a:extLst>
              <a:ext uri="{FF2B5EF4-FFF2-40B4-BE49-F238E27FC236}">
                <a16:creationId xmlns:a16="http://schemas.microsoft.com/office/drawing/2014/main" id="{EBD8C8FC-E4F8-A246-BC96-788DE1776A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9888" y="1136650"/>
            <a:ext cx="33242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ZoneTexte 3">
            <a:extLst>
              <a:ext uri="{FF2B5EF4-FFF2-40B4-BE49-F238E27FC236}">
                <a16:creationId xmlns:a16="http://schemas.microsoft.com/office/drawing/2014/main" id="{F7A7C652-CEAF-DF4A-B2A3-215FA5DE65AA}"/>
              </a:ext>
            </a:extLst>
          </p:cNvPr>
          <p:cNvSpPr txBox="1">
            <a:spLocks noChangeArrowheads="1"/>
          </p:cNvSpPr>
          <p:nvPr/>
        </p:nvSpPr>
        <p:spPr bwMode="auto">
          <a:xfrm>
            <a:off x="1509713" y="239713"/>
            <a:ext cx="6180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3200" b="1">
                <a:solidFill>
                  <a:srgbClr val="1F497D"/>
                </a:solidFill>
              </a:rPr>
              <a:t>La miséricorde de Dieu</a:t>
            </a:r>
          </a:p>
        </p:txBody>
      </p:sp>
      <p:sp>
        <p:nvSpPr>
          <p:cNvPr id="5" name="Espace réservé du numéro de diapositive 4">
            <a:extLst>
              <a:ext uri="{FF2B5EF4-FFF2-40B4-BE49-F238E27FC236}">
                <a16:creationId xmlns:a16="http://schemas.microsoft.com/office/drawing/2014/main" id="{C5960F37-81A8-D040-B33F-B7CC417927B3}"/>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4B0FF67-D6F1-D34E-B1B9-B49C63C7AAB5}" type="slidenum">
              <a:rPr lang="fr-FR" altLang="fr-FR">
                <a:solidFill>
                  <a:srgbClr val="898989"/>
                </a:solidFill>
              </a:rPr>
              <a:pPr/>
              <a:t>5</a:t>
            </a:fld>
            <a:endParaRPr lang="fr-FR" altLang="fr-FR">
              <a:solidFill>
                <a:srgbClr val="898989"/>
              </a:solidFill>
            </a:endParaRPr>
          </a:p>
        </p:txBody>
      </p:sp>
      <p:pic>
        <p:nvPicPr>
          <p:cNvPr id="6149" name="Image 4" descr="essai_logo_06.png">
            <a:extLst>
              <a:ext uri="{FF2B5EF4-FFF2-40B4-BE49-F238E27FC236}">
                <a16:creationId xmlns:a16="http://schemas.microsoft.com/office/drawing/2014/main" id="{346BB94F-403F-6447-A8E3-60DB6A6D11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E46944E0-34F9-784E-B853-364A22BF2A23}"/>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left)">
                                      <p:cBhvr>
                                        <p:cTn id="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Image 1" descr="océan.jpg">
            <a:extLst>
              <a:ext uri="{FF2B5EF4-FFF2-40B4-BE49-F238E27FC236}">
                <a16:creationId xmlns:a16="http://schemas.microsoft.com/office/drawing/2014/main" id="{712B1648-0BEC-E441-87F1-1418608E81CF}"/>
              </a:ext>
            </a:extLst>
          </p:cNvPr>
          <p:cNvPicPr>
            <a:picLocks noChangeAspect="1"/>
          </p:cNvPicPr>
          <p:nvPr/>
        </p:nvPicPr>
        <p:blipFill>
          <a:blip r:embed="rId2">
            <a:extLst>
              <a:ext uri="{28A0092B-C50C-407E-A947-70E740481C1C}">
                <a14:useLocalDpi xmlns:a14="http://schemas.microsoft.com/office/drawing/2010/main" val="0"/>
              </a:ext>
            </a:extLst>
          </a:blip>
          <a:srcRect l="11255" r="15524"/>
          <a:stretch>
            <a:fillRect/>
          </a:stretch>
        </p:blipFill>
        <p:spPr bwMode="auto">
          <a:xfrm>
            <a:off x="0" y="-33338"/>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ZoneTexte 2">
            <a:extLst>
              <a:ext uri="{FF2B5EF4-FFF2-40B4-BE49-F238E27FC236}">
                <a16:creationId xmlns:a16="http://schemas.microsoft.com/office/drawing/2014/main" id="{7099CF6D-89CD-284A-9D71-E267869FDA38}"/>
              </a:ext>
            </a:extLst>
          </p:cNvPr>
          <p:cNvSpPr txBox="1">
            <a:spLocks noChangeArrowheads="1"/>
          </p:cNvSpPr>
          <p:nvPr/>
        </p:nvSpPr>
        <p:spPr bwMode="auto">
          <a:xfrm>
            <a:off x="431800" y="2316163"/>
            <a:ext cx="8358188"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4000" b="1">
                <a:solidFill>
                  <a:srgbClr val="FFFFFF"/>
                </a:solidFill>
              </a:rPr>
              <a:t>2</a:t>
            </a:r>
          </a:p>
          <a:p>
            <a:pPr algn="ctr"/>
            <a:endParaRPr lang="fr-FR" altLang="fr-FR" sz="4400" b="1">
              <a:solidFill>
                <a:srgbClr val="FFFFFF"/>
              </a:solidFill>
            </a:endParaRPr>
          </a:p>
          <a:p>
            <a:pPr algn="ctr">
              <a:lnSpc>
                <a:spcPct val="150000"/>
              </a:lnSpc>
            </a:pPr>
            <a:r>
              <a:rPr lang="fr-FR" altLang="fr-FR" sz="4000" b="1">
                <a:solidFill>
                  <a:srgbClr val="FFFFFF"/>
                </a:solidFill>
              </a:rPr>
              <a:t>La Miséricorde </a:t>
            </a:r>
          </a:p>
          <a:p>
            <a:pPr algn="ctr">
              <a:lnSpc>
                <a:spcPct val="150000"/>
              </a:lnSpc>
            </a:pPr>
            <a:r>
              <a:rPr lang="fr-FR" altLang="fr-FR" sz="4000" b="1">
                <a:solidFill>
                  <a:srgbClr val="FFFFFF"/>
                </a:solidFill>
              </a:rPr>
              <a:t>dans l’Ancien Testament…</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FCD471-D3E6-1F47-9A6A-0085796BD2A6}"/>
              </a:ext>
            </a:extLst>
          </p:cNvPr>
          <p:cNvSpPr txBox="1"/>
          <p:nvPr/>
        </p:nvSpPr>
        <p:spPr>
          <a:xfrm>
            <a:off x="144463" y="147638"/>
            <a:ext cx="8872537" cy="2462212"/>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600" i="1" dirty="0">
                <a:solidFill>
                  <a:schemeClr val="accent2"/>
                </a:solidFill>
              </a:rPr>
              <a:t>Pour nous faire comprendre </a:t>
            </a:r>
            <a:r>
              <a:rPr lang="fr-FR" altLang="fr-FR" sz="2600" b="1" dirty="0">
                <a:solidFill>
                  <a:schemeClr val="accent2"/>
                </a:solidFill>
              </a:rPr>
              <a:t>l’amour infini de Dieu pour l’homme</a:t>
            </a:r>
            <a:r>
              <a:rPr lang="fr-FR" altLang="fr-FR" sz="2600" i="1" dirty="0">
                <a:solidFill>
                  <a:schemeClr val="accent2"/>
                </a:solidFill>
              </a:rPr>
              <a:t>, même quand l’homme lui est infidèle, </a:t>
            </a:r>
          </a:p>
          <a:p>
            <a:pPr algn="ctr"/>
            <a:r>
              <a:rPr lang="fr-FR" altLang="fr-FR" sz="2600" i="1" dirty="0">
                <a:solidFill>
                  <a:schemeClr val="accent2"/>
                </a:solidFill>
              </a:rPr>
              <a:t>la Bible emploie quelques belles images. </a:t>
            </a:r>
            <a:endParaRPr lang="fr-FR" altLang="fr-FR" sz="2600" i="1" dirty="0">
              <a:solidFill>
                <a:schemeClr val="tx2"/>
              </a:solidFill>
            </a:endParaRPr>
          </a:p>
          <a:p>
            <a:endParaRPr lang="fr-FR" altLang="fr-FR" sz="2400" dirty="0">
              <a:solidFill>
                <a:schemeClr val="tx2"/>
              </a:solidFill>
            </a:endParaRPr>
          </a:p>
          <a:p>
            <a:r>
              <a:rPr lang="fr-FR" altLang="fr-FR" sz="2400" dirty="0">
                <a:solidFill>
                  <a:schemeClr val="tx2"/>
                </a:solidFill>
              </a:rPr>
              <a:t>Déjà, au tout début de l’humanité, quand Adam se cache, juste après</a:t>
            </a:r>
          </a:p>
          <a:p>
            <a:pPr>
              <a:lnSpc>
                <a:spcPct val="120000"/>
              </a:lnSpc>
            </a:pPr>
            <a:r>
              <a:rPr lang="fr-FR" altLang="fr-FR" sz="2400" dirty="0">
                <a:solidFill>
                  <a:schemeClr val="tx2"/>
                </a:solidFill>
              </a:rPr>
              <a:t>son péché, le Seigneur ne</a:t>
            </a:r>
            <a:endParaRPr lang="fr-FR" altLang="fr-FR" sz="2400" i="1" dirty="0">
              <a:solidFill>
                <a:schemeClr val="tx2"/>
              </a:solidFill>
            </a:endParaRPr>
          </a:p>
        </p:txBody>
      </p:sp>
      <p:sp>
        <p:nvSpPr>
          <p:cNvPr id="8" name="ZoneTexte 7">
            <a:extLst>
              <a:ext uri="{FF2B5EF4-FFF2-40B4-BE49-F238E27FC236}">
                <a16:creationId xmlns:a16="http://schemas.microsoft.com/office/drawing/2014/main" id="{EB02965B-DB09-9C46-9A3D-7029DF6A1693}"/>
              </a:ext>
            </a:extLst>
          </p:cNvPr>
          <p:cNvSpPr txBox="1"/>
          <p:nvPr/>
        </p:nvSpPr>
        <p:spPr>
          <a:xfrm>
            <a:off x="144463" y="2543175"/>
            <a:ext cx="3629025" cy="2173288"/>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a:r>
              <a:rPr lang="fr-FR" altLang="fr-FR" sz="2400" dirty="0">
                <a:solidFill>
                  <a:schemeClr val="tx2"/>
                </a:solidFill>
              </a:rPr>
              <a:t>supporte pas que l’homme</a:t>
            </a:r>
          </a:p>
          <a:p>
            <a:pPr algn="just">
              <a:lnSpc>
                <a:spcPct val="120000"/>
              </a:lnSpc>
            </a:pPr>
            <a:r>
              <a:rPr lang="fr-FR" altLang="fr-FR" sz="2400" dirty="0">
                <a:solidFill>
                  <a:schemeClr val="tx2"/>
                </a:solidFill>
              </a:rPr>
              <a:t>s’éloigne de Lui ! Aussitôt </a:t>
            </a:r>
          </a:p>
          <a:p>
            <a:pPr algn="just">
              <a:lnSpc>
                <a:spcPct val="120000"/>
              </a:lnSpc>
            </a:pPr>
            <a:r>
              <a:rPr lang="fr-FR" altLang="fr-FR" sz="2400" dirty="0">
                <a:solidFill>
                  <a:schemeClr val="tx2"/>
                </a:solidFill>
              </a:rPr>
              <a:t>Il le cherche et l’appelle… </a:t>
            </a:r>
          </a:p>
          <a:p>
            <a:pPr algn="ctr">
              <a:lnSpc>
                <a:spcPct val="140000"/>
              </a:lnSpc>
            </a:pPr>
            <a:r>
              <a:rPr lang="fr-FR" altLang="fr-FR" sz="2400" i="1" dirty="0">
                <a:solidFill>
                  <a:srgbClr val="3366FF"/>
                </a:solidFill>
              </a:rPr>
              <a:t>Adam, où es-tu ? </a:t>
            </a:r>
          </a:p>
          <a:p>
            <a:pPr algn="ctr"/>
            <a:r>
              <a:rPr lang="fr-FR" altLang="fr-FR" sz="2000" dirty="0">
                <a:solidFill>
                  <a:srgbClr val="3366FF"/>
                </a:solidFill>
              </a:rPr>
              <a:t>(</a:t>
            </a:r>
            <a:r>
              <a:rPr lang="fr-FR" altLang="fr-FR" sz="2000" dirty="0" err="1">
                <a:solidFill>
                  <a:srgbClr val="3366FF"/>
                </a:solidFill>
              </a:rPr>
              <a:t>Gn</a:t>
            </a:r>
            <a:r>
              <a:rPr lang="fr-FR" altLang="fr-FR" sz="2000" dirty="0">
                <a:solidFill>
                  <a:srgbClr val="3366FF"/>
                </a:solidFill>
              </a:rPr>
              <a:t> 3, 15)</a:t>
            </a:r>
          </a:p>
        </p:txBody>
      </p:sp>
      <p:sp>
        <p:nvSpPr>
          <p:cNvPr id="3" name="ZoneTexte 2">
            <a:extLst>
              <a:ext uri="{FF2B5EF4-FFF2-40B4-BE49-F238E27FC236}">
                <a16:creationId xmlns:a16="http://schemas.microsoft.com/office/drawing/2014/main" id="{0CAEFDBD-6E96-9B4D-84E6-337A96A74D4A}"/>
              </a:ext>
            </a:extLst>
          </p:cNvPr>
          <p:cNvSpPr txBox="1"/>
          <p:nvPr/>
        </p:nvSpPr>
        <p:spPr>
          <a:xfrm>
            <a:off x="188913" y="5708650"/>
            <a:ext cx="8828087" cy="492125"/>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600" b="1" i="1">
                <a:solidFill>
                  <a:schemeClr val="accent2"/>
                </a:solidFill>
              </a:rPr>
              <a:t>Le Seigneur fera TOUT pour nous  faire revenir à Lui !</a:t>
            </a:r>
          </a:p>
        </p:txBody>
      </p:sp>
      <p:sp>
        <p:nvSpPr>
          <p:cNvPr id="4" name="Espace réservé du numéro de diapositive 3">
            <a:extLst>
              <a:ext uri="{FF2B5EF4-FFF2-40B4-BE49-F238E27FC236}">
                <a16:creationId xmlns:a16="http://schemas.microsoft.com/office/drawing/2014/main" id="{53AE3344-FA39-4748-955D-163230A823C6}"/>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55185C9-0E57-4246-91DE-B03A928A50F7}" type="slidenum">
              <a:rPr lang="fr-FR" altLang="fr-FR">
                <a:solidFill>
                  <a:srgbClr val="898989"/>
                </a:solidFill>
              </a:rPr>
              <a:pPr/>
              <a:t>7</a:t>
            </a:fld>
            <a:endParaRPr lang="fr-FR" altLang="fr-FR">
              <a:solidFill>
                <a:srgbClr val="898989"/>
              </a:solidFill>
            </a:endParaRPr>
          </a:p>
        </p:txBody>
      </p:sp>
      <p:pic>
        <p:nvPicPr>
          <p:cNvPr id="8197" name="Image 4" descr="Sans titreAdam.jpg">
            <a:extLst>
              <a:ext uri="{FF2B5EF4-FFF2-40B4-BE49-F238E27FC236}">
                <a16:creationId xmlns:a16="http://schemas.microsoft.com/office/drawing/2014/main" id="{6AECC80A-C4C2-224E-BAD1-BF9A559E03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963" y="2255838"/>
            <a:ext cx="49149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4" descr="essai_logo_06.png">
            <a:extLst>
              <a:ext uri="{FF2B5EF4-FFF2-40B4-BE49-F238E27FC236}">
                <a16:creationId xmlns:a16="http://schemas.microsoft.com/office/drawing/2014/main" id="{919F9FFF-FCAE-2744-B723-4B390C290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4">
            <a:extLst>
              <a:ext uri="{FF2B5EF4-FFF2-40B4-BE49-F238E27FC236}">
                <a16:creationId xmlns:a16="http://schemas.microsoft.com/office/drawing/2014/main" id="{411B77F6-37ED-C548-B4FB-134BAA294472}"/>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ppt_y</p:attrName>
                                        </p:attrNameLst>
                                      </p:cBhvr>
                                      <p:tavLst>
                                        <p:tav tm="0">
                                          <p:val>
                                            <p:strVal val="#ppt_y+#ppt_h*1.125000"/>
                                          </p:val>
                                        </p:tav>
                                        <p:tav tm="100000">
                                          <p:val>
                                            <p:strVal val="#ppt_y"/>
                                          </p:val>
                                        </p:tav>
                                      </p:tavLst>
                                    </p:anim>
                                    <p:animEffect transition="in" filter="wipe(up)">
                                      <p:cBhvr>
                                        <p:cTn id="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168FD1-0279-194D-92CD-A823900CF9A6}"/>
              </a:ext>
            </a:extLst>
          </p:cNvPr>
          <p:cNvSpPr txBox="1">
            <a:spLocks noChangeArrowheads="1"/>
          </p:cNvSpPr>
          <p:nvPr/>
        </p:nvSpPr>
        <p:spPr bwMode="auto">
          <a:xfrm>
            <a:off x="128588" y="2088914"/>
            <a:ext cx="39893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400" i="1" dirty="0">
                <a:solidFill>
                  <a:srgbClr val="3366FF"/>
                </a:solidFill>
              </a:rPr>
              <a:t>Une femme peut-elle </a:t>
            </a:r>
          </a:p>
          <a:p>
            <a:pPr algn="ctr">
              <a:lnSpc>
                <a:spcPct val="130000"/>
              </a:lnSpc>
            </a:pPr>
            <a:r>
              <a:rPr lang="fr-FR" altLang="fr-FR" sz="2400" i="1" dirty="0">
                <a:solidFill>
                  <a:srgbClr val="3366FF"/>
                </a:solidFill>
              </a:rPr>
              <a:t>oublier son nourrisson, </a:t>
            </a:r>
          </a:p>
          <a:p>
            <a:pPr algn="ctr">
              <a:lnSpc>
                <a:spcPct val="130000"/>
              </a:lnSpc>
            </a:pPr>
            <a:r>
              <a:rPr lang="fr-FR" altLang="fr-FR" sz="2400" i="1" dirty="0">
                <a:solidFill>
                  <a:srgbClr val="3366FF"/>
                </a:solidFill>
              </a:rPr>
              <a:t>ne plus avoir de tendresse </a:t>
            </a:r>
          </a:p>
          <a:p>
            <a:pPr algn="ctr">
              <a:lnSpc>
                <a:spcPct val="130000"/>
              </a:lnSpc>
            </a:pPr>
            <a:r>
              <a:rPr lang="fr-FR" altLang="fr-FR" sz="2400" i="1" dirty="0">
                <a:solidFill>
                  <a:srgbClr val="3366FF"/>
                </a:solidFill>
              </a:rPr>
              <a:t>pour le fils de ses entrailles ? </a:t>
            </a:r>
          </a:p>
          <a:p>
            <a:pPr algn="ctr">
              <a:lnSpc>
                <a:spcPct val="200000"/>
              </a:lnSpc>
            </a:pPr>
            <a:r>
              <a:rPr lang="fr-FR" altLang="fr-FR" sz="2400" i="1" dirty="0">
                <a:solidFill>
                  <a:srgbClr val="3366FF"/>
                </a:solidFill>
              </a:rPr>
              <a:t>Même si elle l’oubliait, </a:t>
            </a:r>
          </a:p>
          <a:p>
            <a:pPr algn="ctr">
              <a:lnSpc>
                <a:spcPct val="130000"/>
              </a:lnSpc>
            </a:pPr>
            <a:r>
              <a:rPr lang="fr-FR" altLang="fr-FR" sz="2400" b="1" i="1" dirty="0">
                <a:solidFill>
                  <a:srgbClr val="3366FF"/>
                </a:solidFill>
              </a:rPr>
              <a:t>Moi, je ne t’oublierai pas</a:t>
            </a:r>
            <a:r>
              <a:rPr lang="fr-FR" altLang="fr-FR" sz="2400" b="1" dirty="0"/>
              <a:t>.</a:t>
            </a:r>
          </a:p>
          <a:p>
            <a:pPr algn="ctr">
              <a:lnSpc>
                <a:spcPct val="130000"/>
              </a:lnSpc>
            </a:pPr>
            <a:r>
              <a:rPr lang="fr-FR" altLang="fr-FR" sz="2400" dirty="0"/>
              <a:t> </a:t>
            </a:r>
            <a:r>
              <a:rPr lang="fr-FR" altLang="fr-FR" sz="2000" dirty="0">
                <a:solidFill>
                  <a:srgbClr val="3366FF"/>
                </a:solidFill>
              </a:rPr>
              <a:t>(Is 49, 15) </a:t>
            </a:r>
            <a:endParaRPr lang="fr-FR" altLang="fr-FR" sz="2400" dirty="0">
              <a:solidFill>
                <a:srgbClr val="3366FF"/>
              </a:solidFill>
            </a:endParaRPr>
          </a:p>
        </p:txBody>
      </p:sp>
      <p:pic>
        <p:nvPicPr>
          <p:cNvPr id="3" name="Image 2" descr="bébé et sa maman.jpg">
            <a:extLst>
              <a:ext uri="{FF2B5EF4-FFF2-40B4-BE49-F238E27FC236}">
                <a16:creationId xmlns:a16="http://schemas.microsoft.com/office/drawing/2014/main" id="{3D9AFD69-40B5-924F-BB2C-CAD25783A842}"/>
              </a:ext>
            </a:extLst>
          </p:cNvPr>
          <p:cNvPicPr>
            <a:picLocks noChangeAspect="1"/>
          </p:cNvPicPr>
          <p:nvPr/>
        </p:nvPicPr>
        <p:blipFill>
          <a:blip r:embed="rId2">
            <a:extLst>
              <a:ext uri="{28A0092B-C50C-407E-A947-70E740481C1C}">
                <a14:useLocalDpi xmlns:a14="http://schemas.microsoft.com/office/drawing/2010/main" val="0"/>
              </a:ext>
            </a:extLst>
          </a:blip>
          <a:srcRect r="23793"/>
          <a:stretch>
            <a:fillRect/>
          </a:stretch>
        </p:blipFill>
        <p:spPr bwMode="auto">
          <a:xfrm>
            <a:off x="4392613" y="1801577"/>
            <a:ext cx="47513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ZoneTexte 3">
            <a:extLst>
              <a:ext uri="{FF2B5EF4-FFF2-40B4-BE49-F238E27FC236}">
                <a16:creationId xmlns:a16="http://schemas.microsoft.com/office/drawing/2014/main" id="{7BD3C9DF-A5DF-314E-AC79-9DCDDA3DF1BD}"/>
              </a:ext>
            </a:extLst>
          </p:cNvPr>
          <p:cNvSpPr txBox="1">
            <a:spLocks noChangeArrowheads="1"/>
          </p:cNvSpPr>
          <p:nvPr/>
        </p:nvSpPr>
        <p:spPr bwMode="auto">
          <a:xfrm>
            <a:off x="322263" y="236538"/>
            <a:ext cx="85486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a:r>
              <a:rPr lang="fr-FR" altLang="fr-FR" sz="2600">
                <a:solidFill>
                  <a:srgbClr val="1F497D"/>
                </a:solidFill>
              </a:rPr>
              <a:t>Mais l’image la plus forte de l’amour de Dieu pour l’homme </a:t>
            </a:r>
          </a:p>
          <a:p>
            <a:pPr algn="just"/>
            <a:r>
              <a:rPr lang="fr-FR" altLang="fr-FR" sz="2600">
                <a:solidFill>
                  <a:srgbClr val="1F497D"/>
                </a:solidFill>
              </a:rPr>
              <a:t>est celle de l’amour d’une mère pour son bébé :</a:t>
            </a:r>
          </a:p>
        </p:txBody>
      </p:sp>
      <p:sp>
        <p:nvSpPr>
          <p:cNvPr id="5" name="Espace réservé du numéro de diapositive 4">
            <a:extLst>
              <a:ext uri="{FF2B5EF4-FFF2-40B4-BE49-F238E27FC236}">
                <a16:creationId xmlns:a16="http://schemas.microsoft.com/office/drawing/2014/main" id="{814F97FB-FC10-2147-B36E-E9DFD37FFD94}"/>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4192495-AC43-3A4D-AEEA-E61A6ED2512E}" type="slidenum">
              <a:rPr lang="fr-FR" altLang="fr-FR">
                <a:solidFill>
                  <a:srgbClr val="898989"/>
                </a:solidFill>
              </a:rPr>
              <a:pPr/>
              <a:t>8</a:t>
            </a:fld>
            <a:endParaRPr lang="fr-FR" altLang="fr-FR">
              <a:solidFill>
                <a:srgbClr val="898989"/>
              </a:solidFill>
            </a:endParaRPr>
          </a:p>
        </p:txBody>
      </p:sp>
      <p:pic>
        <p:nvPicPr>
          <p:cNvPr id="9221" name="Image 4" descr="essai_logo_06.png">
            <a:extLst>
              <a:ext uri="{FF2B5EF4-FFF2-40B4-BE49-F238E27FC236}">
                <a16:creationId xmlns:a16="http://schemas.microsoft.com/office/drawing/2014/main" id="{BDC993FE-4829-A04A-9D76-D69D0E0EAA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4">
            <a:extLst>
              <a:ext uri="{FF2B5EF4-FFF2-40B4-BE49-F238E27FC236}">
                <a16:creationId xmlns:a16="http://schemas.microsoft.com/office/drawing/2014/main" id="{443A953A-F632-E74C-A230-48AEC6AB09E0}"/>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4"/>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right)">
                                      <p:cBhvr>
                                        <p:cTn id="8" dur="2000"/>
                                        <p:tgtEl>
                                          <p:spTgt spid="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p:tgtEl>
                                          <p:spTgt spid="3"/>
                                        </p:tgtEl>
                                        <p:attrNameLst>
                                          <p:attrName>ppt_x</p:attrName>
                                        </p:attrNameLst>
                                      </p:cBhvr>
                                      <p:tavLst>
                                        <p:tav tm="0">
                                          <p:val>
                                            <p:strVal val="#ppt_x+#ppt_w*1.125000"/>
                                          </p:val>
                                        </p:tav>
                                        <p:tav tm="100000">
                                          <p:val>
                                            <p:strVal val="#ppt_x"/>
                                          </p:val>
                                        </p:tav>
                                      </p:tavLst>
                                    </p:anim>
                                    <p:animEffect transition="in" filter="wipe(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E0ED18-E79A-BC42-9425-136778FD2F49}"/>
              </a:ext>
            </a:extLst>
          </p:cNvPr>
          <p:cNvSpPr txBox="1"/>
          <p:nvPr/>
        </p:nvSpPr>
        <p:spPr>
          <a:xfrm>
            <a:off x="241300" y="1075987"/>
            <a:ext cx="8650288" cy="1764778"/>
          </a:xfrm>
          <a:prstGeom prst="rect">
            <a:avLst/>
          </a:prstGeom>
          <a:solidFill>
            <a:srgbClr val="FFD8B8"/>
          </a:solid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0000"/>
              </a:lnSpc>
            </a:pPr>
            <a:r>
              <a:rPr lang="fr-FR" altLang="fr-FR" sz="2400" i="1" dirty="0">
                <a:solidFill>
                  <a:srgbClr val="3366FF"/>
                </a:solidFill>
              </a:rPr>
              <a:t>Le Seigneur est tendresse et pitié, lent à la colère et plein d'amour ;</a:t>
            </a:r>
          </a:p>
          <a:p>
            <a:pPr algn="ctr">
              <a:lnSpc>
                <a:spcPct val="110000"/>
              </a:lnSpc>
            </a:pPr>
            <a:r>
              <a:rPr lang="fr-FR" altLang="fr-FR" sz="2400" i="1" dirty="0">
                <a:solidFill>
                  <a:srgbClr val="3366FF"/>
                </a:solidFill>
              </a:rPr>
              <a:t>la bonté du Seigneur est pour tous, sa tendresse,</a:t>
            </a:r>
          </a:p>
          <a:p>
            <a:pPr algn="ctr">
              <a:lnSpc>
                <a:spcPct val="110000"/>
              </a:lnSpc>
            </a:pPr>
            <a:r>
              <a:rPr lang="fr-FR" altLang="fr-FR" sz="2400" i="1" dirty="0">
                <a:solidFill>
                  <a:srgbClr val="3366FF"/>
                </a:solidFill>
              </a:rPr>
              <a:t>pour toutes ses œuvres</a:t>
            </a:r>
            <a:r>
              <a:rPr lang="fr-FR" altLang="fr-FR" sz="2800" i="1" dirty="0">
                <a:solidFill>
                  <a:srgbClr val="3366FF"/>
                </a:solidFill>
              </a:rPr>
              <a:t>. </a:t>
            </a:r>
            <a:r>
              <a:rPr lang="fr-FR" altLang="fr-FR" sz="2000" dirty="0">
                <a:solidFill>
                  <a:srgbClr val="3366FF"/>
                </a:solidFill>
              </a:rPr>
              <a:t>(Ps 144, 8-9)</a:t>
            </a:r>
          </a:p>
          <a:p>
            <a:pPr algn="ctr">
              <a:lnSpc>
                <a:spcPct val="110000"/>
              </a:lnSpc>
            </a:pPr>
            <a:endParaRPr lang="fr-FR" altLang="fr-FR" sz="2400" i="1" dirty="0">
              <a:solidFill>
                <a:srgbClr val="3366FF"/>
              </a:solidFill>
            </a:endParaRPr>
          </a:p>
        </p:txBody>
      </p:sp>
      <p:sp>
        <p:nvSpPr>
          <p:cNvPr id="10242" name="ZoneTexte 2">
            <a:extLst>
              <a:ext uri="{FF2B5EF4-FFF2-40B4-BE49-F238E27FC236}">
                <a16:creationId xmlns:a16="http://schemas.microsoft.com/office/drawing/2014/main" id="{F4F08B4D-F9CB-0F45-92D8-0EC9F9CE46A6}"/>
              </a:ext>
            </a:extLst>
          </p:cNvPr>
          <p:cNvSpPr txBox="1">
            <a:spLocks noChangeArrowheads="1"/>
          </p:cNvSpPr>
          <p:nvPr/>
        </p:nvSpPr>
        <p:spPr bwMode="auto">
          <a:xfrm>
            <a:off x="406400" y="190500"/>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2800" b="1">
                <a:solidFill>
                  <a:schemeClr val="accent2"/>
                </a:solidFill>
              </a:rPr>
              <a:t>La Miséricorde de Dieu, toute la Bible la chante !</a:t>
            </a:r>
          </a:p>
        </p:txBody>
      </p:sp>
      <p:sp>
        <p:nvSpPr>
          <p:cNvPr id="4" name="Espace réservé du numéro de diapositive 3">
            <a:extLst>
              <a:ext uri="{FF2B5EF4-FFF2-40B4-BE49-F238E27FC236}">
                <a16:creationId xmlns:a16="http://schemas.microsoft.com/office/drawing/2014/main" id="{3BEA2473-17F3-6547-BFA5-E2D2220C8393}"/>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AFC6187-4B1B-9B42-9419-21F1AE48360B}" type="slidenum">
              <a:rPr lang="fr-FR" altLang="fr-FR">
                <a:solidFill>
                  <a:srgbClr val="898989"/>
                </a:solidFill>
              </a:rPr>
              <a:pPr/>
              <a:t>9</a:t>
            </a:fld>
            <a:endParaRPr lang="fr-FR" altLang="fr-FR">
              <a:solidFill>
                <a:srgbClr val="898989"/>
              </a:solidFill>
            </a:endParaRPr>
          </a:p>
        </p:txBody>
      </p:sp>
      <p:sp>
        <p:nvSpPr>
          <p:cNvPr id="5" name="ZoneTexte 4">
            <a:extLst>
              <a:ext uri="{FF2B5EF4-FFF2-40B4-BE49-F238E27FC236}">
                <a16:creationId xmlns:a16="http://schemas.microsoft.com/office/drawing/2014/main" id="{86AEB7B3-DF3C-154E-A547-CCE8C3E6901D}"/>
              </a:ext>
            </a:extLst>
          </p:cNvPr>
          <p:cNvSpPr txBox="1">
            <a:spLocks noChangeArrowheads="1"/>
          </p:cNvSpPr>
          <p:nvPr/>
        </p:nvSpPr>
        <p:spPr bwMode="auto">
          <a:xfrm>
            <a:off x="241300" y="4844720"/>
            <a:ext cx="8641266" cy="1238250"/>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0000"/>
              </a:lnSpc>
            </a:pPr>
            <a:r>
              <a:rPr lang="fr-FR" altLang="fr-FR" sz="2400" i="1" dirty="0">
                <a:solidFill>
                  <a:srgbClr val="3366FF"/>
                </a:solidFill>
              </a:rPr>
              <a:t>Tu as pitié de tous les hommes, parce que tu peux tout. </a:t>
            </a:r>
          </a:p>
          <a:p>
            <a:pPr algn="ctr">
              <a:lnSpc>
                <a:spcPct val="110000"/>
              </a:lnSpc>
            </a:pPr>
            <a:r>
              <a:rPr lang="fr-FR" altLang="fr-FR" sz="2400" b="1" i="1" dirty="0">
                <a:solidFill>
                  <a:srgbClr val="3366FF"/>
                </a:solidFill>
              </a:rPr>
              <a:t>Tu fermes les yeux sur leurs péchés, pour qu’ils se convertissent</a:t>
            </a:r>
            <a:r>
              <a:rPr lang="fr-FR" altLang="fr-FR" sz="2400" i="1" dirty="0">
                <a:solidFill>
                  <a:srgbClr val="3366FF"/>
                </a:solidFill>
              </a:rPr>
              <a:t>.</a:t>
            </a:r>
            <a:r>
              <a:rPr lang="fr-FR" altLang="fr-FR" sz="2200" i="1" dirty="0">
                <a:solidFill>
                  <a:srgbClr val="3366FF"/>
                </a:solidFill>
              </a:rPr>
              <a:t> </a:t>
            </a:r>
          </a:p>
          <a:p>
            <a:pPr algn="ctr">
              <a:lnSpc>
                <a:spcPct val="110000"/>
              </a:lnSpc>
            </a:pPr>
            <a:r>
              <a:rPr lang="fr-FR" altLang="fr-FR" sz="2000" dirty="0">
                <a:solidFill>
                  <a:srgbClr val="3366FF"/>
                </a:solidFill>
              </a:rPr>
              <a:t>(</a:t>
            </a:r>
            <a:r>
              <a:rPr lang="fr-FR" altLang="fr-FR" sz="2000" dirty="0" err="1">
                <a:solidFill>
                  <a:srgbClr val="3366FF"/>
                </a:solidFill>
              </a:rPr>
              <a:t>Sg</a:t>
            </a:r>
            <a:r>
              <a:rPr lang="fr-FR" altLang="fr-FR" sz="2000" dirty="0">
                <a:solidFill>
                  <a:srgbClr val="3366FF"/>
                </a:solidFill>
              </a:rPr>
              <a:t> 11, 23) </a:t>
            </a:r>
          </a:p>
        </p:txBody>
      </p:sp>
      <p:sp>
        <p:nvSpPr>
          <p:cNvPr id="6" name="ZoneTexte 5">
            <a:extLst>
              <a:ext uri="{FF2B5EF4-FFF2-40B4-BE49-F238E27FC236}">
                <a16:creationId xmlns:a16="http://schemas.microsoft.com/office/drawing/2014/main" id="{2EDEEFB6-2113-694D-8B13-723C3A1C8105}"/>
              </a:ext>
            </a:extLst>
          </p:cNvPr>
          <p:cNvSpPr txBox="1">
            <a:spLocks noChangeArrowheads="1"/>
          </p:cNvSpPr>
          <p:nvPr/>
        </p:nvSpPr>
        <p:spPr bwMode="auto">
          <a:xfrm>
            <a:off x="241300" y="3005146"/>
            <a:ext cx="8641266" cy="1644650"/>
          </a:xfrm>
          <a:prstGeom prst="rect">
            <a:avLst/>
          </a:prstGeom>
          <a:solidFill>
            <a:srgbClr val="FFD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0000"/>
              </a:lnSpc>
            </a:pPr>
            <a:r>
              <a:rPr lang="fr-FR" altLang="fr-FR" sz="2400" i="1" dirty="0">
                <a:solidFill>
                  <a:srgbClr val="3366FF"/>
                </a:solidFill>
              </a:rPr>
              <a:t>De nouveau, il nous manifestera sa miséricorde,</a:t>
            </a:r>
          </a:p>
          <a:p>
            <a:pPr algn="ctr">
              <a:lnSpc>
                <a:spcPct val="110000"/>
              </a:lnSpc>
            </a:pPr>
            <a:r>
              <a:rPr lang="fr-FR" altLang="fr-FR" sz="2400" i="1" dirty="0">
                <a:solidFill>
                  <a:srgbClr val="3366FF"/>
                </a:solidFill>
              </a:rPr>
              <a:t> il piétinera nos péchés. </a:t>
            </a:r>
          </a:p>
          <a:p>
            <a:pPr algn="ctr">
              <a:lnSpc>
                <a:spcPct val="110000"/>
              </a:lnSpc>
            </a:pPr>
            <a:r>
              <a:rPr lang="fr-FR" altLang="fr-FR" sz="2400" i="1" dirty="0">
                <a:solidFill>
                  <a:srgbClr val="3366FF"/>
                </a:solidFill>
              </a:rPr>
              <a:t>Tu jetteras toutes leurs fautes au fond de la mer ! </a:t>
            </a:r>
          </a:p>
          <a:p>
            <a:pPr algn="ctr">
              <a:lnSpc>
                <a:spcPct val="110000"/>
              </a:lnSpc>
            </a:pPr>
            <a:r>
              <a:rPr lang="fr-FR" altLang="fr-FR" sz="2000" dirty="0">
                <a:solidFill>
                  <a:srgbClr val="3366FF"/>
                </a:solidFill>
              </a:rPr>
              <a:t>(Mi 7, 19)</a:t>
            </a:r>
          </a:p>
        </p:txBody>
      </p:sp>
      <p:pic>
        <p:nvPicPr>
          <p:cNvPr id="10246" name="Image 4" descr="essai_logo_06.png">
            <a:extLst>
              <a:ext uri="{FF2B5EF4-FFF2-40B4-BE49-F238E27FC236}">
                <a16:creationId xmlns:a16="http://schemas.microsoft.com/office/drawing/2014/main" id="{6255B245-984A-264F-9C9F-1ACF89E7D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9602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4">
            <a:extLst>
              <a:ext uri="{FF2B5EF4-FFF2-40B4-BE49-F238E27FC236}">
                <a16:creationId xmlns:a16="http://schemas.microsoft.com/office/drawing/2014/main" id="{5719C237-B0FC-2A4E-949D-67A1320F2A88}"/>
              </a:ext>
            </a:extLst>
          </p:cNvPr>
          <p:cNvSpPr txBox="1">
            <a:spLocks noChangeArrowheads="1"/>
          </p:cNvSpPr>
          <p:nvPr/>
        </p:nvSpPr>
        <p:spPr bwMode="auto">
          <a:xfrm>
            <a:off x="2764059" y="6508750"/>
            <a:ext cx="360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fr-FR" altLang="fr-FR" sz="1400" dirty="0">
                <a:hlinkClick r:id="rId3"/>
              </a:rPr>
              <a:t>Apprenez-nous à prier</a:t>
            </a:r>
            <a:r>
              <a:rPr lang="fr-FR" altLang="fr-FR" sz="1400" dirty="0"/>
              <a:t> -  Fête de la Miséricorde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ppt_y</p:attrName>
                                        </p:attrNameLst>
                                      </p:cBhvr>
                                      <p:tavLst>
                                        <p:tav tm="0">
                                          <p:val>
                                            <p:strVal val="#ppt_y+#ppt_h*1.125000"/>
                                          </p:val>
                                        </p:tav>
                                        <p:tav tm="100000">
                                          <p:val>
                                            <p:strVal val="#ppt_y"/>
                                          </p:val>
                                        </p:tav>
                                      </p:tavLst>
                                    </p:anim>
                                    <p:animEffect transition="in" filter="wipe(up)">
                                      <p:cBhvr>
                                        <p:cTn id="8" dur="2000"/>
                                        <p:tgtEl>
                                          <p:spTgt spid="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p:tgtEl>
                                          <p:spTgt spid="6"/>
                                        </p:tgtEl>
                                        <p:attrNameLst>
                                          <p:attrName>ppt_y</p:attrName>
                                        </p:attrNameLst>
                                      </p:cBhvr>
                                      <p:tavLst>
                                        <p:tav tm="0">
                                          <p:val>
                                            <p:strVal val="#ppt_y+#ppt_h*1.125000"/>
                                          </p:val>
                                        </p:tav>
                                        <p:tav tm="100000">
                                          <p:val>
                                            <p:strVal val="#ppt_y"/>
                                          </p:val>
                                        </p:tav>
                                      </p:tavLst>
                                    </p:anim>
                                    <p:animEffect transition="in" filter="wipe(up)">
                                      <p:cBhvr>
                                        <p:cTn id="14" dur="2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p:tgtEl>
                                          <p:spTgt spid="5"/>
                                        </p:tgtEl>
                                        <p:attrNameLst>
                                          <p:attrName>ppt_y</p:attrName>
                                        </p:attrNameLst>
                                      </p:cBhvr>
                                      <p:tavLst>
                                        <p:tav tm="0">
                                          <p:val>
                                            <p:strVal val="#ppt_y+#ppt_h*1.125000"/>
                                          </p:val>
                                        </p:tav>
                                        <p:tav tm="100000">
                                          <p:val>
                                            <p:strVal val="#ppt_y"/>
                                          </p:val>
                                        </p:tav>
                                      </p:tavLst>
                                    </p:anim>
                                    <p:animEffect transition="in" filter="wipe(up)">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2140</TotalTime>
  <Words>2740</Words>
  <Application>Microsoft Macintosh PowerPoint</Application>
  <PresentationFormat>Affichage à l'écran (4:3)</PresentationFormat>
  <Paragraphs>382</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monique berger</dc:creator>
  <cp:lastModifiedBy>Microsoft Office User</cp:lastModifiedBy>
  <cp:revision>343</cp:revision>
  <dcterms:created xsi:type="dcterms:W3CDTF">2016-03-11T15:50:57Z</dcterms:created>
  <dcterms:modified xsi:type="dcterms:W3CDTF">2021-05-30T19:50:56Z</dcterms:modified>
</cp:coreProperties>
</file>