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02" r:id="rId2"/>
    <p:sldId id="297" r:id="rId3"/>
    <p:sldId id="279" r:id="rId4"/>
    <p:sldId id="306" r:id="rId5"/>
    <p:sldId id="290" r:id="rId6"/>
    <p:sldId id="284" r:id="rId7"/>
    <p:sldId id="285" r:id="rId8"/>
    <p:sldId id="283" r:id="rId9"/>
    <p:sldId id="282" r:id="rId10"/>
    <p:sldId id="280" r:id="rId11"/>
    <p:sldId id="287" r:id="rId12"/>
    <p:sldId id="281" r:id="rId13"/>
    <p:sldId id="289" r:id="rId14"/>
    <p:sldId id="256" r:id="rId15"/>
    <p:sldId id="293" r:id="rId16"/>
    <p:sldId id="288" r:id="rId17"/>
    <p:sldId id="308" r:id="rId18"/>
    <p:sldId id="309" r:id="rId19"/>
    <p:sldId id="307" r:id="rId20"/>
    <p:sldId id="258" r:id="rId21"/>
    <p:sldId id="259" r:id="rId22"/>
    <p:sldId id="291" r:id="rId23"/>
    <p:sldId id="260" r:id="rId24"/>
    <p:sldId id="262" r:id="rId25"/>
    <p:sldId id="263" r:id="rId26"/>
    <p:sldId id="264" r:id="rId27"/>
    <p:sldId id="292" r:id="rId28"/>
    <p:sldId id="310" r:id="rId29"/>
    <p:sldId id="311" r:id="rId30"/>
    <p:sldId id="312" r:id="rId31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napToGrid="0" snapToObjects="1" showGuides="1">
      <p:cViewPr>
        <p:scale>
          <a:sx n="134" d="100"/>
          <a:sy n="134" d="100"/>
        </p:scale>
        <p:origin x="904" y="-288"/>
      </p:cViewPr>
      <p:guideLst>
        <p:guide orient="horz" pos="396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F22D536-8EB3-2746-8557-3EB14CD516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B695E4F-E462-C046-B789-F1FC85F6E4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6F59C2-0E0C-B44A-A67C-B43A608F9A12}" type="datetimeFigureOut">
              <a:rPr lang="fr-FR" altLang="fr-FR"/>
              <a:pPr/>
              <a:t>14/05/2021</a:t>
            </a:fld>
            <a:endParaRPr lang="fr-FR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D03930F-B8AA-2C4C-A1E6-6555B03D85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39265EF-0BEC-684D-BF51-5B66C94117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880537-7207-5C4C-AA47-019526422141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2856D44-16AD-0F4D-AD8B-B6350DACE3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908A4D9-DE79-7C4B-8B66-B207E44CC97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9EEF5A-6D40-9049-98B7-1D6C205B2540}" type="datetimeFigureOut">
              <a:rPr lang="fr-FR" altLang="fr-FR"/>
              <a:pPr/>
              <a:t>14/05/2021</a:t>
            </a:fld>
            <a:endParaRPr lang="fr-FR" alt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81F49A1F-4177-F148-B76C-08D023275B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782A5BF9-42E4-3E47-B104-53C744A460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377D65-F4FD-2841-A625-D1656BB31A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5F023C-9EBA-9E4C-A2BA-E1D41BB35C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C8F830-FE7C-A241-90F7-D2DC004C5015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8F830-FE7C-A241-90F7-D2DC004C5015}" type="slidenum">
              <a:rPr lang="fr-FR" altLang="fr-FR" smtClean="0"/>
              <a:pPr/>
              <a:t>29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392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70061A-E6EF-7E4B-862A-C5B9D0495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35AF1F-0461-154C-91CC-45E7A47C30B6}" type="datetime1">
              <a:rPr lang="fr-FR" altLang="fr-FR"/>
              <a:pPr/>
              <a:t>14/05/2021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B8C1FE-15FD-A048-85AA-62747631D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55146A-C5C4-BD47-AB38-57727E08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BFE49-5422-2A48-8DC8-4A866D9F188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7189976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4CFC29-0442-204E-BDA0-B99A6336D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6A59B8-355F-E24F-984D-EC1661B722AF}" type="datetime1">
              <a:rPr lang="fr-FR" altLang="fr-FR"/>
              <a:pPr/>
              <a:t>14/05/2021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4E5752-10CB-AF46-A18A-AAF2C0C1C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7A72DE-9487-1940-814B-1D56B480B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95A9D-5267-034B-A885-F835C3D29EA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3826456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7842B0-62E0-024F-BEF0-3A30591C2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BD31D4-1C6D-A84B-B650-EE16B7728576}" type="datetime1">
              <a:rPr lang="fr-FR" altLang="fr-FR"/>
              <a:pPr/>
              <a:t>14/05/2021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307706-83DC-8E4C-B846-F0DE5AC44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E97910-6A7B-494F-BF20-499E0C02F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A607D-0D7F-2944-8465-11C059037D6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384596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64528C-E4E8-7742-8EC3-24AADA44F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E8035F-DF48-6040-8FAE-538D27A0733C}" type="datetime1">
              <a:rPr lang="fr-FR" altLang="fr-FR"/>
              <a:pPr/>
              <a:t>14/05/2021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3A71E2-9082-054A-BAC3-C5314B3BB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1F923C-3BB6-8B40-BC02-FDC56BA01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C0260-8CDA-E74D-8C1E-EA5E00931C1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533360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F0F663-3D6F-414F-BBCD-E808304C7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9B72E-E2C5-354D-AC63-F8CF9E356D7A}" type="datetime1">
              <a:rPr lang="fr-FR" altLang="fr-FR"/>
              <a:pPr/>
              <a:t>14/05/2021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98CAB4-B4A5-6C48-8FE7-A883ECC43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414586-4114-D845-BD4F-952D08701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213B0-B29B-934A-B599-1C7A756B413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5770270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4736EA36-E3B6-0A47-B6B1-BEB714A82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E41BF7-0D63-144A-AE0D-BAF2960AD69D}" type="datetime1">
              <a:rPr lang="fr-FR" altLang="fr-FR"/>
              <a:pPr/>
              <a:t>14/05/2021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EFFE205-EEBF-794C-A098-9A060BA6B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AA8D2B4-BCFA-D24B-83B7-1DF4E39F7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96381-F0FA-3746-8C0A-089583004CA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8954806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B59E8F7D-1F1E-4841-A1EE-C451B7EF9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AC2AE0-2A37-714C-A5C6-4875E13AC660}" type="datetime1">
              <a:rPr lang="fr-FR" altLang="fr-FR"/>
              <a:pPr/>
              <a:t>14/05/2021</a:t>
            </a:fld>
            <a:endParaRPr lang="fr-FR" alt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B1F39AFF-9ADB-CF40-841F-C2B34EFD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8E206486-C0C2-7F4A-B3B3-E6E6B0617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D63E9-6F0F-3240-9956-270D4AB9B76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7558883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3BD9DDEE-9539-2D44-A5DF-EC1AC4356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36B66E-9C02-5843-A9A9-375F8195C1B3}" type="datetime1">
              <a:rPr lang="fr-FR" altLang="fr-FR"/>
              <a:pPr/>
              <a:t>14/05/2021</a:t>
            </a:fld>
            <a:endParaRPr lang="fr-FR" alt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4E120658-FB60-ED4C-9963-524AC55E7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272A7F80-12F6-B749-A6B8-A284119C6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3F967-F721-EE43-B6F6-614CAE936A6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5629984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4836F24A-38CC-F941-A67B-5CFE80C6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4B0294-5D55-0748-8F08-117955C0106A}" type="datetime1">
              <a:rPr lang="fr-FR" altLang="fr-FR"/>
              <a:pPr/>
              <a:t>14/05/2021</a:t>
            </a:fld>
            <a:endParaRPr lang="fr-FR" alt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8908AC70-31E8-F549-8E72-85A3B6A67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48B13401-6C9D-384E-80E9-ACCBDA4A9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4FD33-05DB-234A-95D3-D0DDA896D75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330432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9207C8BD-884F-F046-B225-4D738DE8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40240E-C9E4-134E-B42D-6658D0C511C6}" type="datetime1">
              <a:rPr lang="fr-FR" altLang="fr-FR"/>
              <a:pPr/>
              <a:t>14/05/2021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3906B6E-1213-5D46-B9FB-B01F76CBA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5CD3F52-F964-794B-92A2-9A6C1E200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D9E55-8CC6-AE43-A9F6-DFBCE2A6B3A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0907982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C263CCB3-E48A-B548-ACAC-70B0A280D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61B0CA-1356-DA46-8258-F840384A4C96}" type="datetime1">
              <a:rPr lang="fr-FR" altLang="fr-FR"/>
              <a:pPr/>
              <a:t>14/05/2021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B8B36970-D773-DE40-954B-1AA68AB54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1424296A-23B4-BB45-ADC3-0DD13C08E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43005-6CC1-D947-871A-6848E2217B5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763372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5BBC3BA7-61BA-AE4B-9700-B1B6AA32A62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B82A3DD4-0381-794A-88F4-90E0281C86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97E97F-2D44-0348-A707-B727085DA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A92871C0-83AD-3B46-8986-D6A2BB0044FD}" type="datetime1">
              <a:rPr lang="fr-FR" altLang="fr-FR"/>
              <a:pPr/>
              <a:t>14/05/2021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7CB6A9-497F-5042-B7C5-11FF8CD82F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E7A4DC-1EFA-B14E-AD13-E263F6D08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2972C33-0837-D541-A07B-C3CDCA39F7D1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niqueberger.fr/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hyperlink" Target="https://moniqueberger.fr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2.jpeg"/><Relationship Id="rId5" Type="http://schemas.openxmlformats.org/officeDocument/2006/relationships/image" Target="../media/image17.jpeg"/><Relationship Id="rId10" Type="http://schemas.openxmlformats.org/officeDocument/2006/relationships/image" Target="../media/image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iqueberger.fr/" TargetMode="Externa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iqueberger.fr/" TargetMode="Externa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oniqueberger.fr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iqueberger.fr/" TargetMode="Externa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iqueberger.fr/" TargetMode="Externa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iqueberger.fr/" TargetMode="Externa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iqueberger.fr/" TargetMode="Externa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s://moniqueberger.fr/wp-content/uploads/2020/10/FTPD-14.Trinite%CC%81.pdf" TargetMode="External"/><Relationship Id="rId7" Type="http://schemas.openxmlformats.org/officeDocument/2006/relationships/hyperlink" Target="https://moniqueberger.fr/" TargetMode="External"/><Relationship Id="rId2" Type="http://schemas.openxmlformats.org/officeDocument/2006/relationships/hyperlink" Target="https://moniqueberger.fr/la-fete-de-la-sainte-trinite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niqueberger.fr/diaporamas/" TargetMode="External"/><Relationship Id="rId5" Type="http://schemas.openxmlformats.org/officeDocument/2006/relationships/hyperlink" Target="http://www.prierenfamille.com/index.php?option=com_content&amp;view=article&amp;id=1340&amp;Itemid=506" TargetMode="External"/><Relationship Id="rId4" Type="http://schemas.openxmlformats.org/officeDocument/2006/relationships/hyperlink" Target="https://moniqueberger.fr/wp-content/uploads/2021/04/PTL22_Trinite%CC%81.pdf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moniqueberger.fr/ses-ecrits/eduquer-pour-le-bonheur/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moniqueberger.fr/ses-ecrits/pour-que-sepanouisse-la-foi-de-tout-peti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niqueberger.fr/ses-ecrits/vivre-lannee-liturgique-avec-les-enfants/" TargetMode="External"/><Relationship Id="rId5" Type="http://schemas.openxmlformats.org/officeDocument/2006/relationships/hyperlink" Target="http://www.prierenfamille.com/index.php?option=com_content&amp;view=article&amp;id=1180:mon-carnet-de-confession&amp;catid=99:utilitaires&amp;Itemid=435" TargetMode="External"/><Relationship Id="rId4" Type="http://schemas.openxmlformats.org/officeDocument/2006/relationships/hyperlink" Target="https://moniqueberger.fr/" TargetMode="External"/><Relationship Id="rId9" Type="http://schemas.openxmlformats.org/officeDocument/2006/relationships/hyperlink" Target="https://moniqueberger.fr/ses-ecrit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iqueberger.fr/" TargetMode="Externa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1545773-B336-8842-B2E7-4F466268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05979F9-90FB-8D42-A9D4-C30996DC18EC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1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15363" name="Image 3" descr="golden_3_d_holy_trinity_symbol_2_standing_photo_sculpture-rc7e98527f4d54258a962de3966ff0b6c_x7saw_8byvr_1024.jpg">
            <a:extLst>
              <a:ext uri="{FF2B5EF4-FFF2-40B4-BE49-F238E27FC236}">
                <a16:creationId xmlns:a16="http://schemas.microsoft.com/office/drawing/2014/main" id="{44F416EE-D7C9-8949-AAD0-2486F4660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-101600"/>
            <a:ext cx="6273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6511051-C7CF-F74C-9427-C9CAEE1EADE3}"/>
              </a:ext>
            </a:extLst>
          </p:cNvPr>
          <p:cNvSpPr txBox="1"/>
          <p:nvPr/>
        </p:nvSpPr>
        <p:spPr>
          <a:xfrm>
            <a:off x="50800" y="5732463"/>
            <a:ext cx="9009063" cy="11080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6600" b="1">
                <a:solidFill>
                  <a:srgbClr val="426238"/>
                </a:solidFill>
              </a:rPr>
              <a:t>LA SAINTE TRINITÉ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B4125B9-C734-A942-92E7-22C7E054EF5A}"/>
              </a:ext>
            </a:extLst>
          </p:cNvPr>
          <p:cNvSpPr txBox="1"/>
          <p:nvPr/>
        </p:nvSpPr>
        <p:spPr>
          <a:xfrm>
            <a:off x="134938" y="4707882"/>
            <a:ext cx="8772525" cy="1905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600" b="1" dirty="0">
                <a:solidFill>
                  <a:schemeClr val="tx2"/>
                </a:solidFill>
              </a:rPr>
              <a:t>Dieu le Père 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 sz="2600" b="1" dirty="0">
                <a:solidFill>
                  <a:srgbClr val="C0504D"/>
                </a:solidFill>
              </a:rPr>
              <a:t>DIEU CRÉATEUR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 b="1" i="1" dirty="0">
                <a:solidFill>
                  <a:srgbClr val="3366FF"/>
                </a:solidFill>
              </a:rPr>
              <a:t>Toutes les œuvres du Seigneur, bénissez le Seigneur !</a:t>
            </a:r>
          </a:p>
          <a:p>
            <a:pPr algn="ctr" eaLnBrk="1" hangingPunct="1">
              <a:lnSpc>
                <a:spcPct val="90000"/>
              </a:lnSpc>
            </a:pPr>
            <a:r>
              <a:rPr lang="fr-FR" altLang="fr-FR" i="1" dirty="0">
                <a:solidFill>
                  <a:srgbClr val="3366FF"/>
                </a:solidFill>
              </a:rPr>
              <a:t> </a:t>
            </a:r>
            <a:r>
              <a:rPr lang="fr-FR" altLang="fr-FR" sz="2000" dirty="0">
                <a:solidFill>
                  <a:srgbClr val="3366FF"/>
                </a:solidFill>
              </a:rPr>
              <a:t>(</a:t>
            </a:r>
            <a:r>
              <a:rPr lang="fr-FR" altLang="fr-FR" sz="2000" dirty="0" err="1">
                <a:solidFill>
                  <a:srgbClr val="3366FF"/>
                </a:solidFill>
              </a:rPr>
              <a:t>Dn</a:t>
            </a:r>
            <a:r>
              <a:rPr lang="fr-FR" altLang="fr-FR" sz="2000" dirty="0">
                <a:solidFill>
                  <a:srgbClr val="3366FF"/>
                </a:solidFill>
              </a:rPr>
              <a:t> 3, 57)</a:t>
            </a:r>
          </a:p>
        </p:txBody>
      </p:sp>
      <p:sp>
        <p:nvSpPr>
          <p:cNvPr id="11266" name="ZoneTexte 2">
            <a:extLst>
              <a:ext uri="{FF2B5EF4-FFF2-40B4-BE49-F238E27FC236}">
                <a16:creationId xmlns:a16="http://schemas.microsoft.com/office/drawing/2014/main" id="{F431700E-2DB8-9D47-8D1A-B28C9432F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841375"/>
            <a:ext cx="8772525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600" b="1">
                <a:solidFill>
                  <a:schemeClr val="accent2"/>
                </a:solidFill>
              </a:rPr>
              <a:t>Le Père, c’est Celui qui donne la vie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>
                <a:solidFill>
                  <a:schemeClr val="tx2"/>
                </a:solidFill>
              </a:rPr>
              <a:t>Dieu est à l’origine de tout ce qui existe dans le monde :</a:t>
            </a:r>
          </a:p>
          <a:p>
            <a:pPr algn="ctr" eaLnBrk="1" hangingPunct="1"/>
            <a:r>
              <a:rPr lang="fr-FR" altLang="fr-FR">
                <a:solidFill>
                  <a:schemeClr val="tx2"/>
                </a:solidFill>
              </a:rPr>
              <a:t>le ciel, la terre, la mer et tout ce qu’ils contiennent</a:t>
            </a:r>
          </a:p>
          <a:p>
            <a:pPr algn="ctr" eaLnBrk="1" hangingPunct="1"/>
            <a:endParaRPr lang="fr-FR" altLang="fr-FR" sz="1000">
              <a:solidFill>
                <a:schemeClr val="tx2"/>
              </a:solidFill>
            </a:endParaRPr>
          </a:p>
          <a:p>
            <a:pPr algn="ctr" eaLnBrk="1" hangingPunct="1"/>
            <a:r>
              <a:rPr lang="fr-FR" altLang="fr-FR">
                <a:solidFill>
                  <a:schemeClr val="tx2"/>
                </a:solidFill>
              </a:rPr>
              <a:t>On devine sa Présence à travers toute la beauté de la Création </a:t>
            </a:r>
          </a:p>
        </p:txBody>
      </p:sp>
      <p:pic>
        <p:nvPicPr>
          <p:cNvPr id="24579" name="Image 3" descr="lumière.jpg">
            <a:extLst>
              <a:ext uri="{FF2B5EF4-FFF2-40B4-BE49-F238E27FC236}">
                <a16:creationId xmlns:a16="http://schemas.microsoft.com/office/drawing/2014/main" id="{4026FA3F-7B56-DA41-BE4A-8C5C3C039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2895600"/>
            <a:ext cx="2927350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Image 4" descr="rayons soleil ds forêt.jpg">
            <a:extLst>
              <a:ext uri="{FF2B5EF4-FFF2-40B4-BE49-F238E27FC236}">
                <a16:creationId xmlns:a16="http://schemas.microsoft.com/office/drawing/2014/main" id="{639AE162-B680-894C-9B02-F42A5ED61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2894013"/>
            <a:ext cx="258445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mage 6" descr="soleil bord de mer .jpg">
            <a:extLst>
              <a:ext uri="{FF2B5EF4-FFF2-40B4-BE49-F238E27FC236}">
                <a16:creationId xmlns:a16="http://schemas.microsoft.com/office/drawing/2014/main" id="{A2D7B471-57BC-CB47-9012-151AC6CE4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2901950"/>
            <a:ext cx="264477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Image 4" descr="logo_canevas_16x16sansbordure.jpg">
            <a:extLst>
              <a:ext uri="{FF2B5EF4-FFF2-40B4-BE49-F238E27FC236}">
                <a16:creationId xmlns:a16="http://schemas.microsoft.com/office/drawing/2014/main" id="{59423BD2-A2B2-E240-9037-F33DBBA9EC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695C120B-1F6C-614B-AA03-6F26EF91C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53CB947-4049-DA40-910F-768C8F870DA6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10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4585" name="ZoneTexte 2">
            <a:extLst>
              <a:ext uri="{FF2B5EF4-FFF2-40B4-BE49-F238E27FC236}">
                <a16:creationId xmlns:a16="http://schemas.microsoft.com/office/drawing/2014/main" id="{9EB1A4FE-CE58-4043-9179-DFAFDDAE9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196850"/>
            <a:ext cx="482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chemeClr val="tx2"/>
                </a:solidFill>
              </a:rPr>
              <a:t>Dieu le Père</a:t>
            </a:r>
          </a:p>
        </p:txBody>
      </p:sp>
      <p:sp>
        <p:nvSpPr>
          <p:cNvPr id="11" name="ZoneTexte 3">
            <a:extLst>
              <a:ext uri="{FF2B5EF4-FFF2-40B4-BE49-F238E27FC236}">
                <a16:creationId xmlns:a16="http://schemas.microsoft.com/office/drawing/2014/main" id="{8DB21586-BF95-A645-9346-89778D6F5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653" y="6574689"/>
            <a:ext cx="18405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6"/>
              </a:rPr>
              <a:t>Apprenez-nous à prier</a:t>
            </a:r>
            <a:r>
              <a:rPr lang="fr-FR" sz="1000" dirty="0"/>
              <a:t>. -  Trinité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 1" descr="oiseaux sur la neige.jpg">
            <a:extLst>
              <a:ext uri="{FF2B5EF4-FFF2-40B4-BE49-F238E27FC236}">
                <a16:creationId xmlns:a16="http://schemas.microsoft.com/office/drawing/2014/main" id="{CBB12046-C65B-774F-8C6D-66E16AEF8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874713"/>
            <a:ext cx="2463800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Image 4" descr="éléphant.jpg">
            <a:extLst>
              <a:ext uri="{FF2B5EF4-FFF2-40B4-BE49-F238E27FC236}">
                <a16:creationId xmlns:a16="http://schemas.microsoft.com/office/drawing/2014/main" id="{3D192987-993D-2A41-BB00-2CAB5F2F8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4546600"/>
            <a:ext cx="26670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Image 5" descr="coq.jpg">
            <a:extLst>
              <a:ext uri="{FF2B5EF4-FFF2-40B4-BE49-F238E27FC236}">
                <a16:creationId xmlns:a16="http://schemas.microsoft.com/office/drawing/2014/main" id="{4AC9A809-4C18-1F48-898A-43092D02E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935038"/>
            <a:ext cx="2819400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Image 6" descr="écureuil.jpg">
            <a:extLst>
              <a:ext uri="{FF2B5EF4-FFF2-40B4-BE49-F238E27FC236}">
                <a16:creationId xmlns:a16="http://schemas.microsoft.com/office/drawing/2014/main" id="{64C8D7EA-6E9E-E846-BF82-500E82CAEC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546600"/>
            <a:ext cx="2674937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Image 7" descr="poussins.jpg">
            <a:extLst>
              <a:ext uri="{FF2B5EF4-FFF2-40B4-BE49-F238E27FC236}">
                <a16:creationId xmlns:a16="http://schemas.microsoft.com/office/drawing/2014/main" id="{C038C24A-5FA7-5D4A-9ED2-D7FCB96E26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1046163"/>
            <a:ext cx="2620962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E7D379B-0F05-0741-8569-AE26C731D278}"/>
              </a:ext>
            </a:extLst>
          </p:cNvPr>
          <p:cNvSpPr txBox="1"/>
          <p:nvPr/>
        </p:nvSpPr>
        <p:spPr>
          <a:xfrm>
            <a:off x="762000" y="176213"/>
            <a:ext cx="7485063" cy="5222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chemeClr val="accent2"/>
                </a:solidFill>
              </a:rPr>
              <a:t>Dieu a créé tout ce qui existe</a:t>
            </a:r>
          </a:p>
        </p:txBody>
      </p:sp>
      <p:pic>
        <p:nvPicPr>
          <p:cNvPr id="25608" name="Image 9" descr="arbuste.jpg">
            <a:extLst>
              <a:ext uri="{FF2B5EF4-FFF2-40B4-BE49-F238E27FC236}">
                <a16:creationId xmlns:a16="http://schemas.microsoft.com/office/drawing/2014/main" id="{9818AB12-9F56-EC49-B003-841AA9E6D3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2833688"/>
            <a:ext cx="2138363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Image 10" descr="poissonsrouges.jpg">
            <a:extLst>
              <a:ext uri="{FF2B5EF4-FFF2-40B4-BE49-F238E27FC236}">
                <a16:creationId xmlns:a16="http://schemas.microsoft.com/office/drawing/2014/main" id="{C0C1DFD5-CA81-8944-AC40-EF5BA41FCA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2833688"/>
            <a:ext cx="2128837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Image 11" descr="cerisier en fleurs.jpg">
            <a:extLst>
              <a:ext uri="{FF2B5EF4-FFF2-40B4-BE49-F238E27FC236}">
                <a16:creationId xmlns:a16="http://schemas.microsoft.com/office/drawing/2014/main" id="{297AAF4E-B92C-7C44-A786-B5E798EEA1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2833688"/>
            <a:ext cx="2147888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Image 4" descr="logo_canevas_16x16sansbordure.jpg">
            <a:extLst>
              <a:ext uri="{FF2B5EF4-FFF2-40B4-BE49-F238E27FC236}">
                <a16:creationId xmlns:a16="http://schemas.microsoft.com/office/drawing/2014/main" id="{A19836B6-8E54-5049-9375-AC65179470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B8326E5E-1F2C-BC42-81ED-CFE4DE2A6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7C1133D-0421-5F4E-9AB4-E5FF32E2FBE2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11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16" name="Image 15" descr="bébé et sa maman.jpg">
            <a:extLst>
              <a:ext uri="{FF2B5EF4-FFF2-40B4-BE49-F238E27FC236}">
                <a16:creationId xmlns:a16="http://schemas.microsoft.com/office/drawing/2014/main" id="{CEB280B2-AFE5-BD4F-9C95-647B591131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93"/>
          <a:stretch>
            <a:fillRect/>
          </a:stretch>
        </p:blipFill>
        <p:spPr bwMode="auto">
          <a:xfrm>
            <a:off x="3581400" y="4173538"/>
            <a:ext cx="2176463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3">
            <a:extLst>
              <a:ext uri="{FF2B5EF4-FFF2-40B4-BE49-F238E27FC236}">
                <a16:creationId xmlns:a16="http://schemas.microsoft.com/office/drawing/2014/main" id="{BC9FDE74-93AD-3B47-82B5-D03564979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653" y="6529380"/>
            <a:ext cx="18405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12"/>
              </a:rPr>
              <a:t>Apprenez-nous à prier</a:t>
            </a:r>
            <a:r>
              <a:rPr lang="fr-FR" sz="1000" dirty="0"/>
              <a:t>. -  Trinité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oneTexte 1">
            <a:extLst>
              <a:ext uri="{FF2B5EF4-FFF2-40B4-BE49-F238E27FC236}">
                <a16:creationId xmlns:a16="http://schemas.microsoft.com/office/drawing/2014/main" id="{BB164F96-D73A-EA4E-B51C-0AF57CBE8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338" y="881063"/>
            <a:ext cx="70278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800"/>
          </a:p>
        </p:txBody>
      </p:sp>
      <p:sp>
        <p:nvSpPr>
          <p:cNvPr id="13314" name="ZoneTexte 2">
            <a:extLst>
              <a:ext uri="{FF2B5EF4-FFF2-40B4-BE49-F238E27FC236}">
                <a16:creationId xmlns:a16="http://schemas.microsoft.com/office/drawing/2014/main" id="{B94265D8-9D6C-A94C-B054-8AE41C92F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795338"/>
            <a:ext cx="610235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>
                <a:solidFill>
                  <a:schemeClr val="tx2"/>
                </a:solidFill>
              </a:rPr>
              <a:t>Nous ne pouvons pas voir Dieu.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>
                <a:solidFill>
                  <a:schemeClr val="tx2"/>
                </a:solidFill>
              </a:rPr>
              <a:t>Pour nous permettre de Le connaître,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>
                <a:solidFill>
                  <a:schemeClr val="tx2"/>
                </a:solidFill>
              </a:rPr>
              <a:t>Dieu le Père a envoyé son Fils unique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>
                <a:solidFill>
                  <a:schemeClr val="tx2"/>
                </a:solidFill>
              </a:rPr>
              <a:t>parmi les hommes : Jésus-Christ,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>
                <a:solidFill>
                  <a:schemeClr val="tx2"/>
                </a:solidFill>
              </a:rPr>
              <a:t>Dieu fait homme, né de la Vierge Marie.</a:t>
            </a:r>
          </a:p>
        </p:txBody>
      </p:sp>
      <p:sp>
        <p:nvSpPr>
          <p:cNvPr id="26627" name="ZoneTexte 3">
            <a:extLst>
              <a:ext uri="{FF2B5EF4-FFF2-40B4-BE49-F238E27FC236}">
                <a16:creationId xmlns:a16="http://schemas.microsoft.com/office/drawing/2014/main" id="{8AF41A13-85CB-CA4D-947D-E7BA5E77F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338" y="101600"/>
            <a:ext cx="7027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rgbClr val="C0504D"/>
                </a:solidFill>
              </a:rPr>
              <a:t>Dieu le Fils</a:t>
            </a:r>
          </a:p>
        </p:txBody>
      </p:sp>
      <p:pic>
        <p:nvPicPr>
          <p:cNvPr id="13316" name="Image 4" descr="599'incarnation_Trinite.jpg">
            <a:extLst>
              <a:ext uri="{FF2B5EF4-FFF2-40B4-BE49-F238E27FC236}">
                <a16:creationId xmlns:a16="http://schemas.microsoft.com/office/drawing/2014/main" id="{9178E8A8-F976-9F40-88DC-8C1AF4806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5"/>
          <a:stretch>
            <a:fillRect/>
          </a:stretch>
        </p:blipFill>
        <p:spPr bwMode="auto">
          <a:xfrm>
            <a:off x="6254750" y="203200"/>
            <a:ext cx="268922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Image 5" descr="Jésus parle au bord du lac.jpg">
            <a:extLst>
              <a:ext uri="{FF2B5EF4-FFF2-40B4-BE49-F238E27FC236}">
                <a16:creationId xmlns:a16="http://schemas.microsoft.com/office/drawing/2014/main" id="{79B21FF5-2CD9-0641-8352-58E5BDDBD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4173538"/>
            <a:ext cx="40386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Image 4" descr="logo_canevas_16x16sansbordure.jpg">
            <a:extLst>
              <a:ext uri="{FF2B5EF4-FFF2-40B4-BE49-F238E27FC236}">
                <a16:creationId xmlns:a16="http://schemas.microsoft.com/office/drawing/2014/main" id="{317C9803-8D3D-3549-B660-063B7246CA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56ABA9F6-D2A8-C942-9E99-94A7244AD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0540EE4-909D-9846-905F-1ADBAA00798D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12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E5C6210-9804-2748-8185-3F5B6EF4CE4B}"/>
              </a:ext>
            </a:extLst>
          </p:cNvPr>
          <p:cNvSpPr txBox="1"/>
          <p:nvPr/>
        </p:nvSpPr>
        <p:spPr>
          <a:xfrm>
            <a:off x="119063" y="3132138"/>
            <a:ext cx="6081712" cy="13366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b="1">
                <a:solidFill>
                  <a:srgbClr val="C0504D"/>
                </a:solidFill>
              </a:rPr>
              <a:t>Jésus</a:t>
            </a:r>
            <a:r>
              <a:rPr lang="fr-FR" altLang="fr-FR">
                <a:solidFill>
                  <a:srgbClr val="C0504D"/>
                </a:solidFill>
              </a:rPr>
              <a:t>, </a:t>
            </a:r>
            <a:r>
              <a:rPr lang="fr-FR" altLang="fr-FR">
                <a:solidFill>
                  <a:srgbClr val="1F497D"/>
                </a:solidFill>
              </a:rPr>
              <a:t>Dieu le Fils, est venu sur la terre,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>
                <a:solidFill>
                  <a:srgbClr val="1F497D"/>
                </a:solidFill>
              </a:rPr>
              <a:t>nous parler de son Père, nous Le faire connaître</a:t>
            </a:r>
          </a:p>
          <a:p>
            <a:pPr algn="just" eaLnBrk="1" hangingPunct="1">
              <a:lnSpc>
                <a:spcPct val="120000"/>
              </a:lnSpc>
            </a:pPr>
            <a:r>
              <a:rPr lang="fr-FR" altLang="fr-FR">
                <a:solidFill>
                  <a:srgbClr val="1F497D"/>
                </a:solidFill>
              </a:rPr>
              <a:t>	et aimer</a:t>
            </a:r>
            <a:r>
              <a:rPr lang="fr-FR" altLang="fr-FR"/>
              <a:t>.</a:t>
            </a:r>
            <a:endParaRPr lang="fr-FR" altLang="fr-FR">
              <a:solidFill>
                <a:srgbClr val="1F497D"/>
              </a:solidFill>
            </a:endParaRPr>
          </a:p>
        </p:txBody>
      </p:sp>
      <p:sp>
        <p:nvSpPr>
          <p:cNvPr id="11" name="ZoneTexte 3">
            <a:extLst>
              <a:ext uri="{FF2B5EF4-FFF2-40B4-BE49-F238E27FC236}">
                <a16:creationId xmlns:a16="http://schemas.microsoft.com/office/drawing/2014/main" id="{71CACC51-304B-B842-B876-BE7D2414B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653" y="6529380"/>
            <a:ext cx="18405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5"/>
              </a:rPr>
              <a:t>Apprenez-nous à prier</a:t>
            </a:r>
            <a:r>
              <a:rPr lang="fr-FR" sz="1000" dirty="0"/>
              <a:t>. -  Trinité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1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21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E790599-AFFE-BD4A-953F-0EF0FB11B2C9}"/>
              </a:ext>
            </a:extLst>
          </p:cNvPr>
          <p:cNvSpPr txBox="1"/>
          <p:nvPr/>
        </p:nvSpPr>
        <p:spPr>
          <a:xfrm>
            <a:off x="33338" y="136525"/>
            <a:ext cx="8772525" cy="11334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439738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39738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39738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39738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39738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39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39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39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39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chemeClr val="accent2"/>
                </a:solidFill>
              </a:rPr>
              <a:t>Jésus, Dieu le Fils, se fait homme pour nous sauver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 sz="2600" b="1">
                <a:solidFill>
                  <a:srgbClr val="660066"/>
                </a:solidFill>
              </a:rPr>
              <a:t>Pour réparer nos péchés et l’offense faite à Dieu</a:t>
            </a:r>
            <a:r>
              <a:rPr lang="fr-FR" altLang="fr-FR" sz="2600">
                <a:solidFill>
                  <a:srgbClr val="660066"/>
                </a:solidFill>
              </a:rPr>
              <a:t>,</a:t>
            </a:r>
            <a:r>
              <a:rPr lang="fr-FR" altLang="fr-FR" sz="2800"/>
              <a:t>	</a:t>
            </a:r>
            <a:endParaRPr lang="fr-FR" altLang="fr-FR" sz="2800" b="1">
              <a:solidFill>
                <a:schemeClr val="accent2"/>
              </a:solidFill>
            </a:endParaRPr>
          </a:p>
        </p:txBody>
      </p:sp>
      <p:pic>
        <p:nvPicPr>
          <p:cNvPr id="14338" name="Image 5" descr="Jésus en croix.jpg">
            <a:extLst>
              <a:ext uri="{FF2B5EF4-FFF2-40B4-BE49-F238E27FC236}">
                <a16:creationId xmlns:a16="http://schemas.microsoft.com/office/drawing/2014/main" id="{999E409F-1B72-DB43-B31E-1EB511FF7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533650"/>
            <a:ext cx="2520950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ZoneTexte 6">
            <a:extLst>
              <a:ext uri="{FF2B5EF4-FFF2-40B4-BE49-F238E27FC236}">
                <a16:creationId xmlns:a16="http://schemas.microsoft.com/office/drawing/2014/main" id="{F694D990-BEFA-B845-9C14-3D2EF6476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413" y="4265613"/>
            <a:ext cx="2814637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r-FR" altLang="fr-FR" sz="2600"/>
              <a:t>Jésus, Dieu le Fils, 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 sz="2600" b="1">
                <a:solidFill>
                  <a:srgbClr val="C0504D"/>
                </a:solidFill>
              </a:rPr>
              <a:t>DIEU SAUVEUR</a:t>
            </a:r>
          </a:p>
        </p:txBody>
      </p:sp>
      <p:pic>
        <p:nvPicPr>
          <p:cNvPr id="14340" name="Image 8" descr="resurrection bonne_modifié-4.jpg">
            <a:extLst>
              <a:ext uri="{FF2B5EF4-FFF2-40B4-BE49-F238E27FC236}">
                <a16:creationId xmlns:a16="http://schemas.microsoft.com/office/drawing/2014/main" id="{97D125F2-15F4-5F46-9016-3B1BA03E1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2516188"/>
            <a:ext cx="2352675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Image 4" descr="logo_canevas_16x16sansbordure.jpg">
            <a:extLst>
              <a:ext uri="{FF2B5EF4-FFF2-40B4-BE49-F238E27FC236}">
                <a16:creationId xmlns:a16="http://schemas.microsoft.com/office/drawing/2014/main" id="{6933A0B3-E66F-B248-A382-88B4E7EF67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171ADDF-131E-9D42-88B7-812AE054A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1FE3F58-FDC2-2D4D-AF71-2CFF5B0275D1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13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4344" name="ZoneTexte 2">
            <a:extLst>
              <a:ext uri="{FF2B5EF4-FFF2-40B4-BE49-F238E27FC236}">
                <a16:creationId xmlns:a16="http://schemas.microsoft.com/office/drawing/2014/main" id="{BA16103B-4768-6446-9B56-AA2AF9811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8" y="1508125"/>
            <a:ext cx="33147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000"/>
              </a:spcBef>
            </a:pPr>
            <a:r>
              <a:rPr lang="fr-FR" altLang="fr-FR" sz="2600" b="1">
                <a:solidFill>
                  <a:srgbClr val="660066"/>
                </a:solidFill>
              </a:rPr>
              <a:t>il est mort sur la Croix, </a:t>
            </a:r>
            <a:r>
              <a:rPr lang="fr-FR" altLang="fr-FR"/>
              <a:t>par amour pour nous     	       </a:t>
            </a:r>
          </a:p>
        </p:txBody>
      </p:sp>
      <p:sp>
        <p:nvSpPr>
          <p:cNvPr id="14345" name="ZoneTexte 10">
            <a:extLst>
              <a:ext uri="{FF2B5EF4-FFF2-40B4-BE49-F238E27FC236}">
                <a16:creationId xmlns:a16="http://schemas.microsoft.com/office/drawing/2014/main" id="{C88BACB9-6243-2141-ADF1-726384996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1863" y="1487488"/>
            <a:ext cx="433228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000"/>
              </a:spcBef>
            </a:pPr>
            <a:r>
              <a:rPr lang="fr-FR" altLang="fr-FR" sz="2600" b="1">
                <a:solidFill>
                  <a:srgbClr val="C0504D"/>
                </a:solidFill>
              </a:rPr>
              <a:t>Il est ressuscité</a:t>
            </a:r>
          </a:p>
          <a:p>
            <a:pPr algn="ctr" eaLnBrk="1" hangingPunct="1"/>
            <a:r>
              <a:rPr lang="fr-FR" altLang="fr-FR"/>
              <a:t>vainqueur de la mort et du péché</a:t>
            </a:r>
          </a:p>
        </p:txBody>
      </p:sp>
      <p:sp>
        <p:nvSpPr>
          <p:cNvPr id="14346" name="ZoneTexte 11">
            <a:extLst>
              <a:ext uri="{FF2B5EF4-FFF2-40B4-BE49-F238E27FC236}">
                <a16:creationId xmlns:a16="http://schemas.microsoft.com/office/drawing/2014/main" id="{B40FC9E4-A92A-5B49-8B3A-E7197B8DA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138" y="1514475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3200"/>
              <a:t>et</a:t>
            </a:r>
            <a:r>
              <a:rPr lang="fr-FR" altLang="fr-FR" sz="2600"/>
              <a:t>…</a:t>
            </a:r>
          </a:p>
        </p:txBody>
      </p:sp>
      <p:sp>
        <p:nvSpPr>
          <p:cNvPr id="12" name="ZoneTexte 3">
            <a:extLst>
              <a:ext uri="{FF2B5EF4-FFF2-40B4-BE49-F238E27FC236}">
                <a16:creationId xmlns:a16="http://schemas.microsoft.com/office/drawing/2014/main" id="{E8FF354A-B352-694F-B0AA-1B9B4C03D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653" y="6529380"/>
            <a:ext cx="18405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5"/>
              </a:rPr>
              <a:t>Apprenez-nous à prier</a:t>
            </a:r>
            <a:r>
              <a:rPr lang="fr-FR" sz="1000" dirty="0"/>
              <a:t>. -  Trinité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4" grpId="0"/>
      <p:bldP spid="14345" grpId="0"/>
      <p:bldP spid="143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3">
            <a:extLst>
              <a:ext uri="{FF2B5EF4-FFF2-40B4-BE49-F238E27FC236}">
                <a16:creationId xmlns:a16="http://schemas.microsoft.com/office/drawing/2014/main" id="{081CFE16-84A1-0849-8098-5F4C03DA1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3" y="806450"/>
            <a:ext cx="8843962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>
                <a:solidFill>
                  <a:schemeClr val="tx2"/>
                </a:solidFill>
              </a:rPr>
              <a:t>Depuis la Pentecôte, l’Esprit-Saint continue l’action de Jésus </a:t>
            </a:r>
          </a:p>
          <a:p>
            <a:pPr algn="ctr" eaLnBrk="1" hangingPunct="1">
              <a:lnSpc>
                <a:spcPct val="110000"/>
              </a:lnSpc>
            </a:pPr>
            <a:r>
              <a:rPr lang="fr-FR" altLang="fr-FR">
                <a:solidFill>
                  <a:schemeClr val="tx2"/>
                </a:solidFill>
              </a:rPr>
              <a:t>pour nous aider à toujours vivre en enfants de Dieu.</a:t>
            </a:r>
          </a:p>
          <a:p>
            <a:pPr algn="ctr" eaLnBrk="1" hangingPunct="1">
              <a:lnSpc>
                <a:spcPct val="110000"/>
              </a:lnSpc>
            </a:pPr>
            <a:r>
              <a:rPr lang="fr-FR" altLang="fr-FR">
                <a:solidFill>
                  <a:schemeClr val="tx2"/>
                </a:solidFill>
              </a:rPr>
              <a:t>Il nous conseille et nous guide dans la pratique de la vie chrétienne,</a:t>
            </a:r>
          </a:p>
          <a:p>
            <a:pPr algn="ctr" eaLnBrk="1" hangingPunct="1">
              <a:lnSpc>
                <a:spcPct val="110000"/>
              </a:lnSpc>
            </a:pPr>
            <a:r>
              <a:rPr lang="fr-FR" altLang="fr-FR">
                <a:solidFill>
                  <a:schemeClr val="tx2"/>
                </a:solidFill>
              </a:rPr>
              <a:t>nous donne lumière et force pour éviter le mal et faire le bien.</a:t>
            </a:r>
          </a:p>
        </p:txBody>
      </p:sp>
      <p:sp>
        <p:nvSpPr>
          <p:cNvPr id="28674" name="ZoneTexte 4">
            <a:extLst>
              <a:ext uri="{FF2B5EF4-FFF2-40B4-BE49-F238E27FC236}">
                <a16:creationId xmlns:a16="http://schemas.microsoft.com/office/drawing/2014/main" id="{0F8BE561-EB99-4144-8F13-C4D012286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120650"/>
            <a:ext cx="712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rgbClr val="C0504D"/>
                </a:solidFill>
              </a:rPr>
              <a:t>Dieu le Saint Esprit</a:t>
            </a:r>
          </a:p>
        </p:txBody>
      </p:sp>
      <p:pic>
        <p:nvPicPr>
          <p:cNvPr id="28675" name="Image 1" descr="saintespritcolombecielbleu.jpg">
            <a:extLst>
              <a:ext uri="{FF2B5EF4-FFF2-40B4-BE49-F238E27FC236}">
                <a16:creationId xmlns:a16="http://schemas.microsoft.com/office/drawing/2014/main" id="{290BDDED-7690-6B4D-A9A9-C5BC2E38D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88" y="2728913"/>
            <a:ext cx="40957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Image 4" descr="logo_canevas_16x16sansbordure.jpg">
            <a:extLst>
              <a:ext uri="{FF2B5EF4-FFF2-40B4-BE49-F238E27FC236}">
                <a16:creationId xmlns:a16="http://schemas.microsoft.com/office/drawing/2014/main" id="{6B9B2C78-DFFE-8D48-9239-1CAF599CA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659CCA6-F905-FC4E-A106-ADD3719A5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1FB2D72-5EFB-2D48-9368-5AF4C48B4680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14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8679" name="ZoneTexte 2">
            <a:extLst>
              <a:ext uri="{FF2B5EF4-FFF2-40B4-BE49-F238E27FC236}">
                <a16:creationId xmlns:a16="http://schemas.microsoft.com/office/drawing/2014/main" id="{F7591DC6-E223-9942-86A8-B374D9925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138" y="5334000"/>
            <a:ext cx="3776662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600"/>
              <a:t>L’Esprit-Saint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 sz="2600" b="1">
                <a:solidFill>
                  <a:srgbClr val="C0504D"/>
                </a:solidFill>
              </a:rPr>
              <a:t>DIEU SANCTIFICATEUR</a:t>
            </a:r>
          </a:p>
        </p:txBody>
      </p:sp>
      <p:sp>
        <p:nvSpPr>
          <p:cNvPr id="9" name="ZoneTexte 3">
            <a:extLst>
              <a:ext uri="{FF2B5EF4-FFF2-40B4-BE49-F238E27FC236}">
                <a16:creationId xmlns:a16="http://schemas.microsoft.com/office/drawing/2014/main" id="{18E24520-F790-3F4F-B25B-D45CA4A43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653" y="6529380"/>
            <a:ext cx="18405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. -  Trinité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2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  <p:bldP spid="2867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54CB48-F198-CD4A-9B6A-9303D438992D}"/>
              </a:ext>
            </a:extLst>
          </p:cNvPr>
          <p:cNvSpPr txBox="1"/>
          <p:nvPr/>
        </p:nvSpPr>
        <p:spPr>
          <a:xfrm>
            <a:off x="101600" y="152400"/>
            <a:ext cx="8923338" cy="16319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chemeClr val="accent2"/>
                </a:solidFill>
              </a:rPr>
              <a:t>En résumé, le mystère de la Sainte Trinité </a:t>
            </a:r>
          </a:p>
          <a:p>
            <a:pPr algn="ctr" eaLnBrk="1" hangingPunct="1"/>
            <a:r>
              <a:rPr lang="fr-FR" altLang="fr-FR" sz="2800" b="1">
                <a:solidFill>
                  <a:schemeClr val="accent2"/>
                </a:solidFill>
              </a:rPr>
              <a:t>est le mystère central de la religion chrétienne</a:t>
            </a:r>
          </a:p>
          <a:p>
            <a:pPr algn="just" eaLnBrk="1" hangingPunct="1"/>
            <a:endParaRPr lang="fr-FR" altLang="fr-FR" sz="1800" b="1">
              <a:solidFill>
                <a:srgbClr val="FF6600"/>
              </a:solidFill>
            </a:endParaRPr>
          </a:p>
          <a:p>
            <a:pPr algn="ctr" eaLnBrk="1" hangingPunct="1"/>
            <a:r>
              <a:rPr lang="fr-FR" altLang="fr-FR" sz="2600" i="1">
                <a:solidFill>
                  <a:schemeClr val="tx2"/>
                </a:solidFill>
              </a:rPr>
              <a:t>De ce mystère découlent les autres mystères de la foi </a:t>
            </a:r>
            <a:r>
              <a:rPr lang="fr-FR" altLang="fr-FR" sz="2600"/>
              <a:t>: </a:t>
            </a:r>
          </a:p>
        </p:txBody>
      </p:sp>
      <p:pic>
        <p:nvPicPr>
          <p:cNvPr id="29698" name="Image 2" descr="599'incarnation_Trinite.jpg">
            <a:extLst>
              <a:ext uri="{FF2B5EF4-FFF2-40B4-BE49-F238E27FC236}">
                <a16:creationId xmlns:a16="http://schemas.microsoft.com/office/drawing/2014/main" id="{F78CC801-B2BA-084B-B146-8838F332C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1"/>
          <a:stretch>
            <a:fillRect/>
          </a:stretch>
        </p:blipFill>
        <p:spPr bwMode="auto">
          <a:xfrm>
            <a:off x="947738" y="3043238"/>
            <a:ext cx="25908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Image 3" descr="Jésus en croix.jpg">
            <a:extLst>
              <a:ext uri="{FF2B5EF4-FFF2-40B4-BE49-F238E27FC236}">
                <a16:creationId xmlns:a16="http://schemas.microsoft.com/office/drawing/2014/main" id="{214B2C7F-0EAE-3241-968A-4FF07C630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3344863"/>
            <a:ext cx="23876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Image 4" descr="logo_canevas_16x16sansbordure.jpg">
            <a:extLst>
              <a:ext uri="{FF2B5EF4-FFF2-40B4-BE49-F238E27FC236}">
                <a16:creationId xmlns:a16="http://schemas.microsoft.com/office/drawing/2014/main" id="{8CD5FFE6-DEFB-4849-AB4C-1564FCABF3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5E76A98-153A-4F4D-B175-C36635A2E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EF19097-D9DF-674E-B84B-2726A07C4001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15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9703" name="ZoneTexte 6">
            <a:extLst>
              <a:ext uri="{FF2B5EF4-FFF2-40B4-BE49-F238E27FC236}">
                <a16:creationId xmlns:a16="http://schemas.microsoft.com/office/drawing/2014/main" id="{FB71CE65-CBF9-4E4E-8AF7-5B47585E4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1998663"/>
            <a:ext cx="40973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600" b="1">
                <a:solidFill>
                  <a:schemeClr val="accent2"/>
                </a:solidFill>
              </a:rPr>
              <a:t>Le mystère de l’Incarnation</a:t>
            </a:r>
            <a:r>
              <a:rPr lang="fr-FR" altLang="fr-FR" sz="2600" b="1">
                <a:solidFill>
                  <a:srgbClr val="1F497D"/>
                </a:solidFill>
              </a:rPr>
              <a:t>	</a:t>
            </a:r>
            <a:r>
              <a:rPr lang="fr-FR" altLang="fr-FR" sz="2600">
                <a:solidFill>
                  <a:srgbClr val="1F497D"/>
                </a:solidFill>
              </a:rPr>
              <a:t>	</a:t>
            </a:r>
            <a:r>
              <a:rPr lang="fr-FR" altLang="fr-FR">
                <a:solidFill>
                  <a:srgbClr val="1F497D"/>
                </a:solidFill>
              </a:rPr>
              <a:t>Dieu fait homme</a:t>
            </a:r>
            <a:r>
              <a:rPr lang="fr-FR" altLang="fr-FR" sz="2600">
                <a:solidFill>
                  <a:srgbClr val="1F497D"/>
                </a:solidFill>
              </a:rPr>
              <a:t>	</a:t>
            </a:r>
          </a:p>
        </p:txBody>
      </p:sp>
      <p:sp>
        <p:nvSpPr>
          <p:cNvPr id="29704" name="ZoneTexte 8">
            <a:extLst>
              <a:ext uri="{FF2B5EF4-FFF2-40B4-BE49-F238E27FC236}">
                <a16:creationId xmlns:a16="http://schemas.microsoft.com/office/drawing/2014/main" id="{DEE4CEA1-FCBA-794E-8A57-B9FA08083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8" y="1998663"/>
            <a:ext cx="436880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600" b="1">
                <a:solidFill>
                  <a:srgbClr val="C0504D"/>
                </a:solidFill>
              </a:rPr>
              <a:t>Le mystère de la Rédemption</a:t>
            </a:r>
          </a:p>
          <a:p>
            <a:pPr algn="ctr" eaLnBrk="1" hangingPunct="1"/>
            <a:r>
              <a:rPr lang="fr-FR" altLang="fr-FR">
                <a:solidFill>
                  <a:srgbClr val="1F497D"/>
                </a:solidFill>
              </a:rPr>
              <a:t>Jésus mort sur la croix </a:t>
            </a:r>
          </a:p>
          <a:p>
            <a:pPr algn="ctr" eaLnBrk="1" hangingPunct="1"/>
            <a:r>
              <a:rPr lang="fr-FR" altLang="fr-FR">
                <a:solidFill>
                  <a:srgbClr val="1F497D"/>
                </a:solidFill>
              </a:rPr>
              <a:t>	pour réparer nos péchés</a:t>
            </a:r>
          </a:p>
        </p:txBody>
      </p:sp>
      <p:sp>
        <p:nvSpPr>
          <p:cNvPr id="10" name="ZoneTexte 3">
            <a:extLst>
              <a:ext uri="{FF2B5EF4-FFF2-40B4-BE49-F238E27FC236}">
                <a16:creationId xmlns:a16="http://schemas.microsoft.com/office/drawing/2014/main" id="{E6AB8AC9-1D18-F045-A56B-30D3FCC9F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653" y="6529380"/>
            <a:ext cx="18405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5"/>
              </a:rPr>
              <a:t>Apprenez-nous à prier</a:t>
            </a:r>
            <a:r>
              <a:rPr lang="fr-FR" sz="1000" dirty="0"/>
              <a:t>. -  Trinité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  <p:bldP spid="2970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92CEE63F-4EEA-084B-8810-89C7B920E3C6}"/>
              </a:ext>
            </a:extLst>
          </p:cNvPr>
          <p:cNvSpPr txBox="1"/>
          <p:nvPr/>
        </p:nvSpPr>
        <p:spPr>
          <a:xfrm>
            <a:off x="560388" y="1914525"/>
            <a:ext cx="8042275" cy="31083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 dirty="0">
                <a:solidFill>
                  <a:schemeClr val="accent2"/>
                </a:solidFill>
              </a:rPr>
              <a:t>Le mystère de la Sainte Trinité, d'ordre spirituel,</a:t>
            </a:r>
          </a:p>
          <a:p>
            <a:pPr algn="ctr" eaLnBrk="1" hangingPunct="1"/>
            <a:r>
              <a:rPr lang="fr-FR" altLang="fr-FR" sz="2800" b="1" dirty="0">
                <a:solidFill>
                  <a:schemeClr val="accent2"/>
                </a:solidFill>
              </a:rPr>
              <a:t>ne peut pas être matérialisé</a:t>
            </a:r>
          </a:p>
          <a:p>
            <a:pPr algn="ctr" eaLnBrk="1" hangingPunct="1"/>
            <a:r>
              <a:rPr lang="fr-FR" altLang="fr-FR" sz="2800" b="1" dirty="0">
                <a:solidFill>
                  <a:schemeClr val="accent2"/>
                </a:solidFill>
              </a:rPr>
              <a:t>par un dessin ou une peinture !</a:t>
            </a:r>
          </a:p>
          <a:p>
            <a:pPr algn="ctr" eaLnBrk="1" hangingPunct="1"/>
            <a:endParaRPr lang="fr-FR" altLang="fr-FR" sz="2800" b="1" dirty="0">
              <a:solidFill>
                <a:schemeClr val="accent2"/>
              </a:solidFill>
            </a:endParaRPr>
          </a:p>
          <a:p>
            <a:pPr algn="ctr" eaLnBrk="1" hangingPunct="1"/>
            <a:r>
              <a:rPr lang="fr-FR" altLang="fr-FR" sz="2800" b="1" dirty="0">
                <a:solidFill>
                  <a:schemeClr val="accent2"/>
                </a:solidFill>
              </a:rPr>
              <a:t>Mais des approches figuratives ou des schémas peuvent nous aider à prier, à adorer, à nous plonger dans le Dieu Amour...</a:t>
            </a:r>
          </a:p>
        </p:txBody>
      </p:sp>
      <p:pic>
        <p:nvPicPr>
          <p:cNvPr id="30723" name="Image 4" descr="logo_canevas_16x16sansbordure.jpg">
            <a:extLst>
              <a:ext uri="{FF2B5EF4-FFF2-40B4-BE49-F238E27FC236}">
                <a16:creationId xmlns:a16="http://schemas.microsoft.com/office/drawing/2014/main" id="{7D2D56D0-8213-2D41-8290-765B8204A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B89D61D-E858-9847-8F2C-CC8346D5E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DD13466-DF9A-034C-B317-E2B8662AEA41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16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7" name="ZoneTexte 3">
            <a:extLst>
              <a:ext uri="{FF2B5EF4-FFF2-40B4-BE49-F238E27FC236}">
                <a16:creationId xmlns:a16="http://schemas.microsoft.com/office/drawing/2014/main" id="{17933AEA-C908-364E-AF08-92EF49B30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653" y="6529380"/>
            <a:ext cx="18405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3"/>
              </a:rPr>
              <a:t>Apprenez-nous à prier</a:t>
            </a:r>
            <a:r>
              <a:rPr lang="fr-FR" sz="1000" dirty="0"/>
              <a:t>. -  Trinité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CECBFB3-4AD2-B44D-8C7E-0919DB19A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FD69AEA-F738-9943-86B3-7A13694159F0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17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31746" name="Image 2" descr="notre-dame-bonne-nouvelle-2181c.jpg">
            <a:extLst>
              <a:ext uri="{FF2B5EF4-FFF2-40B4-BE49-F238E27FC236}">
                <a16:creationId xmlns:a16="http://schemas.microsoft.com/office/drawing/2014/main" id="{E0BD703B-C9A6-AE41-9EBC-033271C1E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1" b="8324"/>
          <a:stretch>
            <a:fillRect/>
          </a:stretch>
        </p:blipFill>
        <p:spPr bwMode="auto">
          <a:xfrm>
            <a:off x="474663" y="1354138"/>
            <a:ext cx="3656012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Image 3" descr="dsc_2598.jpg">
            <a:extLst>
              <a:ext uri="{FF2B5EF4-FFF2-40B4-BE49-F238E27FC236}">
                <a16:creationId xmlns:a16="http://schemas.microsoft.com/office/drawing/2014/main" id="{C2CA7A65-9012-854C-914A-7E1F9D67E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0" r="10228"/>
          <a:stretch>
            <a:fillRect/>
          </a:stretch>
        </p:blipFill>
        <p:spPr bwMode="auto">
          <a:xfrm>
            <a:off x="5165725" y="1812925"/>
            <a:ext cx="33686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5DD40C9-B7AE-1E4E-9745-DFB114AE3CEE}"/>
              </a:ext>
            </a:extLst>
          </p:cNvPr>
          <p:cNvSpPr txBox="1"/>
          <p:nvPr/>
        </p:nvSpPr>
        <p:spPr>
          <a:xfrm>
            <a:off x="474663" y="288925"/>
            <a:ext cx="8042275" cy="1384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chemeClr val="accent2"/>
                </a:solidFill>
              </a:rPr>
              <a:t>2 exemples de représentation figurative de la Sainte Trinité.    </a:t>
            </a:r>
            <a:r>
              <a:rPr lang="fr-FR" altLang="fr-FR" b="1" i="1">
                <a:solidFill>
                  <a:schemeClr val="accent2"/>
                </a:solidFill>
              </a:rPr>
              <a:t>À commenter...</a:t>
            </a:r>
          </a:p>
          <a:p>
            <a:pPr algn="ctr" eaLnBrk="1" hangingPunct="1"/>
            <a:endParaRPr lang="fr-FR" altLang="fr-FR" sz="2800" b="1">
              <a:solidFill>
                <a:schemeClr val="accent2"/>
              </a:solidFill>
            </a:endParaRPr>
          </a:p>
        </p:txBody>
      </p:sp>
      <p:pic>
        <p:nvPicPr>
          <p:cNvPr id="31750" name="Image 4" descr="logo_canevas_16x16sansbordure.jpg">
            <a:extLst>
              <a:ext uri="{FF2B5EF4-FFF2-40B4-BE49-F238E27FC236}">
                <a16:creationId xmlns:a16="http://schemas.microsoft.com/office/drawing/2014/main" id="{F79B2C03-24FD-F646-8545-B55F473F5E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7B579666-2531-6A4B-9F4F-079E72C6C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653" y="6529380"/>
            <a:ext cx="18405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5"/>
              </a:rPr>
              <a:t>Apprenez-nous à prier</a:t>
            </a:r>
            <a:r>
              <a:rPr lang="fr-FR" sz="1000" dirty="0"/>
              <a:t>. -  Trinité</a:t>
            </a: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BF45A4B-7923-064A-B89D-1278CC964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89897FC-E5C1-0F41-94E2-11BF080324BB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18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32770" name="Image 2" descr="trinité3.tif">
            <a:extLst>
              <a:ext uri="{FF2B5EF4-FFF2-40B4-BE49-F238E27FC236}">
                <a16:creationId xmlns:a16="http://schemas.microsoft.com/office/drawing/2014/main" id="{0187794D-4274-9A4D-A480-E96D3F937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392238"/>
            <a:ext cx="4011612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Image 4" descr="Trinite-15.jpg">
            <a:extLst>
              <a:ext uri="{FF2B5EF4-FFF2-40B4-BE49-F238E27FC236}">
                <a16:creationId xmlns:a16="http://schemas.microsoft.com/office/drawing/2014/main" id="{76BF4D6F-BD51-E046-8B75-A4C53F8AF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1393825"/>
            <a:ext cx="3783013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ECE7106-ECF1-FB43-B08E-C801BBF99C63}"/>
              </a:ext>
            </a:extLst>
          </p:cNvPr>
          <p:cNvSpPr txBox="1"/>
          <p:nvPr/>
        </p:nvSpPr>
        <p:spPr>
          <a:xfrm>
            <a:off x="474663" y="220663"/>
            <a:ext cx="8042275" cy="9540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chemeClr val="accent2"/>
                </a:solidFill>
              </a:rPr>
              <a:t>2 exemples de représentation schématisée</a:t>
            </a:r>
          </a:p>
          <a:p>
            <a:pPr algn="ctr" eaLnBrk="1" hangingPunct="1"/>
            <a:r>
              <a:rPr lang="fr-FR" altLang="fr-FR" sz="2800" b="1">
                <a:solidFill>
                  <a:schemeClr val="accent2"/>
                </a:solidFill>
              </a:rPr>
              <a:t>de la Sainte Trinité.    </a:t>
            </a:r>
            <a:r>
              <a:rPr lang="fr-FR" altLang="fr-FR" b="1" i="1">
                <a:solidFill>
                  <a:schemeClr val="accent2"/>
                </a:solidFill>
              </a:rPr>
              <a:t>À commenter...</a:t>
            </a:r>
          </a:p>
        </p:txBody>
      </p:sp>
      <p:sp>
        <p:nvSpPr>
          <p:cNvPr id="32773" name="ZoneTexte 2">
            <a:extLst>
              <a:ext uri="{FF2B5EF4-FFF2-40B4-BE49-F238E27FC236}">
                <a16:creationId xmlns:a16="http://schemas.microsoft.com/office/drawing/2014/main" id="{F9BBC58D-16FE-CF47-9DAB-32AF93F71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5291138"/>
            <a:ext cx="3781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/>
              <a:t>Le cercle : un seul Dieu</a:t>
            </a:r>
          </a:p>
          <a:p>
            <a:pPr eaLnBrk="1" hangingPunct="1"/>
            <a:r>
              <a:rPr lang="fr-FR" altLang="fr-FR" sz="1800"/>
              <a:t>Les arcs de cercle : trois personnes en relation les unes avec les autres</a:t>
            </a:r>
          </a:p>
        </p:txBody>
      </p:sp>
      <p:sp>
        <p:nvSpPr>
          <p:cNvPr id="32774" name="ZoneTexte 3">
            <a:extLst>
              <a:ext uri="{FF2B5EF4-FFF2-40B4-BE49-F238E27FC236}">
                <a16:creationId xmlns:a16="http://schemas.microsoft.com/office/drawing/2014/main" id="{6066AEF7-B8C8-894B-8015-E062CE7F9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316538"/>
            <a:ext cx="3179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/>
              <a:t>Le Père : les mains</a:t>
            </a:r>
          </a:p>
          <a:p>
            <a:pPr eaLnBrk="1" hangingPunct="1"/>
            <a:r>
              <a:rPr lang="fr-FR" altLang="fr-FR" sz="1800"/>
              <a:t>Le Fils : la croix</a:t>
            </a:r>
          </a:p>
          <a:p>
            <a:pPr eaLnBrk="1" hangingPunct="1"/>
            <a:r>
              <a:rPr lang="fr-FR" altLang="fr-FR" sz="1800"/>
              <a:t>L'Esprit-Saint : la colombe</a:t>
            </a:r>
          </a:p>
        </p:txBody>
      </p:sp>
      <p:pic>
        <p:nvPicPr>
          <p:cNvPr id="32776" name="Image 4" descr="logo_canevas_16x16sansbordure.jpg">
            <a:extLst>
              <a:ext uri="{FF2B5EF4-FFF2-40B4-BE49-F238E27FC236}">
                <a16:creationId xmlns:a16="http://schemas.microsoft.com/office/drawing/2014/main" id="{E093A46E-EC0E-8547-BC3A-7A5370F824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3">
            <a:extLst>
              <a:ext uri="{FF2B5EF4-FFF2-40B4-BE49-F238E27FC236}">
                <a16:creationId xmlns:a16="http://schemas.microsoft.com/office/drawing/2014/main" id="{DAFC1AFA-475B-B44C-9267-BA45C9BD5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653" y="6529380"/>
            <a:ext cx="18405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5"/>
              </a:rPr>
              <a:t>Apprenez-nous à prier</a:t>
            </a:r>
            <a:r>
              <a:rPr lang="fr-FR" sz="1000" dirty="0"/>
              <a:t>. -  Trinité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Image 4" descr="logo_canevas_16x16sansbordure.jpg">
            <a:extLst>
              <a:ext uri="{FF2B5EF4-FFF2-40B4-BE49-F238E27FC236}">
                <a16:creationId xmlns:a16="http://schemas.microsoft.com/office/drawing/2014/main" id="{91554B2D-6295-DD4D-8973-E3B5D4FB9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A6B508-8AB1-8944-8D6E-E5D8278D7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305E826-2518-9042-A9A6-B6166913642B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19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2B81861-2C0E-0141-9590-52BE1AB433A9}"/>
              </a:ext>
            </a:extLst>
          </p:cNvPr>
          <p:cNvSpPr txBox="1"/>
          <p:nvPr/>
        </p:nvSpPr>
        <p:spPr>
          <a:xfrm>
            <a:off x="619125" y="2682875"/>
            <a:ext cx="7908925" cy="2616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4800">
                <a:solidFill>
                  <a:schemeClr val="accent2"/>
                </a:solidFill>
              </a:rPr>
              <a:t>COMMENT HONORER</a:t>
            </a:r>
          </a:p>
          <a:p>
            <a:pPr algn="ctr" eaLnBrk="1" hangingPunct="1"/>
            <a:endParaRPr lang="fr-FR" altLang="fr-FR" sz="4400">
              <a:solidFill>
                <a:schemeClr val="accent2"/>
              </a:solidFill>
            </a:endParaRPr>
          </a:p>
          <a:p>
            <a:pPr algn="ctr" eaLnBrk="1" hangingPunct="1"/>
            <a:r>
              <a:rPr lang="fr-FR" altLang="fr-FR" sz="4800">
                <a:solidFill>
                  <a:srgbClr val="C0504D"/>
                </a:solidFill>
              </a:rPr>
              <a:t>LA TRÈS SAINTE TRINITÉ</a:t>
            </a:r>
            <a:endParaRPr lang="fr-FR" altLang="fr-FR" sz="4800">
              <a:solidFill>
                <a:schemeClr val="accent2"/>
              </a:solidFill>
            </a:endParaRPr>
          </a:p>
          <a:p>
            <a:pPr algn="ctr" eaLnBrk="1" hangingPunct="1"/>
            <a:endParaRPr lang="fr-FR" altLang="fr-FR">
              <a:solidFill>
                <a:srgbClr val="800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2148FD3-D917-7148-9C16-B75A9CBE7858}"/>
              </a:ext>
            </a:extLst>
          </p:cNvPr>
          <p:cNvSpPr txBox="1"/>
          <p:nvPr/>
        </p:nvSpPr>
        <p:spPr>
          <a:xfrm>
            <a:off x="1177925" y="947738"/>
            <a:ext cx="6791325" cy="7080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4000">
                <a:solidFill>
                  <a:srgbClr val="31859C"/>
                </a:solidFill>
              </a:rPr>
              <a:t>Deuxième partie</a:t>
            </a:r>
          </a:p>
        </p:txBody>
      </p:sp>
      <p:sp>
        <p:nvSpPr>
          <p:cNvPr id="8" name="ZoneTexte 3">
            <a:extLst>
              <a:ext uri="{FF2B5EF4-FFF2-40B4-BE49-F238E27FC236}">
                <a16:creationId xmlns:a16="http://schemas.microsoft.com/office/drawing/2014/main" id="{F211B065-0741-5F4E-B5B4-C5DE8EF43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653" y="6529380"/>
            <a:ext cx="18405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. -  Trinité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DF134D-5FF2-174B-8220-A0D2AC17401D}"/>
              </a:ext>
            </a:extLst>
          </p:cNvPr>
          <p:cNvSpPr/>
          <p:nvPr/>
        </p:nvSpPr>
        <p:spPr>
          <a:xfrm>
            <a:off x="671513" y="806450"/>
            <a:ext cx="8015287" cy="5048250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b="1" dirty="0">
                <a:solidFill>
                  <a:srgbClr val="FF6600"/>
                </a:solidFill>
              </a:rPr>
              <a:t>Objectif</a:t>
            </a:r>
            <a:r>
              <a:rPr lang="fr-FR" altLang="fr-FR" b="1" dirty="0">
                <a:solidFill>
                  <a:srgbClr val="008000"/>
                </a:solidFill>
              </a:rPr>
              <a:t> </a:t>
            </a:r>
            <a:r>
              <a:rPr lang="fr-FR" altLang="fr-FR" dirty="0"/>
              <a:t>des diaporamas du site «Apprenez-nous à prier» ?</a:t>
            </a:r>
          </a:p>
          <a:p>
            <a:pPr algn="ctr" eaLnBrk="1" hangingPunct="1"/>
            <a:endParaRPr lang="fr-FR" altLang="fr-FR" sz="4400" dirty="0"/>
          </a:p>
          <a:p>
            <a:pPr algn="ctr" eaLnBrk="1" hangingPunct="1"/>
            <a:r>
              <a:rPr lang="fr-FR" altLang="fr-FR" sz="3600" dirty="0"/>
              <a:t>Nourrir sa foi  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 sz="3600" dirty="0"/>
              <a:t>au fil de l’année liturgique</a:t>
            </a:r>
          </a:p>
          <a:p>
            <a:pPr algn="ctr" eaLnBrk="1" hangingPunct="1"/>
            <a:endParaRPr lang="fr-FR" altLang="fr-FR" sz="1400" dirty="0"/>
          </a:p>
          <a:p>
            <a:pPr algn="ctr" eaLnBrk="1" hangingPunct="1"/>
            <a:endParaRPr lang="fr-FR" altLang="fr-FR" sz="2000" dirty="0"/>
          </a:p>
          <a:p>
            <a:pPr algn="ctr" eaLnBrk="1" hangingPunct="1"/>
            <a:r>
              <a:rPr lang="fr-FR" altLang="fr-FR" dirty="0"/>
              <a:t>Associant vérités et images, ces canevas sont destinés 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 dirty="0"/>
              <a:t>à provoquer des questions, engager un dialogue…</a:t>
            </a:r>
          </a:p>
          <a:p>
            <a:pPr algn="ctr" eaLnBrk="1" hangingPunct="1"/>
            <a:endParaRPr lang="fr-FR" altLang="fr-FR" sz="3600" dirty="0"/>
          </a:p>
          <a:p>
            <a:pPr algn="ctr" eaLnBrk="1" hangingPunct="1"/>
            <a:r>
              <a:rPr lang="fr-FR" altLang="fr-FR" i="1" dirty="0"/>
              <a:t> La foi se transmet par la parole.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AA0AB9-F24C-E440-8360-06E84E4C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8905D0A-C474-9741-9F12-5C54EBEBDEA6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2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16388" name="Image 4" descr="logo_canevas_16x16sansbordure.jpg">
            <a:extLst>
              <a:ext uri="{FF2B5EF4-FFF2-40B4-BE49-F238E27FC236}">
                <a16:creationId xmlns:a16="http://schemas.microsoft.com/office/drawing/2014/main" id="{5E62990A-F864-E64D-977B-128F95322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3">
            <a:extLst>
              <a:ext uri="{FF2B5EF4-FFF2-40B4-BE49-F238E27FC236}">
                <a16:creationId xmlns:a16="http://schemas.microsoft.com/office/drawing/2014/main" id="{0E693F61-88F9-8A4B-8FAC-3FBD2F4B3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829" y="6529380"/>
            <a:ext cx="18662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3"/>
              </a:rPr>
              <a:t>Apprenez-nous à prier</a:t>
            </a:r>
            <a:r>
              <a:rPr lang="fr-FR" sz="1000" dirty="0"/>
              <a:t>  -  Trinité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ZoneTexte 1">
            <a:extLst>
              <a:ext uri="{FF2B5EF4-FFF2-40B4-BE49-F238E27FC236}">
                <a16:creationId xmlns:a16="http://schemas.microsoft.com/office/drawing/2014/main" id="{5071A22C-EC9D-6E4A-A34C-6157A77AE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762000"/>
            <a:ext cx="8647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rgbClr val="C0504D"/>
                </a:solidFill>
              </a:rPr>
              <a:t>Prières en l’honneur de  la Trinité Sainte</a:t>
            </a:r>
          </a:p>
        </p:txBody>
      </p:sp>
      <p:sp>
        <p:nvSpPr>
          <p:cNvPr id="32770" name="ZoneTexte 2">
            <a:extLst>
              <a:ext uri="{FF2B5EF4-FFF2-40B4-BE49-F238E27FC236}">
                <a16:creationId xmlns:a16="http://schemas.microsoft.com/office/drawing/2014/main" id="{DB235654-F2EF-0245-AC87-85311A8E9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5" y="2139950"/>
            <a:ext cx="3590925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fr-FR" altLang="fr-FR" sz="2800">
                <a:solidFill>
                  <a:schemeClr val="tx2"/>
                </a:solidFill>
              </a:rPr>
              <a:t>Le signe de croix</a:t>
            </a:r>
          </a:p>
          <a:p>
            <a:pPr algn="just" eaLnBrk="1" hangingPunct="1">
              <a:lnSpc>
                <a:spcPct val="250000"/>
              </a:lnSpc>
            </a:pPr>
            <a:r>
              <a:rPr lang="fr-FR" altLang="fr-FR" sz="2800">
                <a:solidFill>
                  <a:schemeClr val="tx2"/>
                </a:solidFill>
              </a:rPr>
              <a:t>Le « </a:t>
            </a:r>
            <a:r>
              <a:rPr lang="fr-FR" altLang="fr-FR" sz="2800" i="1">
                <a:solidFill>
                  <a:schemeClr val="tx2"/>
                </a:solidFill>
              </a:rPr>
              <a:t>Gloire à Dieu</a:t>
            </a:r>
            <a:r>
              <a:rPr lang="fr-FR" altLang="fr-FR" sz="2800">
                <a:solidFill>
                  <a:schemeClr val="tx2"/>
                </a:solidFill>
              </a:rPr>
              <a:t>… »</a:t>
            </a:r>
          </a:p>
          <a:p>
            <a:pPr algn="just" eaLnBrk="1" hangingPunct="1">
              <a:lnSpc>
                <a:spcPct val="250000"/>
              </a:lnSpc>
            </a:pPr>
            <a:r>
              <a:rPr lang="fr-FR" altLang="fr-FR" sz="2800">
                <a:solidFill>
                  <a:schemeClr val="tx2"/>
                </a:solidFill>
              </a:rPr>
              <a:t>Les doxologies</a:t>
            </a:r>
          </a:p>
          <a:p>
            <a:pPr algn="just" eaLnBrk="1" hangingPunct="1">
              <a:lnSpc>
                <a:spcPct val="250000"/>
              </a:lnSpc>
            </a:pPr>
            <a:r>
              <a:rPr lang="fr-FR" altLang="fr-FR" sz="2800">
                <a:solidFill>
                  <a:schemeClr val="tx2"/>
                </a:solidFill>
              </a:rPr>
              <a:t>Le « </a:t>
            </a:r>
            <a:r>
              <a:rPr lang="fr-FR" altLang="fr-FR" sz="2800" i="1">
                <a:solidFill>
                  <a:schemeClr val="tx2"/>
                </a:solidFill>
              </a:rPr>
              <a:t>Gloire au Père</a:t>
            </a:r>
            <a:r>
              <a:rPr lang="fr-FR" altLang="fr-FR" sz="2800">
                <a:solidFill>
                  <a:schemeClr val="tx2"/>
                </a:solidFill>
              </a:rPr>
              <a:t>… »</a:t>
            </a:r>
          </a:p>
        </p:txBody>
      </p:sp>
      <p:pic>
        <p:nvPicPr>
          <p:cNvPr id="34820" name="Image 4" descr="logo_canevas_16x16sansbordure.jpg">
            <a:extLst>
              <a:ext uri="{FF2B5EF4-FFF2-40B4-BE49-F238E27FC236}">
                <a16:creationId xmlns:a16="http://schemas.microsoft.com/office/drawing/2014/main" id="{23E6BCD6-93B5-8C4E-ADFD-0419C5701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CFEC40-8B07-8B48-8965-DA0DB6D7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F0823B3-9C6B-A14F-BF18-374B4B4E01A0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20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8" name="ZoneTexte 3">
            <a:extLst>
              <a:ext uri="{FF2B5EF4-FFF2-40B4-BE49-F238E27FC236}">
                <a16:creationId xmlns:a16="http://schemas.microsoft.com/office/drawing/2014/main" id="{5A1A4DB4-6E6D-4A49-88CC-7E385A37F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653" y="6529380"/>
            <a:ext cx="18405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3"/>
              </a:rPr>
              <a:t>Apprenez-nous à prier</a:t>
            </a:r>
            <a:r>
              <a:rPr lang="fr-FR" sz="1000" dirty="0"/>
              <a:t>. -  Trinité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8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DF233D9-65BD-084D-B2F4-B42DE8CD31E7}"/>
              </a:ext>
            </a:extLst>
          </p:cNvPr>
          <p:cNvSpPr txBox="1"/>
          <p:nvPr/>
        </p:nvSpPr>
        <p:spPr>
          <a:xfrm>
            <a:off x="447675" y="1016000"/>
            <a:ext cx="8247063" cy="17732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fr-FR" altLang="fr-FR" sz="1200" b="1">
              <a:solidFill>
                <a:srgbClr val="FF6600"/>
              </a:solidFill>
            </a:endParaRPr>
          </a:p>
          <a:p>
            <a:pPr algn="ctr" eaLnBrk="1" hangingPunct="1"/>
            <a:endParaRPr lang="fr-FR" altLang="fr-FR" sz="1200">
              <a:solidFill>
                <a:srgbClr val="376092"/>
              </a:solidFill>
            </a:endParaRPr>
          </a:p>
          <a:p>
            <a:pPr algn="ctr" eaLnBrk="1" hangingPunct="1"/>
            <a:r>
              <a:rPr lang="fr-FR" altLang="fr-FR">
                <a:solidFill>
                  <a:schemeClr val="tx2"/>
                </a:solidFill>
              </a:rPr>
              <a:t>Ce simple geste, que nous faisons si souvent, 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>
                <a:solidFill>
                  <a:schemeClr val="tx2"/>
                </a:solidFill>
              </a:rPr>
              <a:t>nous enseigne cette vérité fondamentale de la Sainte Trinité : 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 b="1">
                <a:solidFill>
                  <a:schemeClr val="accent2"/>
                </a:solidFill>
              </a:rPr>
              <a:t>UN Dieu en TROIS Personnes</a:t>
            </a:r>
          </a:p>
        </p:txBody>
      </p:sp>
      <p:pic>
        <p:nvPicPr>
          <p:cNvPr id="33794" name="Image 3" descr="220px-Painted_cross_umbrian_school_victoria_and_albert_museum_XIIc.jpg">
            <a:extLst>
              <a:ext uri="{FF2B5EF4-FFF2-40B4-BE49-F238E27FC236}">
                <a16:creationId xmlns:a16="http://schemas.microsoft.com/office/drawing/2014/main" id="{D8BDD11E-F3A8-3D4A-8909-69CAF8E4E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2538413"/>
            <a:ext cx="2293937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ZoneTexte 4">
            <a:extLst>
              <a:ext uri="{FF2B5EF4-FFF2-40B4-BE49-F238E27FC236}">
                <a16:creationId xmlns:a16="http://schemas.microsoft.com/office/drawing/2014/main" id="{02279052-F3A2-AF4B-9FFE-1433CF49C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2916238"/>
            <a:ext cx="5954712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fr-FR" altLang="fr-FR">
                <a:solidFill>
                  <a:srgbClr val="1F497D"/>
                </a:solidFill>
              </a:rPr>
              <a:t>On y trouve :</a:t>
            </a:r>
          </a:p>
          <a:p>
            <a:pPr algn="just" eaLnBrk="1" hangingPunct="1">
              <a:lnSpc>
                <a:spcPct val="130000"/>
              </a:lnSpc>
            </a:pPr>
            <a:r>
              <a:rPr lang="fr-FR" altLang="fr-FR" b="1">
                <a:solidFill>
                  <a:srgbClr val="800000"/>
                </a:solidFill>
              </a:rPr>
              <a:t>L’UNITÉ</a:t>
            </a:r>
            <a:r>
              <a:rPr lang="fr-FR" altLang="fr-FR">
                <a:solidFill>
                  <a:srgbClr val="800000"/>
                </a:solidFill>
              </a:rPr>
              <a:t> </a:t>
            </a:r>
            <a:r>
              <a:rPr lang="fr-FR" altLang="fr-FR"/>
              <a:t>: </a:t>
            </a:r>
            <a:r>
              <a:rPr lang="fr-FR" altLang="fr-FR" b="1" i="1" u="sng">
                <a:solidFill>
                  <a:schemeClr val="tx2"/>
                </a:solidFill>
              </a:rPr>
              <a:t>Au</a:t>
            </a:r>
            <a:r>
              <a:rPr lang="fr-FR" altLang="fr-FR" i="1">
                <a:solidFill>
                  <a:schemeClr val="tx2"/>
                </a:solidFill>
              </a:rPr>
              <a:t> nom </a:t>
            </a:r>
            <a:r>
              <a:rPr lang="fr-FR" altLang="fr-FR">
                <a:solidFill>
                  <a:schemeClr val="tx2"/>
                </a:solidFill>
              </a:rPr>
              <a:t>(au singulier)</a:t>
            </a:r>
          </a:p>
          <a:p>
            <a:pPr algn="just" eaLnBrk="1" hangingPunct="1">
              <a:lnSpc>
                <a:spcPct val="130000"/>
              </a:lnSpc>
            </a:pPr>
            <a:r>
              <a:rPr lang="fr-FR" altLang="fr-FR" b="1">
                <a:solidFill>
                  <a:srgbClr val="800000"/>
                </a:solidFill>
              </a:rPr>
              <a:t>La TRINITÉ </a:t>
            </a:r>
            <a:r>
              <a:rPr lang="fr-FR" altLang="fr-FR">
                <a:solidFill>
                  <a:srgbClr val="000000"/>
                </a:solidFill>
              </a:rPr>
              <a:t>: </a:t>
            </a:r>
            <a:r>
              <a:rPr lang="fr-FR" altLang="fr-FR">
                <a:solidFill>
                  <a:srgbClr val="1F497D"/>
                </a:solidFill>
              </a:rPr>
              <a:t>l</a:t>
            </a:r>
            <a:r>
              <a:rPr lang="fr-FR" altLang="fr-FR" i="1">
                <a:solidFill>
                  <a:srgbClr val="1F497D"/>
                </a:solidFill>
              </a:rPr>
              <a:t>es </a:t>
            </a:r>
            <a:r>
              <a:rPr lang="fr-FR" altLang="fr-FR" b="1" i="1" u="sng">
                <a:solidFill>
                  <a:srgbClr val="1F497D"/>
                </a:solidFill>
              </a:rPr>
              <a:t>trois</a:t>
            </a:r>
            <a:r>
              <a:rPr lang="fr-FR" altLang="fr-FR" i="1">
                <a:solidFill>
                  <a:srgbClr val="1F497D"/>
                </a:solidFill>
              </a:rPr>
              <a:t> Personnes </a:t>
            </a:r>
            <a:r>
              <a:rPr lang="fr-FR" altLang="fr-FR">
                <a:solidFill>
                  <a:srgbClr val="1F497D"/>
                </a:solidFill>
              </a:rPr>
              <a:t>sont nommées</a:t>
            </a:r>
          </a:p>
        </p:txBody>
      </p:sp>
      <p:pic>
        <p:nvPicPr>
          <p:cNvPr id="35845" name="Image 4" descr="logo_canevas_16x16sansbordure.jpg">
            <a:extLst>
              <a:ext uri="{FF2B5EF4-FFF2-40B4-BE49-F238E27FC236}">
                <a16:creationId xmlns:a16="http://schemas.microsoft.com/office/drawing/2014/main" id="{4656C1CD-7199-0D42-9AAF-F5E45975C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ACEAC54-6ED7-1844-9088-04B2B7610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CD243FF-6D45-434C-8EC6-43FDD6EC20B9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21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A5EA5E4-41BF-E240-BC83-5FC9E56C7E39}"/>
              </a:ext>
            </a:extLst>
          </p:cNvPr>
          <p:cNvSpPr txBox="1"/>
          <p:nvPr/>
        </p:nvSpPr>
        <p:spPr>
          <a:xfrm>
            <a:off x="-11113" y="4522788"/>
            <a:ext cx="6767513" cy="18827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>
                <a:solidFill>
                  <a:srgbClr val="1F497D"/>
                </a:solidFill>
              </a:rPr>
              <a:t>Appliquons-nous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>
                <a:solidFill>
                  <a:srgbClr val="1F497D"/>
                </a:solidFill>
              </a:rPr>
              <a:t> à </a:t>
            </a:r>
            <a:r>
              <a:rPr lang="fr-FR" altLang="fr-FR" b="1">
                <a:solidFill>
                  <a:srgbClr val="1F497D"/>
                </a:solidFill>
              </a:rPr>
              <a:t>toujours bien faire ce signe de croix</a:t>
            </a:r>
            <a:r>
              <a:rPr lang="fr-FR" altLang="fr-FR">
                <a:solidFill>
                  <a:srgbClr val="1F497D"/>
                </a:solidFill>
              </a:rPr>
              <a:t>, en pensant que c’est par le sacrifice de Jésus sur la Croix 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>
                <a:solidFill>
                  <a:srgbClr val="1F497D"/>
                </a:solidFill>
              </a:rPr>
              <a:t>que nous sommes sauvés.</a:t>
            </a:r>
            <a:endParaRPr lang="fr-FR" altLang="fr-FR" sz="2800">
              <a:solidFill>
                <a:srgbClr val="1F497D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D85E9A4-55AA-6544-9205-62C182270A7D}"/>
              </a:ext>
            </a:extLst>
          </p:cNvPr>
          <p:cNvSpPr txBox="1"/>
          <p:nvPr/>
        </p:nvSpPr>
        <p:spPr>
          <a:xfrm>
            <a:off x="169863" y="60325"/>
            <a:ext cx="8804275" cy="15081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chemeClr val="accent2"/>
                </a:solidFill>
              </a:rPr>
              <a:t>Le signe de croix</a:t>
            </a:r>
          </a:p>
          <a:p>
            <a:pPr algn="ctr" eaLnBrk="1" hangingPunct="1"/>
            <a:endParaRPr lang="fr-FR" altLang="fr-FR" sz="800" b="1">
              <a:solidFill>
                <a:schemeClr val="accent2"/>
              </a:solidFill>
            </a:endParaRPr>
          </a:p>
          <a:p>
            <a:pPr algn="ctr" eaLnBrk="1" hangingPunct="1"/>
            <a:r>
              <a:rPr lang="fr-FR" altLang="fr-FR" sz="2800" b="1" i="1">
                <a:solidFill>
                  <a:srgbClr val="376092"/>
                </a:solidFill>
              </a:rPr>
              <a:t>Au nom du </a:t>
            </a:r>
            <a:r>
              <a:rPr lang="fr-FR" altLang="fr-FR" sz="2800" b="1" i="1">
                <a:solidFill>
                  <a:srgbClr val="C0504D"/>
                </a:solidFill>
              </a:rPr>
              <a:t>Père</a:t>
            </a:r>
            <a:r>
              <a:rPr lang="fr-FR" altLang="fr-FR" sz="2800" b="1" i="1">
                <a:solidFill>
                  <a:srgbClr val="376092"/>
                </a:solidFill>
              </a:rPr>
              <a:t>  et du </a:t>
            </a:r>
            <a:r>
              <a:rPr lang="fr-FR" altLang="fr-FR" sz="2800" b="1" i="1">
                <a:solidFill>
                  <a:srgbClr val="C0504D"/>
                </a:solidFill>
              </a:rPr>
              <a:t>Fils  </a:t>
            </a:r>
            <a:r>
              <a:rPr lang="fr-FR" altLang="fr-FR" sz="2800" b="1" i="1">
                <a:solidFill>
                  <a:srgbClr val="376092"/>
                </a:solidFill>
              </a:rPr>
              <a:t>et du </a:t>
            </a:r>
            <a:r>
              <a:rPr lang="fr-FR" altLang="fr-FR" sz="2800" b="1" i="1">
                <a:solidFill>
                  <a:srgbClr val="C0504D"/>
                </a:solidFill>
              </a:rPr>
              <a:t>Saint-Esprit</a:t>
            </a:r>
            <a:r>
              <a:rPr lang="fr-FR" altLang="fr-FR" sz="2800" i="1">
                <a:solidFill>
                  <a:srgbClr val="376092"/>
                </a:solidFill>
              </a:rPr>
              <a:t>…</a:t>
            </a:r>
          </a:p>
          <a:p>
            <a:pPr algn="ctr" eaLnBrk="1" hangingPunct="1"/>
            <a:endParaRPr lang="fr-FR" altLang="fr-FR" sz="2800">
              <a:solidFill>
                <a:schemeClr val="accent2"/>
              </a:solidFill>
            </a:endParaRPr>
          </a:p>
        </p:txBody>
      </p:sp>
      <p:sp>
        <p:nvSpPr>
          <p:cNvPr id="10" name="ZoneTexte 3">
            <a:extLst>
              <a:ext uri="{FF2B5EF4-FFF2-40B4-BE49-F238E27FC236}">
                <a16:creationId xmlns:a16="http://schemas.microsoft.com/office/drawing/2014/main" id="{C1D846D4-1B0B-9346-880F-53AD1EBB6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653" y="6529380"/>
            <a:ext cx="18405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. -  Trinité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795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779C47F-9AEB-BF4F-B9BF-954860710D36}"/>
              </a:ext>
            </a:extLst>
          </p:cNvPr>
          <p:cNvSpPr txBox="1"/>
          <p:nvPr/>
        </p:nvSpPr>
        <p:spPr>
          <a:xfrm>
            <a:off x="271463" y="271463"/>
            <a:ext cx="8656637" cy="12303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fr-FR" altLang="fr-FR" sz="1100" b="1">
              <a:solidFill>
                <a:srgbClr val="FF6600"/>
              </a:solidFill>
            </a:endParaRPr>
          </a:p>
          <a:p>
            <a:pPr algn="ctr" eaLnBrk="1" hangingPunct="1"/>
            <a:r>
              <a:rPr lang="fr-FR" altLang="fr-FR" sz="2800" b="1">
                <a:solidFill>
                  <a:schemeClr val="tx2"/>
                </a:solidFill>
              </a:rPr>
              <a:t>Le signe de croix est le signe de notre baptême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 sz="2800" b="1" i="1">
                <a:solidFill>
                  <a:schemeClr val="tx2"/>
                </a:solidFill>
              </a:rPr>
              <a:t>« au nom du </a:t>
            </a:r>
            <a:r>
              <a:rPr lang="fr-FR" altLang="fr-FR" sz="2800" b="1" i="1">
                <a:solidFill>
                  <a:schemeClr val="accent2"/>
                </a:solidFill>
              </a:rPr>
              <a:t>Père</a:t>
            </a:r>
            <a:r>
              <a:rPr lang="fr-FR" altLang="fr-FR" sz="2800" b="1" i="1">
                <a:solidFill>
                  <a:srgbClr val="376092"/>
                </a:solidFill>
              </a:rPr>
              <a:t>, </a:t>
            </a:r>
            <a:r>
              <a:rPr lang="fr-FR" altLang="fr-FR" sz="2800" b="1" i="1">
                <a:solidFill>
                  <a:srgbClr val="1F497D"/>
                </a:solidFill>
              </a:rPr>
              <a:t>et du </a:t>
            </a:r>
            <a:r>
              <a:rPr lang="fr-FR" altLang="fr-FR" sz="2800" b="1" i="1">
                <a:solidFill>
                  <a:srgbClr val="C0504D"/>
                </a:solidFill>
              </a:rPr>
              <a:t>Fils </a:t>
            </a:r>
            <a:r>
              <a:rPr lang="fr-FR" altLang="fr-FR" sz="2800" b="1" i="1">
                <a:solidFill>
                  <a:srgbClr val="1F497D"/>
                </a:solidFill>
              </a:rPr>
              <a:t>et du </a:t>
            </a:r>
            <a:r>
              <a:rPr lang="fr-FR" altLang="fr-FR" sz="2800" b="1" i="1">
                <a:solidFill>
                  <a:srgbClr val="C0504D"/>
                </a:solidFill>
              </a:rPr>
              <a:t>Saint-Esprit</a:t>
            </a:r>
            <a:r>
              <a:rPr lang="fr-FR" altLang="fr-FR" sz="2800" i="1">
                <a:solidFill>
                  <a:srgbClr val="376092"/>
                </a:solidFill>
              </a:rPr>
              <a:t>… »</a:t>
            </a:r>
          </a:p>
        </p:txBody>
      </p:sp>
      <p:pic>
        <p:nvPicPr>
          <p:cNvPr id="34818" name="Image 3" descr="baptême.jpg">
            <a:extLst>
              <a:ext uri="{FF2B5EF4-FFF2-40B4-BE49-F238E27FC236}">
                <a16:creationId xmlns:a16="http://schemas.microsoft.com/office/drawing/2014/main" id="{EED4ED38-5519-2649-95E9-DE75E187E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8" y="2495550"/>
            <a:ext cx="3211512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Image 4" descr="logo_canevas_16x16sansbordure.jpg">
            <a:extLst>
              <a:ext uri="{FF2B5EF4-FFF2-40B4-BE49-F238E27FC236}">
                <a16:creationId xmlns:a16="http://schemas.microsoft.com/office/drawing/2014/main" id="{C9D9658F-7ABD-1245-8E4C-A2E374860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BC8B7D-AEFC-3645-9904-59DA484B4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459B08C-1275-DE4F-8A7A-6E1318DE35CA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22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080F8D4-326C-4A4E-A2CE-CED282353B2E}"/>
              </a:ext>
            </a:extLst>
          </p:cNvPr>
          <p:cNvSpPr txBox="1"/>
          <p:nvPr/>
        </p:nvSpPr>
        <p:spPr>
          <a:xfrm>
            <a:off x="571500" y="5672138"/>
            <a:ext cx="8031163" cy="4937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600" b="1">
                <a:solidFill>
                  <a:srgbClr val="C0504D"/>
                </a:solidFill>
              </a:rPr>
              <a:t>Le signe de croix est le signe particulier du chrétien</a:t>
            </a:r>
            <a:r>
              <a:rPr lang="fr-FR" altLang="fr-FR" sz="2600">
                <a:solidFill>
                  <a:srgbClr val="C0504D"/>
                </a:solidFill>
              </a:rPr>
              <a:t>.</a:t>
            </a:r>
          </a:p>
        </p:txBody>
      </p:sp>
      <p:sp>
        <p:nvSpPr>
          <p:cNvPr id="34823" name="ZoneTexte 7">
            <a:extLst>
              <a:ext uri="{FF2B5EF4-FFF2-40B4-BE49-F238E27FC236}">
                <a16:creationId xmlns:a16="http://schemas.microsoft.com/office/drawing/2014/main" id="{FBBDEAFC-50FF-1746-A37F-BA2B8060E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1981200"/>
            <a:ext cx="4300537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fr-FR" altLang="fr-FR" sz="2600">
                <a:solidFill>
                  <a:schemeClr val="tx2"/>
                </a:solidFill>
              </a:rPr>
              <a:t>Le baptême est le sacrement 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 sz="2600">
                <a:solidFill>
                  <a:schemeClr val="tx2"/>
                </a:solidFill>
              </a:rPr>
              <a:t>qui nous introduit 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 sz="2600">
                <a:solidFill>
                  <a:schemeClr val="tx2"/>
                </a:solidFill>
              </a:rPr>
              <a:t>au sein de la Trinité, 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 sz="2600">
                <a:solidFill>
                  <a:schemeClr val="tx2"/>
                </a:solidFill>
              </a:rPr>
              <a:t>	et fait de nous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 sz="2600">
                <a:solidFill>
                  <a:schemeClr val="tx2"/>
                </a:solidFill>
              </a:rPr>
              <a:t>	des </a:t>
            </a:r>
            <a:r>
              <a:rPr lang="fr-FR" altLang="fr-FR" sz="2600" b="1">
                <a:solidFill>
                  <a:schemeClr val="tx2"/>
                </a:solidFill>
              </a:rPr>
              <a:t>enfants de Dieu</a:t>
            </a:r>
            <a:r>
              <a:rPr lang="fr-FR" altLang="fr-FR" sz="2600">
                <a:solidFill>
                  <a:schemeClr val="tx2"/>
                </a:solidFill>
              </a:rPr>
              <a:t>. </a:t>
            </a:r>
          </a:p>
          <a:p>
            <a:pPr eaLnBrk="1" hangingPunct="1"/>
            <a:endParaRPr lang="fr-FR" altLang="fr-FR"/>
          </a:p>
        </p:txBody>
      </p:sp>
      <p:sp>
        <p:nvSpPr>
          <p:cNvPr id="9" name="ZoneTexte 3">
            <a:extLst>
              <a:ext uri="{FF2B5EF4-FFF2-40B4-BE49-F238E27FC236}">
                <a16:creationId xmlns:a16="http://schemas.microsoft.com/office/drawing/2014/main" id="{DAAD2147-2862-D248-AF39-AEB78F3AC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653" y="6529380"/>
            <a:ext cx="18405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. -  Trinité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8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5789ED9-C944-2447-84C0-B84A96586B88}"/>
              </a:ext>
            </a:extLst>
          </p:cNvPr>
          <p:cNvSpPr txBox="1"/>
          <p:nvPr/>
        </p:nvSpPr>
        <p:spPr>
          <a:xfrm>
            <a:off x="123825" y="139700"/>
            <a:ext cx="8931275" cy="29241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chemeClr val="accent2"/>
                </a:solidFill>
              </a:rPr>
              <a:t>Le « </a:t>
            </a:r>
            <a:r>
              <a:rPr lang="fr-FR" altLang="fr-FR" sz="2800" b="1" i="1">
                <a:solidFill>
                  <a:schemeClr val="accent2"/>
                </a:solidFill>
              </a:rPr>
              <a:t>Gloire à Dieu au plus haut des cieux</a:t>
            </a:r>
            <a:r>
              <a:rPr lang="fr-FR" altLang="fr-FR" sz="2800" b="1">
                <a:solidFill>
                  <a:schemeClr val="accent2"/>
                </a:solidFill>
              </a:rPr>
              <a:t>… »</a:t>
            </a:r>
          </a:p>
          <a:p>
            <a:pPr algn="ctr" eaLnBrk="1" hangingPunct="1"/>
            <a:endParaRPr lang="fr-FR" altLang="fr-FR" sz="2000">
              <a:solidFill>
                <a:srgbClr val="FF6600"/>
              </a:solidFill>
            </a:endParaRPr>
          </a:p>
          <a:p>
            <a:pPr algn="ctr" eaLnBrk="1" hangingPunct="1"/>
            <a:r>
              <a:rPr lang="fr-FR" altLang="fr-FR">
                <a:solidFill>
                  <a:schemeClr val="tx2"/>
                </a:solidFill>
              </a:rPr>
              <a:t>Cette prière est </a:t>
            </a:r>
            <a:r>
              <a:rPr lang="fr-FR" altLang="fr-FR" b="1">
                <a:solidFill>
                  <a:schemeClr val="tx2"/>
                </a:solidFill>
              </a:rPr>
              <a:t>un chant de louange en l’honneur de la Trinité</a:t>
            </a:r>
            <a:r>
              <a:rPr lang="fr-FR" altLang="fr-FR">
                <a:solidFill>
                  <a:schemeClr val="tx2"/>
                </a:solidFill>
              </a:rPr>
              <a:t>,</a:t>
            </a:r>
          </a:p>
          <a:p>
            <a:pPr algn="ctr" eaLnBrk="1" hangingPunct="1"/>
            <a:r>
              <a:rPr lang="fr-FR" altLang="fr-FR">
                <a:solidFill>
                  <a:schemeClr val="tx2"/>
                </a:solidFill>
              </a:rPr>
              <a:t> qu’on dit à la messe du dimanche, après la préparation pénitentielle</a:t>
            </a:r>
            <a:r>
              <a:rPr lang="fr-FR" altLang="fr-FR"/>
              <a:t>.</a:t>
            </a:r>
          </a:p>
          <a:p>
            <a:pPr algn="ctr" eaLnBrk="1" hangingPunct="1"/>
            <a:endParaRPr lang="fr-FR" altLang="fr-FR" sz="1600"/>
          </a:p>
          <a:p>
            <a:pPr algn="just" eaLnBrk="1" hangingPunct="1"/>
            <a:r>
              <a:rPr lang="fr-FR" altLang="fr-FR" i="1">
                <a:solidFill>
                  <a:srgbClr val="376092"/>
                </a:solidFill>
              </a:rPr>
              <a:t>La première partie célèbre la grandeur de Dieu </a:t>
            </a:r>
          </a:p>
          <a:p>
            <a:pPr algn="just" eaLnBrk="1" hangingPunct="1"/>
            <a:r>
              <a:rPr lang="fr-FR" altLang="fr-FR" i="1">
                <a:solidFill>
                  <a:srgbClr val="376092"/>
                </a:solidFill>
              </a:rPr>
              <a:t>C’est le chant des Anges la nuit de Noël :</a:t>
            </a:r>
          </a:p>
          <a:p>
            <a:pPr algn="ctr" eaLnBrk="1" hangingPunct="1"/>
            <a:endParaRPr lang="fr-FR" altLang="fr-FR"/>
          </a:p>
        </p:txBody>
      </p:sp>
      <p:pic>
        <p:nvPicPr>
          <p:cNvPr id="37891" name="Image 4" descr="logo_canevas_16x16sansbordure.jpg">
            <a:extLst>
              <a:ext uri="{FF2B5EF4-FFF2-40B4-BE49-F238E27FC236}">
                <a16:creationId xmlns:a16="http://schemas.microsoft.com/office/drawing/2014/main" id="{57902B61-80EC-3C4D-8DAC-91BD469C5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F23269-BD6D-ED49-84BB-BA7EB4EA1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76F61AA-1A1E-FF45-A015-FF910727C135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23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5845" name="ZoneTexte 4">
            <a:extLst>
              <a:ext uri="{FF2B5EF4-FFF2-40B4-BE49-F238E27FC236}">
                <a16:creationId xmlns:a16="http://schemas.microsoft.com/office/drawing/2014/main" id="{000E079B-AD09-FC4A-915E-0A443A008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5486400"/>
            <a:ext cx="8829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fr-FR" altLang="fr-FR" i="1">
                <a:solidFill>
                  <a:srgbClr val="376092"/>
                </a:solidFill>
              </a:rPr>
              <a:t>La seconde partie célèbre successivement </a:t>
            </a:r>
          </a:p>
          <a:p>
            <a:pPr algn="just" eaLnBrk="1" hangingPunct="1"/>
            <a:r>
              <a:rPr lang="fr-FR" altLang="fr-FR" i="1">
                <a:solidFill>
                  <a:srgbClr val="376092"/>
                </a:solidFill>
              </a:rPr>
              <a:t>chacune des Trois Personnes divines</a:t>
            </a:r>
            <a:r>
              <a:rPr lang="fr-FR" altLang="fr-FR">
                <a:solidFill>
                  <a:srgbClr val="376092"/>
                </a:solidFill>
              </a:rPr>
              <a:t>.					</a:t>
            </a:r>
            <a:r>
              <a:rPr lang="fr-FR" altLang="fr-FR" sz="2000" i="1">
                <a:solidFill>
                  <a:srgbClr val="376092"/>
                </a:solidFill>
              </a:rPr>
              <a:t>Voir page suivante</a:t>
            </a:r>
            <a:endParaRPr lang="fr-FR" altLang="fr-FR" i="1">
              <a:solidFill>
                <a:srgbClr val="376092"/>
              </a:solidFill>
            </a:endParaRPr>
          </a:p>
        </p:txBody>
      </p:sp>
      <p:sp>
        <p:nvSpPr>
          <p:cNvPr id="35846" name="ZoneTexte 6">
            <a:extLst>
              <a:ext uri="{FF2B5EF4-FFF2-40B4-BE49-F238E27FC236}">
                <a16:creationId xmlns:a16="http://schemas.microsoft.com/office/drawing/2014/main" id="{CAEEC813-FF86-0F47-B1C3-36AFE7D51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2794000"/>
            <a:ext cx="8829675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fr-FR" altLang="fr-FR">
                <a:solidFill>
                  <a:srgbClr val="008000"/>
                </a:solidFill>
              </a:rPr>
              <a:t>	</a:t>
            </a:r>
            <a:r>
              <a:rPr lang="fr-FR" altLang="fr-FR" sz="2800">
                <a:solidFill>
                  <a:srgbClr val="008000"/>
                </a:solidFill>
              </a:rPr>
              <a:t>Gloire à Dieu au plus haut des cieux</a:t>
            </a:r>
          </a:p>
          <a:p>
            <a:pPr lvl="1" algn="just" eaLnBrk="1" hangingPunct="1">
              <a:lnSpc>
                <a:spcPct val="110000"/>
              </a:lnSpc>
            </a:pPr>
            <a:r>
              <a:rPr lang="fr-FR" altLang="fr-FR" sz="2800">
                <a:solidFill>
                  <a:srgbClr val="008000"/>
                </a:solidFill>
              </a:rPr>
              <a:t>et paix sur la terre aux hommes qu’Il aime.</a:t>
            </a:r>
          </a:p>
          <a:p>
            <a:pPr algn="just" eaLnBrk="1" hangingPunct="1">
              <a:lnSpc>
                <a:spcPct val="110000"/>
              </a:lnSpc>
            </a:pPr>
            <a:r>
              <a:rPr lang="fr-FR" altLang="fr-FR" sz="2800">
                <a:solidFill>
                  <a:srgbClr val="008000"/>
                </a:solidFill>
              </a:rPr>
              <a:t>	Nous Te louons, nous Te bénissons, nous T’adorons, </a:t>
            </a:r>
          </a:p>
          <a:p>
            <a:pPr algn="just" eaLnBrk="1" hangingPunct="1">
              <a:lnSpc>
                <a:spcPct val="110000"/>
              </a:lnSpc>
            </a:pPr>
            <a:r>
              <a:rPr lang="fr-FR" altLang="fr-FR" sz="2800">
                <a:solidFill>
                  <a:srgbClr val="008000"/>
                </a:solidFill>
              </a:rPr>
              <a:t>	nous Te glorifions, </a:t>
            </a:r>
          </a:p>
          <a:p>
            <a:pPr algn="just" eaLnBrk="1" hangingPunct="1">
              <a:lnSpc>
                <a:spcPct val="110000"/>
              </a:lnSpc>
            </a:pPr>
            <a:r>
              <a:rPr lang="fr-FR" altLang="fr-FR" sz="2800">
                <a:solidFill>
                  <a:srgbClr val="008000"/>
                </a:solidFill>
              </a:rPr>
              <a:t>	nous Te rendons grâce pour ton immense gloire.</a:t>
            </a:r>
          </a:p>
          <a:p>
            <a:pPr eaLnBrk="1" hangingPunct="1"/>
            <a:endParaRPr lang="fr-FR" altLang="fr-FR" sz="2800"/>
          </a:p>
        </p:txBody>
      </p:sp>
      <p:sp>
        <p:nvSpPr>
          <p:cNvPr id="8" name="ZoneTexte 3">
            <a:extLst>
              <a:ext uri="{FF2B5EF4-FFF2-40B4-BE49-F238E27FC236}">
                <a16:creationId xmlns:a16="http://schemas.microsoft.com/office/drawing/2014/main" id="{FB211F2B-B767-4D4D-BC68-FB33CDF1E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653" y="6529380"/>
            <a:ext cx="18405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3"/>
              </a:rPr>
              <a:t>Apprenez-nous à prier</a:t>
            </a:r>
            <a:r>
              <a:rPr lang="fr-FR" sz="1000" dirty="0"/>
              <a:t>. -  Trinité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358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4097DC4-6FE2-7744-A00C-A83FC45651A3}"/>
              </a:ext>
            </a:extLst>
          </p:cNvPr>
          <p:cNvSpPr txBox="1"/>
          <p:nvPr/>
        </p:nvSpPr>
        <p:spPr>
          <a:xfrm>
            <a:off x="395288" y="1163638"/>
            <a:ext cx="8466137" cy="50180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fr-FR" altLang="fr-FR" sz="2800">
                <a:solidFill>
                  <a:srgbClr val="008000"/>
                </a:solidFill>
              </a:rPr>
              <a:t>Seigneur Dieu, Roi du ciel, Dieu </a:t>
            </a:r>
            <a:r>
              <a:rPr lang="fr-FR" altLang="fr-FR" sz="2800" b="1">
                <a:solidFill>
                  <a:schemeClr val="accent2"/>
                </a:solidFill>
              </a:rPr>
              <a:t>le Père </a:t>
            </a:r>
            <a:r>
              <a:rPr lang="fr-FR" altLang="fr-FR" sz="2800">
                <a:solidFill>
                  <a:srgbClr val="008000"/>
                </a:solidFill>
              </a:rPr>
              <a:t>tout-puissant,</a:t>
            </a:r>
          </a:p>
          <a:p>
            <a:pPr algn="just" eaLnBrk="1" hangingPunct="1"/>
            <a:endParaRPr lang="fr-FR" altLang="fr-FR" sz="1400">
              <a:solidFill>
                <a:srgbClr val="008000"/>
              </a:solidFill>
            </a:endParaRPr>
          </a:p>
          <a:p>
            <a:pPr algn="just" eaLnBrk="1" hangingPunct="1"/>
            <a:r>
              <a:rPr lang="fr-FR" altLang="fr-FR" sz="2800">
                <a:solidFill>
                  <a:srgbClr val="008000"/>
                </a:solidFill>
              </a:rPr>
              <a:t>Seigneur, </a:t>
            </a:r>
            <a:r>
              <a:rPr lang="fr-FR" altLang="fr-FR" sz="2800" b="1">
                <a:solidFill>
                  <a:srgbClr val="C0504D"/>
                </a:solidFill>
              </a:rPr>
              <a:t>Fils unique</a:t>
            </a:r>
            <a:r>
              <a:rPr lang="fr-FR" altLang="fr-FR" sz="2800">
                <a:solidFill>
                  <a:srgbClr val="FF6600"/>
                </a:solidFill>
              </a:rPr>
              <a:t>,</a:t>
            </a:r>
            <a:r>
              <a:rPr lang="fr-FR" altLang="fr-FR" sz="2800">
                <a:solidFill>
                  <a:srgbClr val="008000"/>
                </a:solidFill>
              </a:rPr>
              <a:t> Jésus-Christ</a:t>
            </a:r>
          </a:p>
          <a:p>
            <a:pPr algn="just" eaLnBrk="1" hangingPunct="1"/>
            <a:r>
              <a:rPr lang="fr-FR" altLang="fr-FR" sz="2800">
                <a:solidFill>
                  <a:srgbClr val="008000"/>
                </a:solidFill>
              </a:rPr>
              <a:t>Seigneur Dieu, Agneau de Dieu, le Fils du Père.</a:t>
            </a:r>
          </a:p>
          <a:p>
            <a:pPr algn="just" eaLnBrk="1" hangingPunct="1">
              <a:lnSpc>
                <a:spcPct val="120000"/>
              </a:lnSpc>
            </a:pPr>
            <a:r>
              <a:rPr lang="fr-FR" altLang="fr-FR" sz="2800">
                <a:solidFill>
                  <a:srgbClr val="008000"/>
                </a:solidFill>
              </a:rPr>
              <a:t>Toi qui enlèves le péché du monde, prends pitié de nous.</a:t>
            </a:r>
          </a:p>
          <a:p>
            <a:pPr algn="just" eaLnBrk="1" hangingPunct="1"/>
            <a:r>
              <a:rPr lang="fr-FR" altLang="fr-FR" sz="2800">
                <a:solidFill>
                  <a:srgbClr val="008000"/>
                </a:solidFill>
              </a:rPr>
              <a:t>Toi qui enlèves le péché du monde, reçois notre prière. </a:t>
            </a:r>
          </a:p>
          <a:p>
            <a:pPr algn="just" eaLnBrk="1" hangingPunct="1"/>
            <a:r>
              <a:rPr lang="fr-FR" altLang="fr-FR" sz="2800">
                <a:solidFill>
                  <a:srgbClr val="008000"/>
                </a:solidFill>
              </a:rPr>
              <a:t>Toi qui es assis à la droite du Père, prends pitié de nous.</a:t>
            </a:r>
          </a:p>
          <a:p>
            <a:pPr algn="just" eaLnBrk="1" hangingPunct="1">
              <a:lnSpc>
                <a:spcPct val="130000"/>
              </a:lnSpc>
            </a:pPr>
            <a:r>
              <a:rPr lang="fr-FR" altLang="fr-FR" sz="2800">
                <a:solidFill>
                  <a:srgbClr val="008000"/>
                </a:solidFill>
              </a:rPr>
              <a:t>Car Toi seul es saint, Toi seul es Seigneur, </a:t>
            </a:r>
          </a:p>
          <a:p>
            <a:pPr algn="just" eaLnBrk="1" hangingPunct="1"/>
            <a:r>
              <a:rPr lang="fr-FR" altLang="fr-FR" sz="2800">
                <a:solidFill>
                  <a:srgbClr val="008000"/>
                </a:solidFill>
              </a:rPr>
              <a:t>Toi seul es le Très-Haut, Jésus-Christ,</a:t>
            </a:r>
          </a:p>
          <a:p>
            <a:pPr algn="just" eaLnBrk="1" hangingPunct="1"/>
            <a:endParaRPr lang="fr-FR" altLang="fr-FR" sz="1200"/>
          </a:p>
          <a:p>
            <a:pPr algn="just" eaLnBrk="1" hangingPunct="1"/>
            <a:r>
              <a:rPr lang="fr-FR" altLang="fr-FR" sz="2800" b="1">
                <a:solidFill>
                  <a:srgbClr val="C0504D"/>
                </a:solidFill>
              </a:rPr>
              <a:t>Avec le Saint Esprit</a:t>
            </a:r>
            <a:r>
              <a:rPr lang="fr-FR" altLang="fr-FR" sz="2800">
                <a:solidFill>
                  <a:srgbClr val="C0504D"/>
                </a:solidFill>
              </a:rPr>
              <a:t>,</a:t>
            </a:r>
          </a:p>
          <a:p>
            <a:pPr algn="just" eaLnBrk="1" hangingPunct="1"/>
            <a:r>
              <a:rPr lang="fr-FR" altLang="fr-FR" sz="2800">
                <a:solidFill>
                  <a:srgbClr val="008000"/>
                </a:solidFill>
              </a:rPr>
              <a:t>dans la gloire du Père. </a:t>
            </a:r>
            <a:r>
              <a:rPr lang="fr-FR" altLang="fr-FR" sz="2800" i="1">
                <a:solidFill>
                  <a:srgbClr val="008000"/>
                </a:solidFill>
              </a:rPr>
              <a:t>Amen</a:t>
            </a:r>
          </a:p>
        </p:txBody>
      </p:sp>
      <p:sp>
        <p:nvSpPr>
          <p:cNvPr id="38914" name="ZoneTexte 2">
            <a:extLst>
              <a:ext uri="{FF2B5EF4-FFF2-40B4-BE49-F238E27FC236}">
                <a16:creationId xmlns:a16="http://schemas.microsoft.com/office/drawing/2014/main" id="{F27406C8-8CAA-054E-8B81-B342D4CEB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193675"/>
            <a:ext cx="569753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fr-FR" altLang="fr-FR" i="1">
                <a:solidFill>
                  <a:srgbClr val="000090"/>
                </a:solidFill>
              </a:rPr>
              <a:t>La seconde partie célèbre successivement </a:t>
            </a:r>
          </a:p>
          <a:p>
            <a:pPr algn="just" eaLnBrk="1" hangingPunct="1"/>
            <a:r>
              <a:rPr lang="fr-FR" altLang="fr-FR" i="1">
                <a:solidFill>
                  <a:srgbClr val="000090"/>
                </a:solidFill>
              </a:rPr>
              <a:t>chacune des Trois Personnes divines</a:t>
            </a:r>
            <a:r>
              <a:rPr lang="fr-FR" altLang="fr-FR"/>
              <a:t>.</a:t>
            </a:r>
            <a:r>
              <a:rPr lang="fr-FR" altLang="fr-FR" sz="2800"/>
              <a:t>	</a:t>
            </a:r>
            <a:endParaRPr lang="fr-FR" altLang="fr-FR"/>
          </a:p>
        </p:txBody>
      </p:sp>
      <p:pic>
        <p:nvPicPr>
          <p:cNvPr id="38916" name="Image 4" descr="logo_canevas_16x16sansbordure.jpg">
            <a:extLst>
              <a:ext uri="{FF2B5EF4-FFF2-40B4-BE49-F238E27FC236}">
                <a16:creationId xmlns:a16="http://schemas.microsoft.com/office/drawing/2014/main" id="{A3D47213-5499-9B4C-93FE-345062ED2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8EF30B7-B310-8F42-9638-B98822EDC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7063" y="6526213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EECCBD8-9E3B-3844-8B12-BCAD9E898F4C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24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38918" name="Image 6" descr="agneau.jpg">
            <a:extLst>
              <a:ext uri="{FF2B5EF4-FFF2-40B4-BE49-F238E27FC236}">
                <a16:creationId xmlns:a16="http://schemas.microsoft.com/office/drawing/2014/main" id="{6854048E-D291-9742-89E9-3486CB73A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4243388"/>
            <a:ext cx="23399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306DB6B8-387A-EF4A-A3D8-B3286F74E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653" y="6529380"/>
            <a:ext cx="18405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. -  Trinité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ZoneTexte 1">
            <a:extLst>
              <a:ext uri="{FF2B5EF4-FFF2-40B4-BE49-F238E27FC236}">
                <a16:creationId xmlns:a16="http://schemas.microsoft.com/office/drawing/2014/main" id="{796FE19C-1A17-BF46-B52B-E4F6BA934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1397000"/>
            <a:ext cx="878522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>
                <a:solidFill>
                  <a:schemeClr val="tx2"/>
                </a:solidFill>
              </a:rPr>
              <a:t>L’Église termine toujours sa prière par une invocation </a:t>
            </a:r>
          </a:p>
          <a:p>
            <a:pPr algn="ctr" eaLnBrk="1" hangingPunct="1"/>
            <a:r>
              <a:rPr lang="fr-FR" altLang="fr-FR">
                <a:solidFill>
                  <a:schemeClr val="tx2"/>
                </a:solidFill>
              </a:rPr>
              <a:t>à la Sainte Trinité, en proclamant son éternité. </a:t>
            </a:r>
          </a:p>
          <a:p>
            <a:pPr algn="ctr" eaLnBrk="1" hangingPunct="1">
              <a:lnSpc>
                <a:spcPct val="140000"/>
              </a:lnSpc>
            </a:pPr>
            <a:r>
              <a:rPr lang="fr-FR" altLang="fr-FR">
                <a:solidFill>
                  <a:schemeClr val="tx2"/>
                </a:solidFill>
              </a:rPr>
              <a:t>Les doxologies sont des formules de bénédiction, d’action de grâces,  </a:t>
            </a:r>
          </a:p>
          <a:p>
            <a:pPr algn="ctr" eaLnBrk="1" hangingPunct="1"/>
            <a:r>
              <a:rPr lang="fr-FR" altLang="fr-FR">
                <a:solidFill>
                  <a:schemeClr val="tx2"/>
                </a:solidFill>
              </a:rPr>
              <a:t>des acclamations de louange ou de profession de foi</a:t>
            </a:r>
            <a:r>
              <a:rPr lang="fr-FR" altLang="fr-FR">
                <a:solidFill>
                  <a:srgbClr val="000090"/>
                </a:solidFill>
              </a:rPr>
              <a:t>. </a:t>
            </a:r>
          </a:p>
        </p:txBody>
      </p:sp>
      <p:pic>
        <p:nvPicPr>
          <p:cNvPr id="39939" name="Image 4" descr="logo_canevas_16x16sansbordure.jpg">
            <a:extLst>
              <a:ext uri="{FF2B5EF4-FFF2-40B4-BE49-F238E27FC236}">
                <a16:creationId xmlns:a16="http://schemas.microsoft.com/office/drawing/2014/main" id="{BF5946DE-1648-7D40-BA43-73C9619A7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33650D-BC73-504B-B90B-B6101674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ECF46E0-2808-8544-8303-DD2850C7E679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25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7893" name="ZoneTexte 4">
            <a:extLst>
              <a:ext uri="{FF2B5EF4-FFF2-40B4-BE49-F238E27FC236}">
                <a16:creationId xmlns:a16="http://schemas.microsoft.com/office/drawing/2014/main" id="{3D4AA0D6-E33E-0043-9591-6A62199A0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4656138"/>
            <a:ext cx="875347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fr-FR" altLang="fr-FR">
                <a:solidFill>
                  <a:schemeClr val="tx2"/>
                </a:solidFill>
              </a:rPr>
              <a:t>A la fin des oraisons </a:t>
            </a:r>
            <a:r>
              <a:rPr lang="fr-FR" altLang="fr-FR" sz="1800" i="1">
                <a:solidFill>
                  <a:schemeClr val="tx2"/>
                </a:solidFill>
              </a:rPr>
              <a:t>(par exemple) </a:t>
            </a:r>
            <a:r>
              <a:rPr lang="fr-FR" altLang="fr-FR">
                <a:solidFill>
                  <a:schemeClr val="tx2"/>
                </a:solidFill>
              </a:rPr>
              <a:t>: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 i="1">
                <a:solidFill>
                  <a:srgbClr val="3366FF"/>
                </a:solidFill>
              </a:rPr>
              <a:t>Nous Te le demandons par Jésus, ton Fils, notre Seigneur, </a:t>
            </a:r>
          </a:p>
          <a:p>
            <a:pPr algn="ctr" eaLnBrk="1" hangingPunct="1"/>
            <a:r>
              <a:rPr lang="fr-FR" altLang="fr-FR" i="1">
                <a:solidFill>
                  <a:srgbClr val="3366FF"/>
                </a:solidFill>
              </a:rPr>
              <a:t>qui vit et règne avec Toi dans l’unité du Saint Esprit, </a:t>
            </a:r>
          </a:p>
          <a:p>
            <a:pPr algn="ctr" eaLnBrk="1" hangingPunct="1"/>
            <a:r>
              <a:rPr lang="fr-FR" altLang="fr-FR" i="1">
                <a:solidFill>
                  <a:srgbClr val="3366FF"/>
                </a:solidFill>
              </a:rPr>
              <a:t>pour les siècles des siècles</a:t>
            </a:r>
            <a:r>
              <a:rPr lang="fr-FR" altLang="fr-FR"/>
              <a:t>.</a:t>
            </a:r>
            <a:endParaRPr lang="fr-FR" altLang="fr-FR" i="1">
              <a:solidFill>
                <a:srgbClr val="3366FF"/>
              </a:solidFill>
            </a:endParaRPr>
          </a:p>
        </p:txBody>
      </p:sp>
      <p:sp>
        <p:nvSpPr>
          <p:cNvPr id="37894" name="ZoneTexte 6">
            <a:extLst>
              <a:ext uri="{FF2B5EF4-FFF2-40B4-BE49-F238E27FC236}">
                <a16:creationId xmlns:a16="http://schemas.microsoft.com/office/drawing/2014/main" id="{B5910E68-13DA-1C4C-988F-4C1EB78AB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3217863"/>
            <a:ext cx="8785225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>
                <a:solidFill>
                  <a:srgbClr val="1F497D"/>
                </a:solidFill>
              </a:rPr>
              <a:t>A la fin du Notre Père, à la messe :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 i="1">
                <a:solidFill>
                  <a:srgbClr val="3366FF"/>
                </a:solidFill>
              </a:rPr>
              <a:t>Car c’est à Toi qu’appartiennent le règne, la puissance et la gloire, pour les siècles des siècles.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F3BFBC1-5C57-EF40-93A4-EAAC32DD9A3C}"/>
              </a:ext>
            </a:extLst>
          </p:cNvPr>
          <p:cNvSpPr txBox="1"/>
          <p:nvPr/>
        </p:nvSpPr>
        <p:spPr>
          <a:xfrm>
            <a:off x="-1811338" y="-68263"/>
            <a:ext cx="12715876" cy="14208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3200" b="1">
                <a:solidFill>
                  <a:srgbClr val="C0504D"/>
                </a:solidFill>
              </a:rPr>
              <a:t>Les doxologies</a:t>
            </a:r>
          </a:p>
          <a:p>
            <a:pPr algn="ctr" eaLnBrk="1" hangingPunct="1"/>
            <a:endParaRPr lang="fr-FR" altLang="fr-FR" sz="1000" b="1">
              <a:solidFill>
                <a:srgbClr val="C0504D"/>
              </a:solidFill>
            </a:endParaRPr>
          </a:p>
          <a:p>
            <a:pPr algn="ctr" eaLnBrk="1" hangingPunct="1"/>
            <a:r>
              <a:rPr lang="fr-FR" altLang="fr-FR" sz="2800" b="1">
                <a:solidFill>
                  <a:srgbClr val="C0504D"/>
                </a:solidFill>
              </a:rPr>
              <a:t>Invocations à la Sainte Trinité à la fin des prières liturgiques</a:t>
            </a:r>
            <a:endParaRPr lang="fr-FR" altLang="fr-FR" sz="2800">
              <a:solidFill>
                <a:srgbClr val="C0504D"/>
              </a:solidFill>
            </a:endParaRPr>
          </a:p>
          <a:p>
            <a:pPr algn="ctr" eaLnBrk="1" hangingPunct="1">
              <a:spcBef>
                <a:spcPts val="700"/>
              </a:spcBef>
            </a:pPr>
            <a:endParaRPr lang="fr-FR" altLang="fr-FR" sz="1000">
              <a:solidFill>
                <a:srgbClr val="000090"/>
              </a:solidFill>
            </a:endParaRPr>
          </a:p>
        </p:txBody>
      </p:sp>
      <p:sp>
        <p:nvSpPr>
          <p:cNvPr id="9" name="ZoneTexte 3">
            <a:extLst>
              <a:ext uri="{FF2B5EF4-FFF2-40B4-BE49-F238E27FC236}">
                <a16:creationId xmlns:a16="http://schemas.microsoft.com/office/drawing/2014/main" id="{2A76CBB6-E4C0-6744-945C-E2381BF6C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653" y="6529380"/>
            <a:ext cx="18405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3"/>
              </a:rPr>
              <a:t>Apprenez-nous à prier</a:t>
            </a:r>
            <a:r>
              <a:rPr lang="fr-FR" sz="1000" dirty="0"/>
              <a:t>. -  Trinité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  <p:bldP spid="37893" grpId="0"/>
      <p:bldP spid="3789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 4" descr="logo_canevas_16x16sansbordure.jpg">
            <a:extLst>
              <a:ext uri="{FF2B5EF4-FFF2-40B4-BE49-F238E27FC236}">
                <a16:creationId xmlns:a16="http://schemas.microsoft.com/office/drawing/2014/main" id="{F4D9CEE6-522F-3747-B6C3-83601EBE2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1461C7-1447-CC42-8690-3AF797ED0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FC99F6D-FD2C-5742-B16C-107ACFB03B43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26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40964" name="Image 7" descr="feuillespalmier2.jpg">
            <a:extLst>
              <a:ext uri="{FF2B5EF4-FFF2-40B4-BE49-F238E27FC236}">
                <a16:creationId xmlns:a16="http://schemas.microsoft.com/office/drawing/2014/main" id="{847C0B6D-9A81-044F-8233-318973139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1" b="18958"/>
          <a:stretch>
            <a:fillRect/>
          </a:stretch>
        </p:blipFill>
        <p:spPr bwMode="auto">
          <a:xfrm rot="-9239231">
            <a:off x="312738" y="5030788"/>
            <a:ext cx="298608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ZoneTexte 1">
            <a:extLst>
              <a:ext uri="{FF2B5EF4-FFF2-40B4-BE49-F238E27FC236}">
                <a16:creationId xmlns:a16="http://schemas.microsoft.com/office/drawing/2014/main" id="{0C2DCC32-F0C9-EB4E-AB9A-0E602EC72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320675"/>
            <a:ext cx="793750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tx2"/>
                </a:solidFill>
              </a:rPr>
              <a:t>À la fin des psaumes, de nos dizaines de chapelet...</a:t>
            </a:r>
            <a:endParaRPr lang="fr-FR" altLang="fr-FR"/>
          </a:p>
          <a:p>
            <a:pPr eaLnBrk="1" hangingPunct="1"/>
            <a:endParaRPr lang="fr-FR" altLang="fr-FR"/>
          </a:p>
          <a:p>
            <a:pPr algn="ctr" eaLnBrk="1" hangingPunct="1"/>
            <a:r>
              <a:rPr lang="fr-FR" altLang="fr-FR" i="1">
                <a:solidFill>
                  <a:srgbClr val="3366FF"/>
                </a:solidFill>
              </a:rPr>
              <a:t>Gloire soit au Père et au Fils et au Saint-Esprit,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 i="1">
                <a:solidFill>
                  <a:srgbClr val="3366FF"/>
                </a:solidFill>
              </a:rPr>
              <a:t>comme il était au commencement, maintenant et toujours,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 i="1">
                <a:solidFill>
                  <a:srgbClr val="3366FF"/>
                </a:solidFill>
              </a:rPr>
              <a:t>dans tous les siècles des siècles. Amen </a:t>
            </a:r>
          </a:p>
        </p:txBody>
      </p:sp>
      <p:sp>
        <p:nvSpPr>
          <p:cNvPr id="38918" name="ZoneTexte 4">
            <a:extLst>
              <a:ext uri="{FF2B5EF4-FFF2-40B4-BE49-F238E27FC236}">
                <a16:creationId xmlns:a16="http://schemas.microsoft.com/office/drawing/2014/main" id="{BA420E27-3B6E-E947-9149-6D3F1F476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2828925"/>
            <a:ext cx="8031162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/>
              <a:t>ou</a:t>
            </a:r>
          </a:p>
          <a:p>
            <a:pPr algn="ctr" eaLnBrk="1" hangingPunct="1"/>
            <a:endParaRPr lang="fr-FR" altLang="fr-FR" sz="1400">
              <a:solidFill>
                <a:srgbClr val="3366FF"/>
              </a:solidFill>
            </a:endParaRPr>
          </a:p>
          <a:p>
            <a:pPr algn="ctr" eaLnBrk="1" hangingPunct="1"/>
            <a:r>
              <a:rPr lang="fr-FR" altLang="fr-FR" i="1">
                <a:solidFill>
                  <a:srgbClr val="3366FF"/>
                </a:solidFill>
              </a:rPr>
              <a:t>Gloire soit au Père et au Fils et au Saint-Esprit,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 i="1">
                <a:solidFill>
                  <a:srgbClr val="3366FF"/>
                </a:solidFill>
              </a:rPr>
              <a:t>au Dieu qui est, qui était et qui vient,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 i="1">
                <a:solidFill>
                  <a:srgbClr val="3366FF"/>
                </a:solidFill>
              </a:rPr>
              <a:t>pour les siècles des siècles. Amen </a:t>
            </a:r>
          </a:p>
        </p:txBody>
      </p:sp>
      <p:pic>
        <p:nvPicPr>
          <p:cNvPr id="4" name="Image 3" descr="Palme - copie.jpg">
            <a:extLst>
              <a:ext uri="{FF2B5EF4-FFF2-40B4-BE49-F238E27FC236}">
                <a16:creationId xmlns:a16="http://schemas.microsoft.com/office/drawing/2014/main" id="{6234B81B-F45D-E046-B948-B7C7F042FE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81969" flipH="1">
            <a:off x="5619750" y="5065713"/>
            <a:ext cx="29638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D33C4402-755B-D344-8C3D-396629AE5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653" y="6529380"/>
            <a:ext cx="18405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5"/>
              </a:rPr>
              <a:t>Apprenez-nous à prier</a:t>
            </a:r>
            <a:r>
              <a:rPr lang="fr-FR" sz="1000" dirty="0"/>
              <a:t>. -  Trinité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age 4" descr="logo_canevas_16x16sansbordure.jpg">
            <a:extLst>
              <a:ext uri="{FF2B5EF4-FFF2-40B4-BE49-F238E27FC236}">
                <a16:creationId xmlns:a16="http://schemas.microsoft.com/office/drawing/2014/main" id="{F535BD54-F6E4-4241-95FA-D7E9DA8FC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835DEA-B24F-8941-B524-430A90CF7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C7272C-953A-4C48-98D2-BA581658B2CE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27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41989" name="ZoneTexte 4">
            <a:extLst>
              <a:ext uri="{FF2B5EF4-FFF2-40B4-BE49-F238E27FC236}">
                <a16:creationId xmlns:a16="http://schemas.microsoft.com/office/drawing/2014/main" id="{D9F1A2E2-00E7-1B42-9A8B-D3E20C63E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2393950"/>
            <a:ext cx="795972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600" b="1">
                <a:solidFill>
                  <a:srgbClr val="C0504D"/>
                </a:solidFill>
              </a:rPr>
              <a:t>Rendre gloire à Dieu, 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 sz="2600" b="1">
                <a:solidFill>
                  <a:srgbClr val="C0504D"/>
                </a:solidFill>
              </a:rPr>
              <a:t>n’est-ce pas précisément le but de notre vie 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 sz="2600" b="1">
                <a:solidFill>
                  <a:srgbClr val="C0504D"/>
                </a:solidFill>
              </a:rPr>
              <a:t>dès maintenant et pour l’éternité ?</a:t>
            </a:r>
          </a:p>
        </p:txBody>
      </p:sp>
      <p:sp>
        <p:nvSpPr>
          <p:cNvPr id="3" name="ZoneTexte 6">
            <a:extLst>
              <a:ext uri="{FF2B5EF4-FFF2-40B4-BE49-F238E27FC236}">
                <a16:creationId xmlns:a16="http://schemas.microsoft.com/office/drawing/2014/main" id="{A8148145-E70A-D14C-ABA6-95734F304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525463"/>
            <a:ext cx="84629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600" b="1">
                <a:solidFill>
                  <a:schemeClr val="tx2"/>
                </a:solidFill>
              </a:rPr>
              <a:t>La fête de la Sainte Trinité est l’occasion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 sz="2600" b="1">
                <a:solidFill>
                  <a:schemeClr val="tx2"/>
                </a:solidFill>
              </a:rPr>
              <a:t>de reprendre conscience du sens et de la valeur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 sz="2600" b="1">
                <a:solidFill>
                  <a:schemeClr val="tx2"/>
                </a:solidFill>
              </a:rPr>
              <a:t> de notre signe de croix, et de bien dire le </a:t>
            </a:r>
            <a:r>
              <a:rPr lang="fr-FR" altLang="fr-FR" sz="2600" b="1" i="1">
                <a:solidFill>
                  <a:schemeClr val="tx2"/>
                </a:solidFill>
              </a:rPr>
              <a:t>Gloire au Père</a:t>
            </a:r>
            <a:r>
              <a:rPr lang="fr-FR" altLang="fr-FR" sz="2600" b="1">
                <a:solidFill>
                  <a:schemeClr val="tx2"/>
                </a:solidFill>
              </a:rPr>
              <a:t>…</a:t>
            </a:r>
          </a:p>
        </p:txBody>
      </p:sp>
      <p:pic>
        <p:nvPicPr>
          <p:cNvPr id="2" name="Image 1" descr="Sans titre.png">
            <a:extLst>
              <a:ext uri="{FF2B5EF4-FFF2-40B4-BE49-F238E27FC236}">
                <a16:creationId xmlns:a16="http://schemas.microsoft.com/office/drawing/2014/main" id="{172B3B19-C42E-7845-9A51-9FE88570E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4260850"/>
            <a:ext cx="200501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7ADB0780-9FBB-7348-8984-C7BC6DD42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653" y="6529380"/>
            <a:ext cx="18405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. -  Trinité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4026EB8-E25B-304A-B12B-BFDE8AAE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A7F5587-B7E3-1F4C-B6CE-02D41276AD61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28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43010" name="ZoneTexte 2">
            <a:extLst>
              <a:ext uri="{FF2B5EF4-FFF2-40B4-BE49-F238E27FC236}">
                <a16:creationId xmlns:a16="http://schemas.microsoft.com/office/drawing/2014/main" id="{56F3043E-A8C6-614E-95B9-100F4536D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" y="1483083"/>
            <a:ext cx="7213600" cy="3891835"/>
          </a:xfrm>
          <a:prstGeom prst="rect">
            <a:avLst/>
          </a:prstGeom>
          <a:solidFill>
            <a:srgbClr val="FFD2A0"/>
          </a:solidFill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i="1" dirty="0">
                <a:solidFill>
                  <a:srgbClr val="E46C0A"/>
                </a:solidFill>
              </a:rPr>
              <a:t> Quelques liens pour compléter :</a:t>
            </a:r>
          </a:p>
          <a:p>
            <a:pPr eaLnBrk="1" hangingPunct="1"/>
            <a:endParaRPr lang="fr-FR" altLang="fr-FR" dirty="0"/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fr-FR" altLang="fr-FR" sz="2000" dirty="0"/>
              <a:t>  </a:t>
            </a:r>
            <a:r>
              <a:rPr lang="fr-FR" altLang="fr-FR" sz="2000" dirty="0">
                <a:hlinkClick r:id="rId2"/>
              </a:rPr>
              <a:t>Vivre la fête de la Sainte Trinité avec les enfants</a:t>
            </a:r>
            <a:endParaRPr lang="fr-FR" altLang="fr-FR" sz="2000" dirty="0"/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fr-FR" altLang="fr-FR" sz="2000" dirty="0"/>
              <a:t>  </a:t>
            </a:r>
            <a:r>
              <a:rPr lang="fr-FR" altLang="fr-FR" sz="2000" dirty="0">
                <a:hlinkClick r:id="rId3"/>
              </a:rPr>
              <a:t>Parler aux plus petits de la Sainte Trinité</a:t>
            </a:r>
            <a:endParaRPr lang="fr-FR" altLang="fr-FR" sz="2000" dirty="0"/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ü"/>
            </a:pPr>
            <a:endParaRPr lang="fr-FR" altLang="fr-FR" sz="2000" dirty="0"/>
          </a:p>
          <a:p>
            <a:pPr lvl="2" eaLnBrk="1" hangingPunct="1"/>
            <a:endParaRPr lang="fr-FR" altLang="fr-FR" sz="2000" dirty="0"/>
          </a:p>
          <a:p>
            <a:pPr lvl="2" eaLnBrk="1" hangingPunct="1">
              <a:buFont typeface="Courier New" panose="02070309020205020404" pitchFamily="49" charset="0"/>
              <a:buChar char="o"/>
            </a:pPr>
            <a:r>
              <a:rPr lang="fr-FR" altLang="fr-FR" sz="2000" dirty="0"/>
              <a:t>  </a:t>
            </a:r>
            <a:r>
              <a:rPr lang="fr-FR" altLang="fr-FR" sz="2000" dirty="0">
                <a:hlinkClick r:id="rId4"/>
              </a:rPr>
              <a:t>Ensemble de prières en l'honneur de la Sainte Trinité</a:t>
            </a:r>
            <a:endParaRPr lang="fr-FR" altLang="fr-FR" sz="2000" dirty="0"/>
          </a:p>
          <a:p>
            <a:pPr lvl="3" eaLnBrk="1" hangingPunct="1"/>
            <a:endParaRPr lang="fr-FR" altLang="fr-FR" sz="2000" dirty="0">
              <a:hlinkClick r:id="rId5"/>
            </a:endParaRPr>
          </a:p>
          <a:p>
            <a:pPr marL="1714500" lvl="3" indent="-342900">
              <a:buFont typeface="Wingdings" charset="2"/>
              <a:buChar char="v"/>
              <a:defRPr/>
            </a:pPr>
            <a:r>
              <a:rPr lang="fr-FR" sz="2000" dirty="0">
                <a:hlinkClick r:id="rId6"/>
              </a:rPr>
              <a:t>Tous les diaporamas</a:t>
            </a:r>
            <a:endParaRPr lang="fr-FR" sz="2000" dirty="0"/>
          </a:p>
          <a:p>
            <a:pPr marL="1714500" lvl="3" indent="-342900">
              <a:lnSpc>
                <a:spcPct val="70000"/>
              </a:lnSpc>
              <a:buFont typeface="Wingdings" charset="2"/>
              <a:buChar char="v"/>
              <a:defRPr/>
            </a:pPr>
            <a:endParaRPr lang="fr-FR" sz="2000" dirty="0">
              <a:hlinkClick r:id="" action="ppaction://noaction"/>
            </a:endParaRPr>
          </a:p>
          <a:p>
            <a:pPr marL="1714500" lvl="3" indent="-342900">
              <a:lnSpc>
                <a:spcPct val="70000"/>
              </a:lnSpc>
              <a:buFont typeface="Wingdings" charset="2"/>
              <a:buChar char="v"/>
              <a:defRPr/>
            </a:pPr>
            <a:r>
              <a:rPr lang="fr-FR" sz="2000" dirty="0">
                <a:hlinkClick r:id="rId7"/>
              </a:rPr>
              <a:t>Page d’accueil du site</a:t>
            </a:r>
            <a:endParaRPr lang="fr-FR" sz="2000" dirty="0"/>
          </a:p>
          <a:p>
            <a:pPr lvl="3" eaLnBrk="1" hangingPunct="1">
              <a:lnSpc>
                <a:spcPct val="70000"/>
              </a:lnSpc>
            </a:pPr>
            <a:endParaRPr lang="fr-FR" altLang="fr-FR" sz="2000" dirty="0"/>
          </a:p>
        </p:txBody>
      </p:sp>
      <p:pic>
        <p:nvPicPr>
          <p:cNvPr id="43012" name="Image 4" descr="logo_canevas_16x16sansbordure.jpg">
            <a:extLst>
              <a:ext uri="{FF2B5EF4-FFF2-40B4-BE49-F238E27FC236}">
                <a16:creationId xmlns:a16="http://schemas.microsoft.com/office/drawing/2014/main" id="{9EE26EA9-2D90-5B46-A307-569E89F2AF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3">
            <a:extLst>
              <a:ext uri="{FF2B5EF4-FFF2-40B4-BE49-F238E27FC236}">
                <a16:creationId xmlns:a16="http://schemas.microsoft.com/office/drawing/2014/main" id="{107BDFB6-A12E-B645-95BB-F636F042B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653" y="6529380"/>
            <a:ext cx="18405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7"/>
              </a:rPr>
              <a:t>Apprenez-nous à prier</a:t>
            </a:r>
            <a:r>
              <a:rPr lang="fr-FR" sz="1000" dirty="0"/>
              <a:t>. -  Trinité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8DA6522-6C76-9E46-9D12-8A0DB38B0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AFF1E68-F6B3-E94B-9182-47FE604932EC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29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44036" name="Image 4" descr="logo_canevas_16x16sansbordure.jpg">
            <a:extLst>
              <a:ext uri="{FF2B5EF4-FFF2-40B4-BE49-F238E27FC236}">
                <a16:creationId xmlns:a16="http://schemas.microsoft.com/office/drawing/2014/main" id="{A6FCF48A-8319-9A4F-BE50-58011A348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3">
            <a:extLst>
              <a:ext uri="{FF2B5EF4-FFF2-40B4-BE49-F238E27FC236}">
                <a16:creationId xmlns:a16="http://schemas.microsoft.com/office/drawing/2014/main" id="{A850245E-A50B-B148-8B57-94F9EACC5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653" y="6529380"/>
            <a:ext cx="18405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. -  Trinité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A753307-AA3C-A447-B24C-2FCB2E596B34}"/>
              </a:ext>
            </a:extLst>
          </p:cNvPr>
          <p:cNvSpPr txBox="1"/>
          <p:nvPr/>
        </p:nvSpPr>
        <p:spPr>
          <a:xfrm>
            <a:off x="973667" y="612845"/>
            <a:ext cx="7196667" cy="5632311"/>
          </a:xfrm>
          <a:prstGeom prst="rect">
            <a:avLst/>
          </a:prstGeom>
          <a:solidFill>
            <a:srgbClr val="F2F0FF"/>
          </a:solidFill>
          <a:ln w="1905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C0504D"/>
              </a:solidFill>
            </a:endParaRPr>
          </a:p>
          <a:p>
            <a:pPr algn="ctr"/>
            <a:r>
              <a:rPr lang="fr-FR" sz="2400" b="1" i="1" dirty="0">
                <a:solidFill>
                  <a:schemeClr val="accent2"/>
                </a:solidFill>
              </a:rPr>
              <a:t>DOCUMENTATION</a:t>
            </a:r>
            <a:br>
              <a:rPr lang="fr-FR" sz="2400" b="1" i="1" dirty="0">
                <a:solidFill>
                  <a:schemeClr val="accent2"/>
                </a:solidFill>
              </a:rPr>
            </a:br>
            <a:endParaRPr lang="fr-FR" sz="2400" b="1" i="1" dirty="0">
              <a:solidFill>
                <a:schemeClr val="accent2"/>
              </a:solidFill>
            </a:endParaRPr>
          </a:p>
          <a:p>
            <a:endParaRPr lang="fr-FR" sz="1600" dirty="0">
              <a:hlinkClick r:id="rId5"/>
            </a:endParaRPr>
          </a:p>
          <a:p>
            <a:pPr marL="939800" indent="-330200">
              <a:buFont typeface="Wingdings" charset="2"/>
              <a:buChar char="ü"/>
            </a:pPr>
            <a:r>
              <a:rPr lang="fr-FR" sz="2400" b="1" dirty="0"/>
              <a:t>Parents et éducateurs</a:t>
            </a:r>
          </a:p>
          <a:p>
            <a:endParaRPr lang="fr-FR" sz="2400" dirty="0">
              <a:hlinkClick r:id="" action="ppaction://noaction"/>
            </a:endParaRPr>
          </a:p>
          <a:p>
            <a:pPr lvl="2"/>
            <a:r>
              <a:rPr lang="fr-FR" sz="2400" dirty="0">
                <a:hlinkClick r:id="rId6"/>
              </a:rPr>
              <a:t>Vivre l’année liturgique avec les enfants</a:t>
            </a:r>
            <a:endParaRPr lang="fr-FR" sz="2400" dirty="0"/>
          </a:p>
          <a:p>
            <a:pPr lvl="2"/>
            <a:endParaRPr lang="fr-FR" sz="2400" dirty="0"/>
          </a:p>
          <a:p>
            <a:pPr lvl="2"/>
            <a:r>
              <a:rPr lang="fr-FR" sz="2400" dirty="0">
                <a:hlinkClick r:id="rId7"/>
              </a:rPr>
              <a:t>Pour que s’épanouisse la foi du tout-petit</a:t>
            </a:r>
            <a:endParaRPr lang="fr-FR" sz="2400" dirty="0"/>
          </a:p>
          <a:p>
            <a:pPr lvl="2"/>
            <a:endParaRPr lang="fr-FR" sz="2400" dirty="0"/>
          </a:p>
          <a:p>
            <a:pPr lvl="2"/>
            <a:r>
              <a:rPr lang="fr-FR" sz="2400" dirty="0">
                <a:hlinkClick r:id="rId8"/>
              </a:rPr>
              <a:t>Éduquer pour le bonheur</a:t>
            </a:r>
            <a:endParaRPr lang="fr-FR" sz="2400" dirty="0"/>
          </a:p>
          <a:p>
            <a:pPr lvl="2"/>
            <a:endParaRPr lang="fr-FR" sz="2400" dirty="0"/>
          </a:p>
          <a:p>
            <a:pPr lvl="2"/>
            <a:r>
              <a:rPr lang="fr-FR" sz="2400" i="1" dirty="0">
                <a:hlinkClick r:id="rId9"/>
              </a:rPr>
              <a:t>Autres écrits</a:t>
            </a:r>
            <a:endParaRPr lang="fr-FR" sz="2400" i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B2454A2-166B-8643-97E7-2A333762772C}"/>
              </a:ext>
            </a:extLst>
          </p:cNvPr>
          <p:cNvSpPr txBox="1"/>
          <p:nvPr/>
        </p:nvSpPr>
        <p:spPr>
          <a:xfrm>
            <a:off x="92075" y="1576388"/>
            <a:ext cx="5418138" cy="23415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>
                <a:solidFill>
                  <a:schemeClr val="tx2"/>
                </a:solidFill>
              </a:rPr>
              <a:t>Le mystère de la Sainte Trinité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>
                <a:solidFill>
                  <a:schemeClr val="tx2"/>
                </a:solidFill>
              </a:rPr>
              <a:t> nous fait reconnaître et adorer 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 sz="3200" b="1">
                <a:solidFill>
                  <a:schemeClr val="accent2"/>
                </a:solidFill>
              </a:rPr>
              <a:t>UN SEUL DIEU 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 sz="3200" b="1">
                <a:solidFill>
                  <a:schemeClr val="accent2"/>
                </a:solidFill>
              </a:rPr>
              <a:t>en TROIS PERSONNES </a:t>
            </a:r>
            <a:r>
              <a:rPr lang="fr-FR" altLang="fr-FR" sz="2000">
                <a:solidFill>
                  <a:schemeClr val="accent2"/>
                </a:solidFill>
              </a:rPr>
              <a:t>:</a:t>
            </a:r>
            <a:r>
              <a:rPr lang="fr-FR" altLang="fr-FR" sz="2000"/>
              <a:t>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21C12EC-CF7B-4544-BADE-9AE6E1474F28}"/>
              </a:ext>
            </a:extLst>
          </p:cNvPr>
          <p:cNvSpPr txBox="1"/>
          <p:nvPr/>
        </p:nvSpPr>
        <p:spPr>
          <a:xfrm>
            <a:off x="439738" y="152400"/>
            <a:ext cx="8432800" cy="1158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fr-FR" altLang="fr-FR" i="1">
                <a:solidFill>
                  <a:srgbClr val="1F497D"/>
                </a:solidFill>
              </a:rPr>
              <a:t>Le premier dimanche après la Pentecôte, </a:t>
            </a:r>
            <a:r>
              <a:rPr lang="fr-FR" altLang="fr-FR">
                <a:solidFill>
                  <a:srgbClr val="1F497D"/>
                </a:solidFill>
              </a:rPr>
              <a:t>l’Eglise célèbre la fête de 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 sz="3200" b="1">
                <a:solidFill>
                  <a:srgbClr val="C0504D"/>
                </a:solidFill>
              </a:rPr>
              <a:t> LA SAINTE TRINITÉ</a:t>
            </a:r>
          </a:p>
        </p:txBody>
      </p:sp>
      <p:pic>
        <p:nvPicPr>
          <p:cNvPr id="5" name="Image 4" descr="Roublevcouleur.jpg">
            <a:extLst>
              <a:ext uri="{FF2B5EF4-FFF2-40B4-BE49-F238E27FC236}">
                <a16:creationId xmlns:a16="http://schemas.microsoft.com/office/drawing/2014/main" id="{6850D114-F03E-D44F-BFFA-E6919D6F5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925" y="1576388"/>
            <a:ext cx="3438525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Image 4" descr="logo_canevas_16x16sansbordure.jpg">
            <a:extLst>
              <a:ext uri="{FF2B5EF4-FFF2-40B4-BE49-F238E27FC236}">
                <a16:creationId xmlns:a16="http://schemas.microsoft.com/office/drawing/2014/main" id="{46A1EB94-4782-E54E-B4A7-7E68DD7A4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F316D32-C502-4840-BE0C-2A9B24DAF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F001BD4-54D7-6642-B55F-A98C93D52AD9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3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8F03D18-E9F9-E544-A59C-95439514F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738" y="4160838"/>
            <a:ext cx="3454400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3200">
                <a:solidFill>
                  <a:srgbClr val="C0504D"/>
                </a:solidFill>
              </a:rPr>
              <a:t>le Père, 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 sz="3200">
                <a:solidFill>
                  <a:srgbClr val="C0504D"/>
                </a:solidFill>
              </a:rPr>
              <a:t>le Fils,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 sz="3200">
                <a:solidFill>
                  <a:srgbClr val="C0504D"/>
                </a:solidFill>
              </a:rPr>
              <a:t>le Saint Esprit.</a:t>
            </a:r>
          </a:p>
        </p:txBody>
      </p:sp>
      <p:pic>
        <p:nvPicPr>
          <p:cNvPr id="17416" name="Image 5" descr="Dsc04340.jpg">
            <a:extLst>
              <a:ext uri="{FF2B5EF4-FFF2-40B4-BE49-F238E27FC236}">
                <a16:creationId xmlns:a16="http://schemas.microsoft.com/office/drawing/2014/main" id="{DE35A9EF-F4DC-9749-AA79-EAD1C04BF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1847850"/>
            <a:ext cx="328295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3">
            <a:extLst>
              <a:ext uri="{FF2B5EF4-FFF2-40B4-BE49-F238E27FC236}">
                <a16:creationId xmlns:a16="http://schemas.microsoft.com/office/drawing/2014/main" id="{4FF00501-F466-514C-A099-02D38862A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829" y="6529380"/>
            <a:ext cx="18662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5"/>
              </a:rPr>
              <a:t>Apprenez-nous à prier</a:t>
            </a:r>
            <a:r>
              <a:rPr lang="fr-FR" sz="1000" dirty="0"/>
              <a:t>  -  Trinité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2782540-7916-4F46-9D8B-365669FF5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C6CC222-68DD-1E40-8889-8A9DA2A3F129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30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45059" name="Image 2" descr="sainte-trinite-relief.jpg">
            <a:extLst>
              <a:ext uri="{FF2B5EF4-FFF2-40B4-BE49-F238E27FC236}">
                <a16:creationId xmlns:a16="http://schemas.microsoft.com/office/drawing/2014/main" id="{BBF901EE-1743-014B-AD4F-7E35EE3E9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7463"/>
            <a:ext cx="683895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3796DE7-208B-7C4C-B597-CFACA9F76141}"/>
              </a:ext>
            </a:extLst>
          </p:cNvPr>
          <p:cNvSpPr txBox="1"/>
          <p:nvPr/>
        </p:nvSpPr>
        <p:spPr>
          <a:xfrm>
            <a:off x="619125" y="2309813"/>
            <a:ext cx="79089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spc="200" dirty="0">
                <a:solidFill>
                  <a:schemeClr val="accent2"/>
                </a:solidFill>
                <a:latin typeface="+mn-lt"/>
                <a:ea typeface="+mn-ea"/>
              </a:rPr>
              <a:t>UN SEUL DIEU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rgbClr val="800000"/>
              </a:solidFill>
              <a:latin typeface="+mn-lt"/>
              <a:ea typeface="+mn-ea"/>
            </a:endParaRPr>
          </a:p>
        </p:txBody>
      </p:sp>
      <p:pic>
        <p:nvPicPr>
          <p:cNvPr id="18436" name="Image 4" descr="logo_canevas_16x16sansbordure.jpg">
            <a:extLst>
              <a:ext uri="{FF2B5EF4-FFF2-40B4-BE49-F238E27FC236}">
                <a16:creationId xmlns:a16="http://schemas.microsoft.com/office/drawing/2014/main" id="{944AF144-668C-4C4A-B193-8619FA7C2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BC6B25-8D8C-044C-A740-C817FD9BE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0996295-7931-CD47-9DC4-8C455615E591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4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35C4645-098F-0D49-85AD-5EFD5445B322}"/>
              </a:ext>
            </a:extLst>
          </p:cNvPr>
          <p:cNvSpPr txBox="1"/>
          <p:nvPr/>
        </p:nvSpPr>
        <p:spPr>
          <a:xfrm>
            <a:off x="1957388" y="3421063"/>
            <a:ext cx="5232400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spc="200" dirty="0">
                <a:solidFill>
                  <a:srgbClr val="C0504D"/>
                </a:solidFill>
                <a:latin typeface="+mn-lt"/>
                <a:ea typeface="+mn-ea"/>
              </a:rPr>
              <a:t>TROIS PERSONNES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6DBA04C-E22E-5947-BFDB-9CD7A29A8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588" y="947738"/>
            <a:ext cx="6789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4000">
                <a:solidFill>
                  <a:srgbClr val="31859C"/>
                </a:solidFill>
              </a:rPr>
              <a:t>Première partie</a:t>
            </a:r>
          </a:p>
        </p:txBody>
      </p:sp>
      <p:sp>
        <p:nvSpPr>
          <p:cNvPr id="9" name="ZoneTexte 3">
            <a:extLst>
              <a:ext uri="{FF2B5EF4-FFF2-40B4-BE49-F238E27FC236}">
                <a16:creationId xmlns:a16="http://schemas.microsoft.com/office/drawing/2014/main" id="{7B513BB2-F1D8-B04A-B4A0-57F9CD4EE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829" y="6529380"/>
            <a:ext cx="18662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Trinité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ZoneTexte 1">
            <a:extLst>
              <a:ext uri="{FF2B5EF4-FFF2-40B4-BE49-F238E27FC236}">
                <a16:creationId xmlns:a16="http://schemas.microsoft.com/office/drawing/2014/main" id="{28162FE9-EDEC-CE44-B1A5-DC86DB73D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166688"/>
            <a:ext cx="7866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rgbClr val="C0504D"/>
                </a:solidFill>
              </a:rPr>
              <a:t>Dieu est Amour</a:t>
            </a:r>
          </a:p>
          <a:p>
            <a:pPr algn="ctr" eaLnBrk="1" hangingPunct="1"/>
            <a:r>
              <a:rPr lang="fr-FR" altLang="fr-FR" sz="2000">
                <a:solidFill>
                  <a:srgbClr val="3366FF"/>
                </a:solidFill>
              </a:rPr>
              <a:t>(1 Jn 4, 8)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655CDB0-FBF1-0045-ACC3-507AC3A4D74C}"/>
              </a:ext>
            </a:extLst>
          </p:cNvPr>
          <p:cNvSpPr txBox="1"/>
          <p:nvPr/>
        </p:nvSpPr>
        <p:spPr>
          <a:xfrm>
            <a:off x="225425" y="1320800"/>
            <a:ext cx="4973638" cy="3101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200" i="1" dirty="0">
                <a:solidFill>
                  <a:schemeClr val="accent2"/>
                </a:solidFill>
              </a:rPr>
              <a:t>Le propre de l’Amour est de se donner :</a:t>
            </a:r>
          </a:p>
          <a:p>
            <a:pPr algn="ctr" eaLnBrk="1" hangingPunct="1">
              <a:lnSpc>
                <a:spcPct val="200000"/>
              </a:lnSpc>
            </a:pPr>
            <a:r>
              <a:rPr lang="fr-FR" altLang="fr-FR" b="1" dirty="0">
                <a:solidFill>
                  <a:srgbClr val="17375E"/>
                </a:solidFill>
              </a:rPr>
              <a:t>Le Père </a:t>
            </a:r>
            <a:r>
              <a:rPr lang="fr-FR" altLang="fr-FR" dirty="0">
                <a:solidFill>
                  <a:srgbClr val="17375E"/>
                </a:solidFill>
              </a:rPr>
              <a:t>aime le Fils, 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 b="1" dirty="0">
                <a:solidFill>
                  <a:srgbClr val="17375E"/>
                </a:solidFill>
              </a:rPr>
              <a:t>le Fils </a:t>
            </a:r>
            <a:r>
              <a:rPr lang="fr-FR" altLang="fr-FR" dirty="0">
                <a:solidFill>
                  <a:srgbClr val="17375E"/>
                </a:solidFill>
              </a:rPr>
              <a:t>aime le Père, 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 dirty="0">
                <a:solidFill>
                  <a:srgbClr val="17375E"/>
                </a:solidFill>
              </a:rPr>
              <a:t>et cet échange d’amour est si profond 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 dirty="0">
                <a:solidFill>
                  <a:srgbClr val="17375E"/>
                </a:solidFill>
              </a:rPr>
              <a:t>qu’il est Lui-même une Personne : 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 b="1" dirty="0">
                <a:solidFill>
                  <a:srgbClr val="17375E"/>
                </a:solidFill>
              </a:rPr>
              <a:t>le Saint-Esprit.</a:t>
            </a:r>
          </a:p>
        </p:txBody>
      </p:sp>
      <p:pic>
        <p:nvPicPr>
          <p:cNvPr id="19460" name="Image 4" descr="logo_canevas_16x16sansbordure.jpg">
            <a:extLst>
              <a:ext uri="{FF2B5EF4-FFF2-40B4-BE49-F238E27FC236}">
                <a16:creationId xmlns:a16="http://schemas.microsoft.com/office/drawing/2014/main" id="{B6CD99DF-882A-B04C-B079-BEC000D37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A05326C-7B1B-0B47-8AB6-3192B8AEF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4A0CA84-DADA-FF4C-B20F-7B97365F8190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5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9346F1C-6CA1-3643-BFD8-4AA31FCB6C91}"/>
              </a:ext>
            </a:extLst>
          </p:cNvPr>
          <p:cNvSpPr txBox="1"/>
          <p:nvPr/>
        </p:nvSpPr>
        <p:spPr>
          <a:xfrm>
            <a:off x="481013" y="4859338"/>
            <a:ext cx="4497387" cy="15128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600" b="1">
                <a:solidFill>
                  <a:srgbClr val="C0504D"/>
                </a:solidFill>
              </a:rPr>
              <a:t>Le Père, le Fils, l’Esprit-Saint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 sz="2600" b="1">
                <a:solidFill>
                  <a:srgbClr val="C0504D"/>
                </a:solidFill>
              </a:rPr>
              <a:t> sont un seul Dieu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 sz="2600" b="1">
                <a:solidFill>
                  <a:srgbClr val="C0504D"/>
                </a:solidFill>
              </a:rPr>
              <a:t>en Trois Personnes </a:t>
            </a:r>
          </a:p>
        </p:txBody>
      </p:sp>
      <p:pic>
        <p:nvPicPr>
          <p:cNvPr id="9" name="Image 8" descr="863Trinite2''.jpg">
            <a:extLst>
              <a:ext uri="{FF2B5EF4-FFF2-40B4-BE49-F238E27FC236}">
                <a16:creationId xmlns:a16="http://schemas.microsoft.com/office/drawing/2014/main" id="{D26C9DEA-6B13-364B-B231-1FB733C8A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1473200"/>
            <a:ext cx="3163887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3">
            <a:extLst>
              <a:ext uri="{FF2B5EF4-FFF2-40B4-BE49-F238E27FC236}">
                <a16:creationId xmlns:a16="http://schemas.microsoft.com/office/drawing/2014/main" id="{7680004D-FD7D-7841-9BD7-BFE484F01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829" y="6529380"/>
            <a:ext cx="18662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Trinité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8C8E35A-E9D4-8441-8977-4C88439460A9}"/>
              </a:ext>
            </a:extLst>
          </p:cNvPr>
          <p:cNvSpPr txBox="1"/>
          <p:nvPr/>
        </p:nvSpPr>
        <p:spPr>
          <a:xfrm>
            <a:off x="152400" y="101600"/>
            <a:ext cx="8907463" cy="19510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chemeClr val="accent2"/>
                </a:solidFill>
              </a:rPr>
              <a:t>Un seul Dieu en trois Personnes : c’est un « mystère »…</a:t>
            </a:r>
          </a:p>
          <a:p>
            <a:pPr algn="ctr" eaLnBrk="1" hangingPunct="1"/>
            <a:endParaRPr lang="fr-FR" altLang="fr-FR" sz="1200"/>
          </a:p>
          <a:p>
            <a:pPr algn="just" eaLnBrk="1" hangingPunct="1"/>
            <a:r>
              <a:rPr lang="fr-FR" altLang="fr-FR" sz="2600" b="1" i="1">
                <a:solidFill>
                  <a:srgbClr val="376092"/>
                </a:solidFill>
              </a:rPr>
              <a:t>Un mystère, c’est</a:t>
            </a:r>
            <a:r>
              <a:rPr lang="fr-FR" altLang="fr-FR" sz="2600" i="1">
                <a:solidFill>
                  <a:srgbClr val="376092"/>
                </a:solidFill>
              </a:rPr>
              <a:t> </a:t>
            </a:r>
            <a:r>
              <a:rPr lang="fr-FR" altLang="fr-FR" sz="2600" b="1" i="1">
                <a:solidFill>
                  <a:srgbClr val="376092"/>
                </a:solidFill>
              </a:rPr>
              <a:t>un </a:t>
            </a:r>
            <a:r>
              <a:rPr lang="fr-FR" altLang="fr-FR" sz="2600" b="1">
                <a:solidFill>
                  <a:srgbClr val="376092"/>
                </a:solidFill>
              </a:rPr>
              <a:t>« secret de Dieu »</a:t>
            </a:r>
            <a:r>
              <a:rPr lang="fr-FR" altLang="fr-FR" sz="2600">
                <a:solidFill>
                  <a:srgbClr val="376092"/>
                </a:solidFill>
              </a:rPr>
              <a:t> </a:t>
            </a:r>
            <a:r>
              <a:rPr lang="fr-FR" altLang="fr-FR">
                <a:solidFill>
                  <a:srgbClr val="376092"/>
                </a:solidFill>
              </a:rPr>
              <a:t>:</a:t>
            </a:r>
          </a:p>
          <a:p>
            <a:pPr algn="just" eaLnBrk="1" hangingPunct="1">
              <a:lnSpc>
                <a:spcPct val="120000"/>
              </a:lnSpc>
            </a:pPr>
            <a:r>
              <a:rPr lang="fr-FR" altLang="fr-FR">
                <a:solidFill>
                  <a:schemeClr val="tx2"/>
                </a:solidFill>
              </a:rPr>
              <a:t>C’est une réalité divine qui, sans être contraire à la raison, dépasse ce</a:t>
            </a:r>
          </a:p>
          <a:p>
            <a:pPr algn="just" eaLnBrk="1" hangingPunct="1">
              <a:lnSpc>
                <a:spcPct val="110000"/>
              </a:lnSpc>
            </a:pPr>
            <a:r>
              <a:rPr lang="fr-FR" altLang="fr-FR">
                <a:solidFill>
                  <a:schemeClr val="tx2"/>
                </a:solidFill>
              </a:rPr>
              <a:t>que nous pouvons comprendre</a:t>
            </a:r>
            <a:r>
              <a:rPr lang="fr-FR" altLang="fr-FR"/>
              <a:t>.</a:t>
            </a:r>
          </a:p>
        </p:txBody>
      </p:sp>
      <p:pic>
        <p:nvPicPr>
          <p:cNvPr id="3" name="Image 2" descr="mystère.jpg">
            <a:extLst>
              <a:ext uri="{FF2B5EF4-FFF2-40B4-BE49-F238E27FC236}">
                <a16:creationId xmlns:a16="http://schemas.microsoft.com/office/drawing/2014/main" id="{56351A89-1C7D-BD44-A363-A6B5F81BF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990725"/>
            <a:ext cx="4302125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Image 4" descr="logo_canevas_16x16sansbordure.jpg">
            <a:extLst>
              <a:ext uri="{FF2B5EF4-FFF2-40B4-BE49-F238E27FC236}">
                <a16:creationId xmlns:a16="http://schemas.microsoft.com/office/drawing/2014/main" id="{C8C86FE3-3CB7-CB4F-A8F2-68736C26F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69F9DE-7EB5-7649-8B70-A8D99DD5A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B90886E-DDE4-144D-9589-12502094E522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6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47F478F-362F-C942-B683-529EFEFE0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5091113"/>
            <a:ext cx="87058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600" b="1" i="1" dirty="0">
                <a:solidFill>
                  <a:srgbClr val="376092"/>
                </a:solidFill>
              </a:rPr>
              <a:t>Mais comment connaître  </a:t>
            </a:r>
          </a:p>
          <a:p>
            <a:pPr eaLnBrk="1" hangingPunct="1"/>
            <a:r>
              <a:rPr lang="fr-FR" altLang="fr-FR" sz="2600" b="1" i="1" dirty="0">
                <a:solidFill>
                  <a:srgbClr val="376092"/>
                </a:solidFill>
              </a:rPr>
              <a:t>ce qui est le </a:t>
            </a:r>
            <a:r>
              <a:rPr lang="fr-FR" altLang="fr-FR" sz="2600" b="1" dirty="0">
                <a:solidFill>
                  <a:srgbClr val="376092"/>
                </a:solidFill>
              </a:rPr>
              <a:t>« secret de Dieu » ?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 dirty="0">
                <a:solidFill>
                  <a:schemeClr val="tx2"/>
                </a:solidFill>
              </a:rPr>
              <a:t>C’est </a:t>
            </a:r>
            <a:r>
              <a:rPr lang="fr-FR" altLang="fr-FR" b="1" dirty="0">
                <a:solidFill>
                  <a:schemeClr val="accent2"/>
                </a:solidFill>
              </a:rPr>
              <a:t>Jésus</a:t>
            </a:r>
            <a:r>
              <a:rPr lang="fr-FR" altLang="fr-FR" dirty="0">
                <a:solidFill>
                  <a:schemeClr val="tx2"/>
                </a:solidFill>
              </a:rPr>
              <a:t>, venu sur la terre, qui nous a révélé les secrets de Dieu.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C26FDB3-7C11-FE42-93D0-199E6840B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3" y="2138363"/>
            <a:ext cx="458787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>
                <a:solidFill>
                  <a:srgbClr val="1F497D"/>
                </a:solidFill>
              </a:rPr>
              <a:t>Accepter le mystère, c’est accepter </a:t>
            </a:r>
          </a:p>
          <a:p>
            <a:pPr algn="ctr" eaLnBrk="1" hangingPunct="1">
              <a:lnSpc>
                <a:spcPct val="110000"/>
              </a:lnSpc>
            </a:pPr>
            <a:r>
              <a:rPr lang="fr-FR" altLang="fr-FR">
                <a:solidFill>
                  <a:srgbClr val="1F497D"/>
                </a:solidFill>
              </a:rPr>
              <a:t>de ne pas tout comprendre, </a:t>
            </a:r>
          </a:p>
          <a:p>
            <a:pPr algn="ctr" eaLnBrk="1" hangingPunct="1">
              <a:lnSpc>
                <a:spcPct val="110000"/>
              </a:lnSpc>
            </a:pPr>
            <a:r>
              <a:rPr lang="fr-FR" altLang="fr-FR">
                <a:solidFill>
                  <a:srgbClr val="1F497D"/>
                </a:solidFill>
              </a:rPr>
              <a:t>en faisant confiance à Dieu </a:t>
            </a:r>
          </a:p>
          <a:p>
            <a:pPr algn="ctr" eaLnBrk="1" hangingPunct="1">
              <a:lnSpc>
                <a:spcPct val="110000"/>
              </a:lnSpc>
            </a:pPr>
            <a:r>
              <a:rPr lang="fr-FR" altLang="fr-FR">
                <a:solidFill>
                  <a:srgbClr val="1F497D"/>
                </a:solidFill>
              </a:rPr>
              <a:t>qui est plus grand que nous :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CF8814B-073B-CE4E-A813-DCAB81C0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781425"/>
            <a:ext cx="44862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700"/>
              </a:spcBef>
            </a:pPr>
            <a:r>
              <a:rPr lang="fr-FR" altLang="fr-FR" sz="2600" b="1" dirty="0">
                <a:solidFill>
                  <a:srgbClr val="C0504D"/>
                </a:solidFill>
              </a:rPr>
              <a:t>C’est par la foi que Dieu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 sz="2600" b="1" dirty="0">
                <a:solidFill>
                  <a:srgbClr val="C0504D"/>
                </a:solidFill>
              </a:rPr>
              <a:t>nous demande de Le connaître.</a:t>
            </a:r>
            <a:endParaRPr lang="fr-FR" altLang="fr-FR" sz="2600" dirty="0">
              <a:solidFill>
                <a:srgbClr val="C0504D"/>
              </a:solidFill>
            </a:endParaRPr>
          </a:p>
        </p:txBody>
      </p:sp>
      <p:sp>
        <p:nvSpPr>
          <p:cNvPr id="10" name="ZoneTexte 3">
            <a:extLst>
              <a:ext uri="{FF2B5EF4-FFF2-40B4-BE49-F238E27FC236}">
                <a16:creationId xmlns:a16="http://schemas.microsoft.com/office/drawing/2014/main" id="{215DB123-8FD7-C841-AF94-C3CEE9915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653" y="6529380"/>
            <a:ext cx="18405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. -  Trinité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ZoneTexte 1">
            <a:extLst>
              <a:ext uri="{FF2B5EF4-FFF2-40B4-BE49-F238E27FC236}">
                <a16:creationId xmlns:a16="http://schemas.microsoft.com/office/drawing/2014/main" id="{59377025-5597-2845-8A3C-CDCBE206D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8" y="269875"/>
            <a:ext cx="89582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500" b="1">
                <a:solidFill>
                  <a:schemeClr val="accent2"/>
                </a:solidFill>
              </a:rPr>
              <a:t>C’est Jésus qui nous a fait connaître le mystère de la Sainte Trinité </a:t>
            </a:r>
          </a:p>
        </p:txBody>
      </p:sp>
      <p:pic>
        <p:nvPicPr>
          <p:cNvPr id="4" name="Image 3" descr="21041018_p baptême jésus.jpg">
            <a:extLst>
              <a:ext uri="{FF2B5EF4-FFF2-40B4-BE49-F238E27FC236}">
                <a16:creationId xmlns:a16="http://schemas.microsoft.com/office/drawing/2014/main" id="{FAFC7B5D-31D4-064F-904A-FDA7A1FFC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2014538"/>
            <a:ext cx="3235325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Image 4" descr="logo_canevas_16x16sansbordure.jpg">
            <a:extLst>
              <a:ext uri="{FF2B5EF4-FFF2-40B4-BE49-F238E27FC236}">
                <a16:creationId xmlns:a16="http://schemas.microsoft.com/office/drawing/2014/main" id="{693C5A31-E00E-1849-891B-34575296A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42075"/>
            <a:ext cx="4302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ABCAA06-DF6B-0C41-B48C-12CB4400E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E359D13-C8FF-A646-BE52-8766FA9CD6A4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7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34C9D45-FCA2-B94C-BC40-033EA01BA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5270500"/>
            <a:ext cx="44196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i="1">
                <a:solidFill>
                  <a:srgbClr val="3366FF"/>
                </a:solidFill>
              </a:rPr>
              <a:t>Celui-ci est mon Fils bien-aimé </a:t>
            </a:r>
          </a:p>
          <a:p>
            <a:pPr algn="ctr" eaLnBrk="1" hangingPunct="1"/>
            <a:r>
              <a:rPr lang="fr-FR" altLang="fr-FR" i="1">
                <a:solidFill>
                  <a:srgbClr val="3366FF"/>
                </a:solidFill>
              </a:rPr>
              <a:t>en qui je trouve ma joie </a:t>
            </a:r>
          </a:p>
          <a:p>
            <a:pPr algn="ctr" eaLnBrk="1" hangingPunct="1"/>
            <a:r>
              <a:rPr lang="fr-FR" altLang="fr-FR" sz="2000">
                <a:solidFill>
                  <a:srgbClr val="3366FF"/>
                </a:solidFill>
              </a:rPr>
              <a:t>(Mt 3, 17)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C221CC4-422C-3F4F-88DF-781BDA68A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338" y="3443288"/>
            <a:ext cx="5970588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>
                <a:solidFill>
                  <a:srgbClr val="C0504D"/>
                </a:solidFill>
              </a:rPr>
              <a:t>La Trinité se manifeste au baptême de Jésus :</a:t>
            </a:r>
          </a:p>
          <a:p>
            <a:pPr eaLnBrk="1" hangingPunct="1">
              <a:lnSpc>
                <a:spcPct val="120000"/>
              </a:lnSpc>
              <a:spcBef>
                <a:spcPts val="700"/>
              </a:spcBef>
            </a:pPr>
            <a:r>
              <a:rPr lang="fr-FR" altLang="fr-FR" b="1">
                <a:solidFill>
                  <a:srgbClr val="C0504D"/>
                </a:solidFill>
              </a:rPr>
              <a:t>Jésus</a:t>
            </a:r>
            <a:r>
              <a:rPr lang="fr-FR" altLang="fr-FR"/>
              <a:t> </a:t>
            </a:r>
            <a:r>
              <a:rPr lang="fr-FR" altLang="fr-FR">
                <a:solidFill>
                  <a:srgbClr val="1F497D"/>
                </a:solidFill>
              </a:rPr>
              <a:t>est baptisé par Jean-Baptiste, </a:t>
            </a:r>
          </a:p>
          <a:p>
            <a:pPr eaLnBrk="1" hangingPunct="1">
              <a:lnSpc>
                <a:spcPct val="120000"/>
              </a:lnSpc>
            </a:pPr>
            <a:r>
              <a:rPr lang="fr-FR" altLang="fr-FR" b="1">
                <a:solidFill>
                  <a:srgbClr val="C0504D"/>
                </a:solidFill>
              </a:rPr>
              <a:t>l’Esprit-Saint </a:t>
            </a:r>
            <a:r>
              <a:rPr lang="fr-FR" altLang="fr-FR">
                <a:solidFill>
                  <a:srgbClr val="1F497D"/>
                </a:solidFill>
              </a:rPr>
              <a:t>apparaît comme une colombe,</a:t>
            </a:r>
          </a:p>
          <a:p>
            <a:pPr eaLnBrk="1" hangingPunct="1">
              <a:lnSpc>
                <a:spcPct val="120000"/>
              </a:lnSpc>
            </a:pPr>
            <a:r>
              <a:rPr lang="fr-FR" altLang="fr-FR">
                <a:solidFill>
                  <a:srgbClr val="1F497D"/>
                </a:solidFill>
              </a:rPr>
              <a:t> et on entend du ciel </a:t>
            </a:r>
            <a:r>
              <a:rPr lang="fr-FR" altLang="fr-FR" b="1">
                <a:solidFill>
                  <a:srgbClr val="C0504D"/>
                </a:solidFill>
              </a:rPr>
              <a:t>la voix  du Père</a:t>
            </a:r>
            <a:r>
              <a:rPr lang="fr-FR" altLang="fr-FR">
                <a:solidFill>
                  <a:srgbClr val="FF6600"/>
                </a:solidFill>
              </a:rPr>
              <a:t> :</a:t>
            </a:r>
            <a:endParaRPr lang="fr-FR" alt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94C4C03-FE90-BD43-A938-738F9E8D7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8" y="847725"/>
            <a:ext cx="6654800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000"/>
              </a:spcBef>
              <a:buFontTx/>
              <a:buChar char="-"/>
            </a:pPr>
            <a:r>
              <a:rPr lang="fr-FR" altLang="fr-FR">
                <a:solidFill>
                  <a:schemeClr val="tx2"/>
                </a:solidFill>
              </a:rPr>
              <a:t>très souvent, dans l’Évangile, Il parle de son Père, </a:t>
            </a:r>
          </a:p>
          <a:p>
            <a:pPr eaLnBrk="1" hangingPunct="1">
              <a:spcBef>
                <a:spcPts val="500"/>
              </a:spcBef>
            </a:pPr>
            <a:r>
              <a:rPr lang="fr-FR" altLang="fr-FR" i="1">
                <a:solidFill>
                  <a:srgbClr val="3366FF"/>
                </a:solidFill>
              </a:rPr>
              <a:t>	Le Père m’a envoyé </a:t>
            </a:r>
            <a:r>
              <a:rPr lang="fr-FR" altLang="fr-FR" sz="2000">
                <a:solidFill>
                  <a:srgbClr val="3366FF"/>
                </a:solidFill>
              </a:rPr>
              <a:t>(Jn 20, 21)</a:t>
            </a:r>
          </a:p>
          <a:p>
            <a:pPr eaLnBrk="1" hangingPunct="1">
              <a:spcBef>
                <a:spcPts val="500"/>
              </a:spcBef>
            </a:pPr>
            <a:r>
              <a:rPr lang="fr-FR" altLang="fr-FR" i="1">
                <a:solidFill>
                  <a:srgbClr val="3366FF"/>
                </a:solidFill>
              </a:rPr>
              <a:t>	Le Père et Moi, nous sommes UN </a:t>
            </a:r>
            <a:r>
              <a:rPr lang="fr-FR" altLang="fr-FR" sz="2000">
                <a:solidFill>
                  <a:srgbClr val="3366FF"/>
                </a:solidFill>
              </a:rPr>
              <a:t>(Jn 10, 30)</a:t>
            </a:r>
          </a:p>
          <a:p>
            <a:pPr eaLnBrk="1" hangingPunct="1">
              <a:lnSpc>
                <a:spcPct val="120000"/>
              </a:lnSpc>
              <a:spcBef>
                <a:spcPts val="1000"/>
              </a:spcBef>
              <a:buFontTx/>
              <a:buChar char="-"/>
            </a:pPr>
            <a:r>
              <a:rPr lang="fr-FR" altLang="fr-FR">
                <a:solidFill>
                  <a:srgbClr val="1F497D"/>
                </a:solidFill>
              </a:rPr>
              <a:t>Il annonce </a:t>
            </a:r>
            <a:r>
              <a:rPr lang="fr-FR" altLang="fr-FR"/>
              <a:t>: </a:t>
            </a:r>
            <a:r>
              <a:rPr lang="fr-FR" altLang="fr-FR" i="1">
                <a:solidFill>
                  <a:srgbClr val="3366FF"/>
                </a:solidFill>
              </a:rPr>
              <a:t>Je vous enverrai le Saint-Esprit</a:t>
            </a:r>
            <a:r>
              <a:rPr lang="fr-FR" altLang="fr-FR" sz="2000">
                <a:solidFill>
                  <a:srgbClr val="3366FF"/>
                </a:solidFill>
              </a:rPr>
              <a:t>.</a:t>
            </a:r>
          </a:p>
          <a:p>
            <a:pPr algn="ctr" eaLnBrk="1" hangingPunct="1">
              <a:lnSpc>
                <a:spcPct val="60000"/>
              </a:lnSpc>
              <a:spcBef>
                <a:spcPts val="1000"/>
              </a:spcBef>
            </a:pPr>
            <a:r>
              <a:rPr lang="fr-FR" altLang="fr-FR" sz="2000">
                <a:solidFill>
                  <a:srgbClr val="3366FF"/>
                </a:solidFill>
              </a:rPr>
              <a:t>(Lc 24, 49)</a:t>
            </a:r>
            <a:r>
              <a:rPr lang="fr-FR" altLang="fr-FR"/>
              <a:t> </a:t>
            </a:r>
          </a:p>
        </p:txBody>
      </p:sp>
      <p:sp>
        <p:nvSpPr>
          <p:cNvPr id="10" name="ZoneTexte 3">
            <a:extLst>
              <a:ext uri="{FF2B5EF4-FFF2-40B4-BE49-F238E27FC236}">
                <a16:creationId xmlns:a16="http://schemas.microsoft.com/office/drawing/2014/main" id="{4F5A0099-74A4-1244-A449-CDA36F5D4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653" y="6529380"/>
            <a:ext cx="18405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. -  Trinité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2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Image 2" descr="299Trinite - clotilde.jpg">
            <a:extLst>
              <a:ext uri="{FF2B5EF4-FFF2-40B4-BE49-F238E27FC236}">
                <a16:creationId xmlns:a16="http://schemas.microsoft.com/office/drawing/2014/main" id="{D528635E-22F3-654C-BDBD-E7D960AF0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2700"/>
            <a:ext cx="91440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D95D54-9BC3-9748-BD92-8E62A671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35B984C-483F-9448-810A-7378662D72E2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8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22532" name="Image 4" descr="logo_canevas_16x16sansbordure.jpg">
            <a:extLst>
              <a:ext uri="{FF2B5EF4-FFF2-40B4-BE49-F238E27FC236}">
                <a16:creationId xmlns:a16="http://schemas.microsoft.com/office/drawing/2014/main" id="{EFC70BB5-CF0C-CD49-8730-4D61460C8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3">
            <a:extLst>
              <a:ext uri="{FF2B5EF4-FFF2-40B4-BE49-F238E27FC236}">
                <a16:creationId xmlns:a16="http://schemas.microsoft.com/office/drawing/2014/main" id="{16083B3C-37F8-3647-A77B-0D6E6B70E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653" y="6529380"/>
            <a:ext cx="18405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. -  Trinité</a:t>
            </a: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ZoneTexte 1">
            <a:extLst>
              <a:ext uri="{FF2B5EF4-FFF2-40B4-BE49-F238E27FC236}">
                <a16:creationId xmlns:a16="http://schemas.microsoft.com/office/drawing/2014/main" id="{EBF360EA-7531-C549-8126-8E49C5BB6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173038"/>
            <a:ext cx="8602662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 i="1">
                <a:solidFill>
                  <a:srgbClr val="3366FF"/>
                </a:solidFill>
              </a:rPr>
              <a:t>Dieu, personne ne l’a jamais vu</a:t>
            </a:r>
            <a:r>
              <a:rPr lang="fr-FR" altLang="fr-FR" sz="2800" i="1"/>
              <a:t>… </a:t>
            </a:r>
          </a:p>
          <a:p>
            <a:pPr algn="ctr" eaLnBrk="1" hangingPunct="1"/>
            <a:r>
              <a:rPr lang="fr-FR" altLang="fr-FR">
                <a:solidFill>
                  <a:srgbClr val="3366FF"/>
                </a:solidFill>
              </a:rPr>
              <a:t>(1 Jn 4, 12)</a:t>
            </a:r>
          </a:p>
          <a:p>
            <a:pPr algn="ctr" eaLnBrk="1" hangingPunct="1"/>
            <a:endParaRPr lang="fr-FR" altLang="fr-FR" sz="1000">
              <a:solidFill>
                <a:srgbClr val="3366FF"/>
              </a:solidFill>
            </a:endParaRPr>
          </a:p>
          <a:p>
            <a:pPr algn="ctr" eaLnBrk="1" hangingPunct="1"/>
            <a:r>
              <a:rPr lang="fr-FR" altLang="fr-FR" i="1">
                <a:solidFill>
                  <a:srgbClr val="3366FF"/>
                </a:solidFill>
              </a:rPr>
              <a:t>…Il habite une lumière inaccessible ; </a:t>
            </a:r>
          </a:p>
          <a:p>
            <a:pPr algn="ctr" eaLnBrk="1" hangingPunct="1"/>
            <a:r>
              <a:rPr lang="fr-FR" altLang="fr-FR" i="1">
                <a:solidFill>
                  <a:srgbClr val="3366FF"/>
                </a:solidFill>
              </a:rPr>
              <a:t>aucun homme ne l’a jamais vu, et nul ne peut le voir.  </a:t>
            </a:r>
          </a:p>
          <a:p>
            <a:pPr algn="ctr" eaLnBrk="1" hangingPunct="1"/>
            <a:r>
              <a:rPr lang="fr-FR" altLang="fr-FR" sz="2000">
                <a:solidFill>
                  <a:srgbClr val="3366FF"/>
                </a:solidFill>
              </a:rPr>
              <a:t>(1 Tm 6, 16)</a:t>
            </a:r>
          </a:p>
        </p:txBody>
      </p:sp>
      <p:sp>
        <p:nvSpPr>
          <p:cNvPr id="10242" name="ZoneTexte 2">
            <a:extLst>
              <a:ext uri="{FF2B5EF4-FFF2-40B4-BE49-F238E27FC236}">
                <a16:creationId xmlns:a16="http://schemas.microsoft.com/office/drawing/2014/main" id="{BA3623DF-8EDA-684A-AD17-8C1132411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55850"/>
            <a:ext cx="4572000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fr-FR" altLang="fr-FR">
                <a:solidFill>
                  <a:srgbClr val="1F497D"/>
                </a:solidFill>
              </a:rPr>
              <a:t>On ne peut pas voir Dieu,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>
                <a:solidFill>
                  <a:srgbClr val="1F497D"/>
                </a:solidFill>
              </a:rPr>
              <a:t>mais on peut distinguer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>
                <a:solidFill>
                  <a:srgbClr val="1F497D"/>
                </a:solidFill>
              </a:rPr>
              <a:t>chacune des Personnes divines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>
                <a:solidFill>
                  <a:srgbClr val="1F497D"/>
                </a:solidFill>
              </a:rPr>
              <a:t> à un signe indiquant son action particulière vis-à-vis des hommes :</a:t>
            </a:r>
          </a:p>
        </p:txBody>
      </p:sp>
      <p:pic>
        <p:nvPicPr>
          <p:cNvPr id="23556" name="Image 4" descr="logo_canevas_16x16sansbordure.jpg">
            <a:extLst>
              <a:ext uri="{FF2B5EF4-FFF2-40B4-BE49-F238E27FC236}">
                <a16:creationId xmlns:a16="http://schemas.microsoft.com/office/drawing/2014/main" id="{654C4034-6A7D-484B-A8E7-F9D080CF7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10325"/>
            <a:ext cx="4302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BBADDB7-29B4-6545-8F06-625EC2E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1DE7BA8-6B31-EE4D-A5D4-A76B0023F411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9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0246" name="ZoneTexte 3">
            <a:extLst>
              <a:ext uri="{FF2B5EF4-FFF2-40B4-BE49-F238E27FC236}">
                <a16:creationId xmlns:a16="http://schemas.microsoft.com/office/drawing/2014/main" id="{D6325D1B-CC2C-2A47-99AE-F9887D7A0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5842000"/>
            <a:ext cx="2979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 i="1">
                <a:solidFill>
                  <a:srgbClr val="FF6600"/>
                </a:solidFill>
              </a:rPr>
              <a:t>L’Esprit </a:t>
            </a:r>
            <a:r>
              <a:rPr lang="fr-FR" altLang="fr-FR"/>
              <a:t> </a:t>
            </a:r>
            <a:r>
              <a:rPr lang="fr-FR" altLang="fr-FR">
                <a:solidFill>
                  <a:srgbClr val="1F497D"/>
                </a:solidFill>
              </a:rPr>
              <a:t>:</a:t>
            </a:r>
            <a:r>
              <a:rPr lang="fr-FR" altLang="fr-FR" i="1">
                <a:solidFill>
                  <a:srgbClr val="1F497D"/>
                </a:solidFill>
              </a:rPr>
              <a:t>  </a:t>
            </a:r>
            <a:r>
              <a:rPr lang="fr-FR" altLang="fr-FR">
                <a:solidFill>
                  <a:srgbClr val="1F497D"/>
                </a:solidFill>
              </a:rPr>
              <a:t>la colombe</a:t>
            </a:r>
            <a:endParaRPr lang="fr-FR" altLang="fr-FR"/>
          </a:p>
        </p:txBody>
      </p:sp>
      <p:sp>
        <p:nvSpPr>
          <p:cNvPr id="10247" name="ZoneTexte 8">
            <a:extLst>
              <a:ext uri="{FF2B5EF4-FFF2-40B4-BE49-F238E27FC236}">
                <a16:creationId xmlns:a16="http://schemas.microsoft.com/office/drawing/2014/main" id="{F7202DE8-DC21-844C-90BE-AF8FD78E4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5326063"/>
            <a:ext cx="29860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 i="1">
                <a:solidFill>
                  <a:srgbClr val="FF6600"/>
                </a:solidFill>
              </a:rPr>
              <a:t>Le Fils    </a:t>
            </a:r>
            <a:r>
              <a:rPr lang="fr-FR" altLang="fr-FR"/>
              <a:t>:</a:t>
            </a:r>
            <a:r>
              <a:rPr lang="fr-FR" altLang="fr-FR" i="1"/>
              <a:t>  </a:t>
            </a:r>
            <a:r>
              <a:rPr lang="fr-FR" altLang="fr-FR">
                <a:solidFill>
                  <a:srgbClr val="1F497D"/>
                </a:solidFill>
              </a:rPr>
              <a:t>la croix</a:t>
            </a:r>
          </a:p>
        </p:txBody>
      </p:sp>
      <p:sp>
        <p:nvSpPr>
          <p:cNvPr id="10248" name="ZoneTexte 9">
            <a:extLst>
              <a:ext uri="{FF2B5EF4-FFF2-40B4-BE49-F238E27FC236}">
                <a16:creationId xmlns:a16="http://schemas.microsoft.com/office/drawing/2014/main" id="{FD53C14F-D67C-6B4C-9076-50279B392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4808538"/>
            <a:ext cx="2979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 i="1">
                <a:solidFill>
                  <a:srgbClr val="FF6600"/>
                </a:solidFill>
              </a:rPr>
              <a:t>Le Père </a:t>
            </a:r>
            <a:r>
              <a:rPr lang="fr-FR" altLang="fr-FR" b="1">
                <a:solidFill>
                  <a:srgbClr val="FF6600"/>
                </a:solidFill>
              </a:rPr>
              <a:t> </a:t>
            </a:r>
            <a:r>
              <a:rPr lang="fr-FR" altLang="fr-FR"/>
              <a:t>:  </a:t>
            </a:r>
            <a:r>
              <a:rPr lang="fr-FR" altLang="fr-FR">
                <a:solidFill>
                  <a:srgbClr val="1F497D"/>
                </a:solidFill>
              </a:rPr>
              <a:t>la main </a:t>
            </a:r>
          </a:p>
        </p:txBody>
      </p:sp>
      <p:pic>
        <p:nvPicPr>
          <p:cNvPr id="10249" name="Image 12" descr="mieux.jpg">
            <a:extLst>
              <a:ext uri="{FF2B5EF4-FFF2-40B4-BE49-F238E27FC236}">
                <a16:creationId xmlns:a16="http://schemas.microsoft.com/office/drawing/2014/main" id="{4EEC0E2F-7DC5-6A48-BCCC-69C860763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2597150"/>
            <a:ext cx="3735387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3">
            <a:extLst>
              <a:ext uri="{FF2B5EF4-FFF2-40B4-BE49-F238E27FC236}">
                <a16:creationId xmlns:a16="http://schemas.microsoft.com/office/drawing/2014/main" id="{5434D661-3893-C145-87D3-035A8F604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653" y="6529380"/>
            <a:ext cx="18405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. -  Trinité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6" grpId="0"/>
      <p:bldP spid="10247" grpId="0"/>
      <p:bldP spid="10248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2964</TotalTime>
  <Words>1815</Words>
  <Application>Microsoft Macintosh PowerPoint</Application>
  <PresentationFormat>Affichage à l'écran (4:3)</PresentationFormat>
  <Paragraphs>302</Paragraphs>
  <Slides>30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6" baseType="lpstr">
      <vt:lpstr>Calibri</vt:lpstr>
      <vt:lpstr>ＭＳ Ｐゴシック</vt:lpstr>
      <vt:lpstr>Arial</vt:lpstr>
      <vt:lpstr>Wingdings</vt:lpstr>
      <vt:lpstr>Courier New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monique berger</dc:creator>
  <cp:lastModifiedBy>Microsoft Office User</cp:lastModifiedBy>
  <cp:revision>365</cp:revision>
  <dcterms:created xsi:type="dcterms:W3CDTF">2015-05-19T13:42:41Z</dcterms:created>
  <dcterms:modified xsi:type="dcterms:W3CDTF">2021-05-14T19:31:57Z</dcterms:modified>
</cp:coreProperties>
</file>