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5" r:id="rId2"/>
    <p:sldId id="293" r:id="rId3"/>
    <p:sldId id="264" r:id="rId4"/>
    <p:sldId id="298" r:id="rId5"/>
    <p:sldId id="266" r:id="rId6"/>
    <p:sldId id="272" r:id="rId7"/>
    <p:sldId id="276" r:id="rId8"/>
    <p:sldId id="257" r:id="rId9"/>
    <p:sldId id="258" r:id="rId10"/>
    <p:sldId id="259" r:id="rId11"/>
    <p:sldId id="265" r:id="rId12"/>
    <p:sldId id="267" r:id="rId13"/>
    <p:sldId id="271" r:id="rId14"/>
    <p:sldId id="303" r:id="rId15"/>
    <p:sldId id="269" r:id="rId16"/>
    <p:sldId id="304" r:id="rId17"/>
    <p:sldId id="270" r:id="rId18"/>
    <p:sldId id="294" r:id="rId19"/>
    <p:sldId id="282" r:id="rId20"/>
    <p:sldId id="283" r:id="rId21"/>
    <p:sldId id="284" r:id="rId22"/>
    <p:sldId id="285" r:id="rId23"/>
    <p:sldId id="289" r:id="rId24"/>
    <p:sldId id="291" r:id="rId25"/>
    <p:sldId id="290" r:id="rId26"/>
    <p:sldId id="277" r:id="rId27"/>
    <p:sldId id="273" r:id="rId28"/>
    <p:sldId id="274" r:id="rId29"/>
    <p:sldId id="275" r:id="rId30"/>
    <p:sldId id="278" r:id="rId31"/>
    <p:sldId id="279" r:id="rId32"/>
    <p:sldId id="286" r:id="rId33"/>
    <p:sldId id="287" r:id="rId34"/>
    <p:sldId id="280" r:id="rId35"/>
    <p:sldId id="288" r:id="rId36"/>
    <p:sldId id="292" r:id="rId37"/>
    <p:sldId id="297" r:id="rId38"/>
    <p:sldId id="302" r:id="rId39"/>
    <p:sldId id="300" r:id="rId40"/>
    <p:sldId id="301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222"/>
    <a:srgbClr val="DEDAFF"/>
    <a:srgbClr val="FFD6CD"/>
    <a:srgbClr val="FFF2E0"/>
    <a:srgbClr val="FFD287"/>
    <a:srgbClr val="FADD8C"/>
    <a:srgbClr val="C0504D"/>
    <a:srgbClr val="FFE8D1"/>
    <a:srgbClr val="FFD2A0"/>
    <a:srgbClr val="D9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637" autoAdjust="0"/>
  </p:normalViewPr>
  <p:slideViewPr>
    <p:cSldViewPr snapToGrid="0" snapToObjects="1">
      <p:cViewPr varScale="1">
        <p:scale>
          <a:sx n="62" d="100"/>
          <a:sy n="62" d="100"/>
        </p:scale>
        <p:origin x="1740" y="496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020B4-5BC7-E847-8256-897E82B1CBBD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6AA3-4188-D245-94F4-EC64DF227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303E8-2C4D-7C4A-8D53-35E6264C250A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DF2A5-C6B1-B74C-9D62-3D805358B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790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F2A5-C6B1-B74C-9D62-3D805358BA0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B8A-A2C7-EC4A-B4D0-38BCFF70D37F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254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7FE3-EABB-934E-9FA9-1DA0FBF7B835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3077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A9-630D-1149-8EE8-0E145F0B41B9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664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F71F-C11F-A948-BACF-F51CEDE147CA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4819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672-894A-DF40-A5AF-8AE0D130189D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620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72F2-2145-8A43-9848-985406E8A7BD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862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2042-47DB-A042-89B5-0789C307E296}" type="datetime1">
              <a:rPr lang="fr-FR" smtClean="0"/>
              <a:t>12/05/2021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529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060E-83BE-2D41-9405-CC7495E4A35F}" type="datetime1">
              <a:rPr lang="fr-FR" smtClean="0"/>
              <a:t>12/05/2021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170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F7C-4E18-2A48-9F8F-27CEFE4DA0F3}" type="datetime1">
              <a:rPr lang="fr-FR" smtClean="0"/>
              <a:t>12/05/2021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594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5DE8-88C4-B14A-95A7-2F8D61D5E015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3552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8D78-0285-9343-83F8-D59885614C11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3716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BDA1-2B6D-C847-8477-EF87F0154EED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C383-628A-1D46-B4E2-929B8E43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5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neuvaine-de-lascension-a-la-pentecote/" TargetMode="External"/><Relationship Id="rId3" Type="http://schemas.openxmlformats.org/officeDocument/2006/relationships/hyperlink" Target="https://moniqueberger.fr/wp-content/uploads/2020/10/FTPD-13.Saint-Esprit.pdf" TargetMode="External"/><Relationship Id="rId7" Type="http://schemas.openxmlformats.org/officeDocument/2006/relationships/hyperlink" Target="https://moniqueberger.fr/wp-content/uploads/2021/04/PTL21_Penteco%CC%82te.pdf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moniqueberger.fr/la-penteco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erenfamille.com/index.php?option=com_content&amp;view=article&amp;id=1227:la-sequence-de-la-pentecote&amp;catid=119:pentecote" TargetMode="External"/><Relationship Id="rId11" Type="http://schemas.openxmlformats.org/officeDocument/2006/relationships/hyperlink" Target="https://moniqueberger.fr/" TargetMode="External"/><Relationship Id="rId5" Type="http://schemas.openxmlformats.org/officeDocument/2006/relationships/hyperlink" Target="https://moniqueberger.fr/wp-content/uploads/2020/11/318MR18.jpg" TargetMode="External"/><Relationship Id="rId10" Type="http://schemas.openxmlformats.org/officeDocument/2006/relationships/hyperlink" Target="https://moniqueberger.fr/diaporamas/" TargetMode="External"/><Relationship Id="rId4" Type="http://schemas.openxmlformats.org/officeDocument/2006/relationships/hyperlink" Target="https://moniqueberger.fr/wp-content/uploads/2020/11/810VND28.jpg" TargetMode="External"/><Relationship Id="rId9" Type="http://schemas.openxmlformats.org/officeDocument/2006/relationships/hyperlink" Target="http://www.prierenfamille.com/index.php?option=com_content&amp;view=article&amp;id=1340&amp;Itemid=5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prierenfamille.com/index.php?option=com_content&amp;view=article&amp;id=1043:vivre-l-anne-liturgique-avec-les-enfants&amp;catid=246:stockaveceglieanneliturgique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 descr="LEsprit-Saint-symbolisé-par-la-colombe-et-la-lumiè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0" y="-1202255"/>
            <a:ext cx="9359995" cy="93599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288" y="4758268"/>
            <a:ext cx="843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spc="1100" dirty="0">
                <a:solidFill>
                  <a:srgbClr val="D2320F"/>
                </a:solidFill>
              </a:rPr>
              <a:t>LA</a:t>
            </a:r>
            <a:r>
              <a:rPr lang="fr-FR" sz="8000" spc="1100" dirty="0">
                <a:solidFill>
                  <a:schemeClr val="tx2"/>
                </a:solidFill>
              </a:rPr>
              <a:t> </a:t>
            </a:r>
            <a:r>
              <a:rPr lang="fr-FR" sz="8000" spc="1100" dirty="0">
                <a:solidFill>
                  <a:srgbClr val="D2320F"/>
                </a:solidFill>
              </a:rPr>
              <a:t>PENTECÔTE</a:t>
            </a:r>
          </a:p>
        </p:txBody>
      </p:sp>
    </p:spTree>
    <p:extLst>
      <p:ext uri="{BB962C8B-B14F-4D97-AF65-F5344CB8AC3E}">
        <p14:creationId xmlns:p14="http://schemas.microsoft.com/office/powerpoint/2010/main" val="24131144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0661" y="5892796"/>
            <a:ext cx="7552268" cy="5926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3366FF"/>
                </a:solidFill>
              </a:rPr>
              <a:t>Tous furent alors remplis de l'Esprit Saint.  </a:t>
            </a:r>
            <a:r>
              <a:rPr lang="fr-FR" sz="2400" dirty="0">
                <a:solidFill>
                  <a:srgbClr val="3366FF"/>
                </a:solidFill>
              </a:rPr>
              <a:t>(</a:t>
            </a:r>
            <a:r>
              <a:rPr lang="fr-FR" sz="2400" dirty="0" err="1">
                <a:solidFill>
                  <a:srgbClr val="3366FF"/>
                </a:solidFill>
              </a:rPr>
              <a:t>Ac</a:t>
            </a:r>
            <a:r>
              <a:rPr lang="fr-FR" sz="2400" dirty="0">
                <a:solidFill>
                  <a:srgbClr val="3366FF"/>
                </a:solidFill>
              </a:rPr>
              <a:t> 2, 4)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199" y="82463"/>
            <a:ext cx="8398934" cy="172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300" dirty="0">
                <a:solidFill>
                  <a:srgbClr val="C0504D"/>
                </a:solidFill>
              </a:rPr>
              <a:t>…</a:t>
            </a:r>
            <a:r>
              <a:rPr lang="fr-FR" sz="3200" b="1" spc="300" dirty="0">
                <a:solidFill>
                  <a:srgbClr val="C0504D"/>
                </a:solidFill>
              </a:rPr>
              <a:t>Les Apôtres reçoivent l’Esprit-Saint</a:t>
            </a:r>
          </a:p>
          <a:p>
            <a:pPr>
              <a:lnSpc>
                <a:spcPct val="120000"/>
              </a:lnSpc>
            </a:pPr>
            <a:endParaRPr lang="fr-FR" sz="1050" i="1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…Et ils virent apparaître, semblables à du feu, des langues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qui se divisaient,</a:t>
            </a:r>
            <a:r>
              <a:rPr lang="fr-FR" sz="2600" i="1" dirty="0">
                <a:solidFill>
                  <a:srgbClr val="3366FF"/>
                </a:solidFill>
              </a:rPr>
              <a:t> </a:t>
            </a:r>
            <a:r>
              <a:rPr lang="fr-FR" sz="2400" i="1" dirty="0">
                <a:solidFill>
                  <a:srgbClr val="3366FF"/>
                </a:solidFill>
              </a:rPr>
              <a:t>et il s'en posa une sur chacun d'eux. </a:t>
            </a:r>
            <a:r>
              <a:rPr lang="fr-FR" sz="2800" b="1" i="1" dirty="0">
                <a:solidFill>
                  <a:srgbClr val="3366FF"/>
                </a:solidFill>
              </a:rPr>
              <a:t>. 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2, 3)</a:t>
            </a:r>
            <a:endParaRPr lang="fr-FR" sz="2000" b="1" spc="300" dirty="0">
              <a:solidFill>
                <a:srgbClr val="C0504D"/>
              </a:solidFill>
            </a:endParaRPr>
          </a:p>
        </p:txBody>
      </p:sp>
      <p:pic>
        <p:nvPicPr>
          <p:cNvPr id="2" name="Image 1" descr="318MR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b="7083"/>
          <a:stretch/>
        </p:blipFill>
        <p:spPr>
          <a:xfrm>
            <a:off x="1591733" y="1857952"/>
            <a:ext cx="5875858" cy="3826132"/>
          </a:xfrm>
          <a:prstGeom prst="rect">
            <a:avLst/>
          </a:prstGeom>
        </p:spPr>
      </p:pic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656F7A-3700-8E48-BC6F-6AA87519F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291458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474" y="4004423"/>
            <a:ext cx="4222750" cy="240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ils se mirent à parler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en d’autres langues,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selon que l’Esprit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leur donnait de s’exprimer.</a:t>
            </a:r>
          </a:p>
          <a:p>
            <a:pPr algn="ctr">
              <a:lnSpc>
                <a:spcPct val="120000"/>
              </a:lnSpc>
            </a:pPr>
            <a:r>
              <a:rPr lang="fr-FR" sz="2000" i="1" dirty="0">
                <a:solidFill>
                  <a:srgbClr val="3366FF"/>
                </a:solidFill>
              </a:rPr>
              <a:t>		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2, 4)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5" name="Image 4" descr="737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15" y="750961"/>
            <a:ext cx="4057650" cy="576392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1300" y="152400"/>
            <a:ext cx="8648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00" dirty="0">
                <a:solidFill>
                  <a:schemeClr val="accent2"/>
                </a:solidFill>
              </a:rPr>
              <a:t>… Et ils se trouvent transformés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4474" y="934547"/>
            <a:ext cx="4222750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tx2"/>
                </a:solidFill>
              </a:rPr>
              <a:t>Ils restaient enfermés par peur </a:t>
            </a:r>
          </a:p>
          <a:p>
            <a:pPr algn="just">
              <a:lnSpc>
                <a:spcPct val="110000"/>
              </a:lnSpc>
            </a:pPr>
            <a:r>
              <a:rPr lang="fr-FR" sz="2400" dirty="0">
                <a:solidFill>
                  <a:schemeClr val="tx2"/>
                </a:solidFill>
              </a:rPr>
              <a:t>des juifs… </a:t>
            </a:r>
          </a:p>
          <a:p>
            <a:pPr algn="just">
              <a:lnSpc>
                <a:spcPct val="110000"/>
              </a:lnSpc>
            </a:pPr>
            <a:r>
              <a:rPr lang="fr-FR" sz="2400" b="1" i="1" dirty="0">
                <a:solidFill>
                  <a:srgbClr val="C0504D"/>
                </a:solidFill>
              </a:rPr>
              <a:t>…soudain, ils n’ont plus peur ! </a:t>
            </a:r>
          </a:p>
          <a:p>
            <a:pPr algn="just">
              <a:lnSpc>
                <a:spcPct val="110000"/>
              </a:lnSpc>
            </a:pPr>
            <a:endParaRPr lang="fr-FR" sz="1000" b="1" i="1" dirty="0">
              <a:solidFill>
                <a:srgbClr val="C0504D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chemeClr val="tx2"/>
                </a:solidFill>
              </a:rPr>
              <a:t>Ils sortent et se sentent </a:t>
            </a:r>
          </a:p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poussés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b="1" i="1" dirty="0">
                <a:solidFill>
                  <a:schemeClr val="accent2"/>
                </a:solidFill>
              </a:rPr>
              <a:t>à parler de Jésus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à tout le monde ! </a:t>
            </a:r>
            <a:r>
              <a:rPr lang="fr-FR" sz="2000" i="1" dirty="0">
                <a:solidFill>
                  <a:srgbClr val="3366FF"/>
                </a:solidFill>
              </a:rPr>
              <a:t>		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2, 4)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BD419AF-07BB-A940-997E-BE3F7789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77646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9732" y="457206"/>
            <a:ext cx="7586135" cy="1957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i="1" dirty="0">
                <a:solidFill>
                  <a:schemeClr val="accent5">
                    <a:lumMod val="75000"/>
                  </a:schemeClr>
                </a:solidFill>
              </a:rPr>
              <a:t>Un grand vent, </a:t>
            </a:r>
          </a:p>
          <a:p>
            <a:pPr>
              <a:lnSpc>
                <a:spcPct val="130000"/>
              </a:lnSpc>
            </a:pPr>
            <a:r>
              <a:rPr lang="fr-FR" sz="2400" b="1" i="1" dirty="0">
                <a:solidFill>
                  <a:srgbClr val="FF6600"/>
                </a:solidFill>
              </a:rPr>
              <a:t>	des langues de feu, </a:t>
            </a:r>
          </a:p>
          <a:p>
            <a:pPr>
              <a:lnSpc>
                <a:spcPct val="130000"/>
              </a:lnSpc>
            </a:pPr>
            <a:r>
              <a:rPr lang="fr-FR" sz="2400" b="1" i="1" dirty="0">
                <a:solidFill>
                  <a:srgbClr val="008000"/>
                </a:solidFill>
              </a:rPr>
              <a:t>		</a:t>
            </a:r>
            <a:r>
              <a:rPr lang="fr-FR" sz="2400" b="1" i="1" dirty="0">
                <a:solidFill>
                  <a:schemeClr val="accent2"/>
                </a:solidFill>
              </a:rPr>
              <a:t>une force nouvelle, </a:t>
            </a:r>
          </a:p>
          <a:p>
            <a:pPr>
              <a:lnSpc>
                <a:spcPct val="13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			</a:t>
            </a:r>
            <a:r>
              <a:rPr lang="fr-FR" sz="2400" b="1" i="1" dirty="0">
                <a:solidFill>
                  <a:schemeClr val="tx2"/>
                </a:solidFill>
              </a:rPr>
              <a:t> </a:t>
            </a:r>
            <a:r>
              <a:rPr lang="fr-FR" sz="2400" b="1" i="1" dirty="0">
                <a:solidFill>
                  <a:srgbClr val="197D73"/>
                </a:solidFill>
              </a:rPr>
              <a:t>parler en d’autres langues</a:t>
            </a:r>
            <a:r>
              <a:rPr lang="fr-FR" sz="2400" i="1" dirty="0">
                <a:solidFill>
                  <a:srgbClr val="197D73"/>
                </a:solidFill>
              </a:rPr>
              <a:t>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45734" y="5452529"/>
            <a:ext cx="557106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>
                <a:solidFill>
                  <a:srgbClr val="FF0000"/>
                </a:solidFill>
              </a:rPr>
              <a:t>c’est le Saint-Esprit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0044" y="2980267"/>
            <a:ext cx="7896756" cy="1779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0090"/>
                </a:solidFill>
              </a:rPr>
              <a:t>… autant de SIGNES d’</a:t>
            </a:r>
            <a:r>
              <a:rPr lang="fr-FR" sz="2800" b="1" dirty="0">
                <a:solidFill>
                  <a:schemeClr val="accent2"/>
                </a:solidFill>
              </a:rPr>
              <a:t>une</a:t>
            </a:r>
            <a:r>
              <a:rPr lang="fr-FR" sz="2800" b="1" dirty="0">
                <a:solidFill>
                  <a:srgbClr val="000090"/>
                </a:solidFill>
              </a:rPr>
              <a:t> </a:t>
            </a:r>
            <a:r>
              <a:rPr lang="fr-FR" sz="2800" b="1" dirty="0">
                <a:solidFill>
                  <a:schemeClr val="accent2"/>
                </a:solidFill>
              </a:rPr>
              <a:t>Présence</a:t>
            </a:r>
            <a:r>
              <a:rPr lang="fr-FR" sz="2800" dirty="0">
                <a:solidFill>
                  <a:srgbClr val="00009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000090"/>
                </a:solidFill>
              </a:rPr>
              <a:t>d’</a:t>
            </a:r>
            <a:r>
              <a:rPr lang="fr-FR" sz="2800" b="1" dirty="0">
                <a:solidFill>
                  <a:srgbClr val="C0504D"/>
                </a:solidFill>
              </a:rPr>
              <a:t>une Force</a:t>
            </a:r>
            <a:r>
              <a:rPr lang="fr-FR" sz="2800" b="1" dirty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qu’on ne voit pas,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000090"/>
                </a:solidFill>
              </a:rPr>
              <a:t>mais qui est bien là :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3289E4-65DB-4D40-A42A-10A9941B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3981244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397" y="939421"/>
            <a:ext cx="8331206" cy="2840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b="1" spc="150" dirty="0">
              <a:solidFill>
                <a:schemeClr val="accent2"/>
              </a:solidFill>
            </a:endParaRPr>
          </a:p>
          <a:p>
            <a:pPr algn="ctr"/>
            <a:r>
              <a:rPr lang="fr-FR" sz="3200" b="1" spc="150" dirty="0">
                <a:solidFill>
                  <a:schemeClr val="accent2"/>
                </a:solidFill>
              </a:rPr>
              <a:t>Le Saint Esprit : </a:t>
            </a:r>
          </a:p>
          <a:p>
            <a:pPr algn="ctr">
              <a:lnSpc>
                <a:spcPct val="14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une Présence, une Force qu’on ne voit pas </a:t>
            </a:r>
          </a:p>
          <a:p>
            <a:pPr algn="just"/>
            <a:endParaRPr lang="fr-FR" sz="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chemeClr val="accent5">
                    <a:lumMod val="75000"/>
                  </a:schemeClr>
                </a:solidFill>
              </a:rPr>
              <a:t>Le mot ‘’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esprit</a:t>
            </a:r>
            <a:r>
              <a:rPr lang="fr-FR" sz="2400" i="1" dirty="0">
                <a:solidFill>
                  <a:schemeClr val="accent5">
                    <a:lumMod val="75000"/>
                  </a:schemeClr>
                </a:solidFill>
              </a:rPr>
              <a:t>’’ -  en latin ‘’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</a:rPr>
              <a:t>spiritus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’’</a:t>
            </a:r>
            <a:r>
              <a:rPr lang="fr-FR" sz="2400" i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chemeClr val="accent5">
                    <a:lumMod val="75000"/>
                  </a:schemeClr>
                </a:solidFill>
              </a:rPr>
              <a:t> signifie : </a:t>
            </a:r>
            <a:r>
              <a:rPr lang="fr-FR" sz="2400" b="1" i="1" dirty="0">
                <a:solidFill>
                  <a:schemeClr val="accent5">
                    <a:lumMod val="75000"/>
                  </a:schemeClr>
                </a:solidFill>
              </a:rPr>
              <a:t>souffle, air, vent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>
              <a:lnSpc>
                <a:spcPct val="110000"/>
              </a:lnSpc>
            </a:pPr>
            <a:endParaRPr lang="fr-FR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14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19612" y="4271365"/>
            <a:ext cx="5304776" cy="1341906"/>
          </a:xfrm>
          <a:prstGeom prst="rect">
            <a:avLst/>
          </a:prstGeom>
          <a:solidFill>
            <a:srgbClr val="FDEADA"/>
          </a:solidFill>
          <a:ln w="127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fr-FR" sz="800" dirty="0">
              <a:solidFill>
                <a:srgbClr val="31859C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600" dirty="0">
                <a:solidFill>
                  <a:srgbClr val="31859C"/>
                </a:solidFill>
              </a:rPr>
              <a:t>Pas plus que le </a:t>
            </a:r>
            <a:r>
              <a:rPr lang="fr-FR" sz="2600" i="1" dirty="0">
                <a:solidFill>
                  <a:srgbClr val="31859C"/>
                </a:solidFill>
              </a:rPr>
              <a:t>vent, </a:t>
            </a:r>
            <a:r>
              <a:rPr lang="fr-FR" sz="2600" dirty="0">
                <a:solidFill>
                  <a:srgbClr val="31859C"/>
                </a:solidFill>
              </a:rPr>
              <a:t>le</a:t>
            </a:r>
            <a:r>
              <a:rPr lang="fr-FR" sz="2600" i="1" dirty="0">
                <a:solidFill>
                  <a:srgbClr val="31859C"/>
                </a:solidFill>
              </a:rPr>
              <a:t> souffle </a:t>
            </a:r>
            <a:r>
              <a:rPr lang="fr-FR" sz="2600" dirty="0">
                <a:solidFill>
                  <a:srgbClr val="31859C"/>
                </a:solidFill>
              </a:rPr>
              <a:t>ou l</a:t>
            </a:r>
            <a:r>
              <a:rPr lang="fr-FR" sz="2600" i="1" dirty="0">
                <a:solidFill>
                  <a:srgbClr val="31859C"/>
                </a:solidFill>
              </a:rPr>
              <a:t>’air,</a:t>
            </a:r>
          </a:p>
          <a:p>
            <a:pPr algn="ctr">
              <a:lnSpc>
                <a:spcPct val="130000"/>
              </a:lnSpc>
            </a:pPr>
            <a:r>
              <a:rPr lang="fr-FR" sz="2600" i="1" dirty="0">
                <a:solidFill>
                  <a:srgbClr val="31859C"/>
                </a:solidFill>
              </a:rPr>
              <a:t> </a:t>
            </a:r>
            <a:r>
              <a:rPr lang="fr-FR" sz="2600" b="1" dirty="0">
                <a:solidFill>
                  <a:srgbClr val="31859C"/>
                </a:solidFill>
              </a:rPr>
              <a:t>on ne peut voir le Saint-Esprit…</a:t>
            </a:r>
          </a:p>
          <a:p>
            <a:pPr algn="ctr">
              <a:lnSpc>
                <a:spcPct val="130000"/>
              </a:lnSpc>
            </a:pPr>
            <a:endParaRPr lang="fr-FR" sz="800" b="1" dirty="0">
              <a:solidFill>
                <a:srgbClr val="31859C"/>
              </a:solidFill>
            </a:endParaRP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B2D8F4-8AEE-F740-AFE0-C01EA713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866097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 descr="flam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85" y="2448392"/>
            <a:ext cx="3613143" cy="2893394"/>
          </a:xfrm>
          <a:prstGeom prst="rect">
            <a:avLst/>
          </a:prstGeom>
        </p:spPr>
      </p:pic>
      <p:pic>
        <p:nvPicPr>
          <p:cNvPr id="6" name="Image 1" descr="saintespritcolombecielbl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2" y="2437089"/>
            <a:ext cx="4680604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06396" y="5703608"/>
            <a:ext cx="842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C0504D"/>
                </a:solidFill>
              </a:rPr>
              <a:t>Mais d’abord</a:t>
            </a:r>
            <a:r>
              <a:rPr lang="fr-FR" sz="2800" b="1" dirty="0">
                <a:solidFill>
                  <a:srgbClr val="C0504D"/>
                </a:solidFill>
              </a:rPr>
              <a:t>, le Saint-Esprit… qui est-il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732" y="114067"/>
            <a:ext cx="902546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i="1" dirty="0">
                <a:solidFill>
                  <a:schemeClr val="tx2"/>
                </a:solidFill>
              </a:rPr>
              <a:t>Pour nous faire comprendre ce que nous ne pouvons pas voir, </a:t>
            </a:r>
          </a:p>
          <a:p>
            <a:pPr algn="ctr">
              <a:lnSpc>
                <a:spcPct val="140000"/>
              </a:lnSpc>
            </a:pPr>
            <a:r>
              <a:rPr lang="fr-FR" sz="2600" i="1" dirty="0">
                <a:solidFill>
                  <a:schemeClr val="tx2"/>
                </a:solidFill>
              </a:rPr>
              <a:t>le Saint-Esprit a utilisé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20256" y="1351764"/>
            <a:ext cx="31496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FF6600"/>
                </a:solidFill>
              </a:rPr>
              <a:t>les flammes de feu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( à la Pentecôte)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8557" y="1308675"/>
            <a:ext cx="36237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colombe</a:t>
            </a:r>
            <a:r>
              <a:rPr lang="fr-FR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( au Baptême de Jésus)</a:t>
            </a:r>
          </a:p>
        </p:txBody>
      </p:sp>
      <p:pic>
        <p:nvPicPr>
          <p:cNvPr id="13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723D510-6742-0849-9163-76239036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417551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872" y="1332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" dirty="0">
                <a:solidFill>
                  <a:schemeClr val="accent2"/>
                </a:solidFill>
              </a:rPr>
              <a:t>Le Saint Esprit est l’ESPRIT d’AMOUR </a:t>
            </a:r>
          </a:p>
          <a:p>
            <a:pPr algn="ctr">
              <a:lnSpc>
                <a:spcPct val="130000"/>
              </a:lnSpc>
            </a:pPr>
            <a:r>
              <a:rPr lang="fr-FR" sz="3200" b="1" spc="30" dirty="0">
                <a:solidFill>
                  <a:schemeClr val="accent2"/>
                </a:solidFill>
              </a:rPr>
              <a:t>entre le Père et le Fils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873" y="1398606"/>
            <a:ext cx="437830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Il est un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échange d’amour </a:t>
            </a:r>
          </a:p>
          <a:p>
            <a:pPr algn="ctr">
              <a:lnSpc>
                <a:spcPct val="130000"/>
              </a:lnSpc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entre le Père et le Fils :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Un amour si grand, si profond,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qu’il est lui-même une Personne,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une Personne divine. </a:t>
            </a:r>
            <a:r>
              <a:rPr lang="fr-FR" sz="2400" b="1" dirty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5" name="Image 4" descr="599''Tr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2" y="1381673"/>
            <a:ext cx="4663440" cy="407212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1300" y="3877738"/>
            <a:ext cx="4191873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800" b="1" dirty="0">
                <a:solidFill>
                  <a:schemeClr val="accent2"/>
                </a:solidFill>
              </a:rPr>
              <a:t>Le Saint Esprit est Dieu, </a:t>
            </a:r>
          </a:p>
          <a:p>
            <a:pPr algn="ctr">
              <a:lnSpc>
                <a:spcPct val="140000"/>
              </a:lnSpc>
            </a:pPr>
            <a:r>
              <a:rPr lang="fr-FR" sz="2800" b="1" dirty="0">
                <a:solidFill>
                  <a:schemeClr val="accent2"/>
                </a:solidFill>
              </a:rPr>
              <a:t>	 le Père est Dieu, </a:t>
            </a:r>
          </a:p>
          <a:p>
            <a:pPr algn="ctr">
              <a:lnSpc>
                <a:spcPct val="140000"/>
              </a:lnSpc>
            </a:pPr>
            <a:r>
              <a:rPr lang="fr-FR" sz="2800" i="1" dirty="0">
                <a:solidFill>
                  <a:schemeClr val="accent2"/>
                </a:solidFill>
              </a:rPr>
              <a:t>	 </a:t>
            </a:r>
            <a:r>
              <a:rPr lang="fr-FR" sz="2800" b="1" dirty="0">
                <a:solidFill>
                  <a:schemeClr val="accent2"/>
                </a:solidFill>
              </a:rPr>
              <a:t>le Fils est Dieu.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1513" y="5623467"/>
            <a:ext cx="7890933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accent2"/>
                </a:solidFill>
              </a:rPr>
              <a:t>Un seul Dieu en Trois Personnes.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0BAA74E-4A28-BD40-AFD0-F638DB25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05015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0533" y="1910636"/>
            <a:ext cx="7382935" cy="3036729"/>
          </a:xfrm>
          <a:prstGeom prst="rect">
            <a:avLst/>
          </a:prstGeom>
          <a:solidFill>
            <a:srgbClr val="FDEADA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31859C"/>
                </a:solidFill>
              </a:rPr>
              <a:t>On ne peut voir le Saint-Esprit…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31859C"/>
                </a:solidFill>
              </a:rPr>
              <a:t>mais c’est par son </a:t>
            </a:r>
            <a:r>
              <a:rPr lang="fr-FR" sz="2800" b="1" dirty="0">
                <a:solidFill>
                  <a:srgbClr val="31859C"/>
                </a:solidFill>
              </a:rPr>
              <a:t>action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31859C"/>
                </a:solidFill>
              </a:rPr>
              <a:t>qu’on comprendra mieux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31859C"/>
                </a:solidFill>
              </a:rPr>
              <a:t>sa descente sur les Apôtres…</a:t>
            </a:r>
            <a:endParaRPr lang="fr-FR" dirty="0">
              <a:solidFill>
                <a:srgbClr val="31859C"/>
              </a:solidFill>
            </a:endParaRPr>
          </a:p>
        </p:txBody>
      </p:sp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04C3AB-C055-FE4C-819D-6551AFCB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2246682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861" y="996588"/>
            <a:ext cx="479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i="1" dirty="0">
                <a:solidFill>
                  <a:srgbClr val="000000"/>
                </a:solidFill>
              </a:rPr>
              <a:t>Ils étaient faibles et timides </a:t>
            </a:r>
            <a:r>
              <a:rPr lang="fr-FR" sz="2400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3697" y="169333"/>
            <a:ext cx="8314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C0504D"/>
                </a:solidFill>
              </a:rPr>
              <a:t>L’action du Saint Esprit dans les Apôtres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3696" y="5181612"/>
            <a:ext cx="87503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Il purifie leur cœur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et Ils deviennent </a:t>
            </a:r>
          </a:p>
          <a:p>
            <a:pPr algn="just"/>
            <a:r>
              <a:rPr lang="fr-FR" sz="2400" i="1" dirty="0">
                <a:solidFill>
                  <a:srgbClr val="3366FF"/>
                </a:solidFill>
              </a:rPr>
              <a:t>le sel de la terre et la lumière qui brille devant les hommes.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(Mt 5, 13. 16)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534" y="4714273"/>
            <a:ext cx="428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i="1" dirty="0">
                <a:solidFill>
                  <a:srgbClr val="000000"/>
                </a:solidFill>
              </a:rPr>
              <a:t>Ils étaient pleins de défauts </a:t>
            </a:r>
            <a:r>
              <a:rPr lang="fr-FR" sz="24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1300" y="3295349"/>
            <a:ext cx="84455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accent2"/>
                </a:solidFill>
              </a:rPr>
              <a:t>Il leur enseigne toute vérité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Quand il viendra, lui, l’Esprit de vérité,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il vous guidera vers la vérité tout entière. </a:t>
            </a:r>
            <a:r>
              <a:rPr lang="fr-FR" sz="2000" i="1" dirty="0">
                <a:solidFill>
                  <a:srgbClr val="3366FF"/>
                </a:solidFill>
              </a:rPr>
              <a:t>(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16, 13</a:t>
            </a:r>
            <a:r>
              <a:rPr lang="fr-FR" sz="2000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1300" y="2882991"/>
            <a:ext cx="416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0000"/>
                </a:solidFill>
              </a:rPr>
              <a:t>Ils étaient ignorants </a:t>
            </a:r>
            <a:r>
              <a:rPr lang="fr-FR" sz="2400" b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9470" y="1475186"/>
            <a:ext cx="84497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56242"/>
                </a:solidFill>
              </a:rPr>
              <a:t>Le Saint Esprit les remplit de force </a:t>
            </a:r>
            <a:r>
              <a:rPr lang="fr-FR" sz="2400" dirty="0">
                <a:solidFill>
                  <a:srgbClr val="056242"/>
                </a:solidFill>
              </a:rPr>
              <a:t>et leur donne le courage d’affronter les pires difficultés et la mort</a:t>
            </a:r>
            <a:r>
              <a:rPr lang="fr-FR" sz="2400" dirty="0">
                <a:solidFill>
                  <a:srgbClr val="095B62"/>
                </a:solidFill>
              </a:rPr>
              <a:t>, </a:t>
            </a:r>
            <a:r>
              <a:rPr lang="fr-FR" sz="2400" i="1" dirty="0">
                <a:solidFill>
                  <a:srgbClr val="3366FF"/>
                </a:solidFill>
              </a:rPr>
              <a:t>pour </a:t>
            </a:r>
            <a:r>
              <a:rPr lang="fr-FR" sz="2400" i="1" spc="-40" dirty="0">
                <a:solidFill>
                  <a:srgbClr val="3366FF"/>
                </a:solidFill>
              </a:rPr>
              <a:t>rendre témoignage à Jésus-Christ jusqu’aux extrémités de la terre</a:t>
            </a:r>
            <a:r>
              <a:rPr lang="fr-FR" sz="2000" spc="-40" dirty="0">
                <a:solidFill>
                  <a:srgbClr val="3366FF"/>
                </a:solidFill>
              </a:rPr>
              <a:t>. (</a:t>
            </a:r>
            <a:r>
              <a:rPr lang="fr-FR" sz="2000" spc="-40" dirty="0" err="1">
                <a:solidFill>
                  <a:srgbClr val="3366FF"/>
                </a:solidFill>
              </a:rPr>
              <a:t>Ac</a:t>
            </a:r>
            <a:r>
              <a:rPr lang="fr-FR" sz="2000" spc="-40" dirty="0">
                <a:solidFill>
                  <a:srgbClr val="3366FF"/>
                </a:solidFill>
              </a:rPr>
              <a:t> 1, 8)</a:t>
            </a:r>
          </a:p>
        </p:txBody>
      </p:sp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EE0D99D-3957-B549-8655-AC9BF411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82324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42486" y="1803191"/>
            <a:ext cx="6631516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10253F"/>
                </a:solidFill>
              </a:rPr>
              <a:t>LA PENTECÔTE </a:t>
            </a:r>
          </a:p>
          <a:p>
            <a:pPr algn="ctr">
              <a:lnSpc>
                <a:spcPct val="200000"/>
              </a:lnSpc>
            </a:pPr>
            <a:r>
              <a:rPr lang="fr-FR" sz="4400" b="1" i="1" spc="300" dirty="0">
                <a:solidFill>
                  <a:srgbClr val="FF6600"/>
                </a:solidFill>
              </a:rPr>
              <a:t>La naissance de l’Église</a:t>
            </a:r>
          </a:p>
        </p:txBody>
      </p:sp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E837D8-FB7C-3C49-8175-526314AA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4255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6400" y="524935"/>
            <a:ext cx="8280400" cy="3597908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fr-FR" sz="1100" b="1" dirty="0">
              <a:solidFill>
                <a:srgbClr val="C0504D"/>
              </a:solidFill>
            </a:endParaRPr>
          </a:p>
          <a:p>
            <a:endParaRPr lang="fr-FR" sz="1400" dirty="0">
              <a:solidFill>
                <a:srgbClr val="1F497D"/>
              </a:solidFill>
            </a:endParaRPr>
          </a:p>
          <a:p>
            <a:r>
              <a:rPr lang="fr-FR" sz="2400" dirty="0">
                <a:solidFill>
                  <a:srgbClr val="1F497D"/>
                </a:solidFill>
              </a:rPr>
              <a:t>Sortis du Cénacle, les Apôtres sont </a:t>
            </a:r>
            <a:r>
              <a:rPr lang="fr-FR" sz="2400" b="1" i="1" dirty="0">
                <a:solidFill>
                  <a:schemeClr val="accent2"/>
                </a:solidFill>
              </a:rPr>
              <a:t>poussés</a:t>
            </a:r>
            <a:r>
              <a:rPr lang="fr-FR" sz="2400" i="1" dirty="0">
                <a:solidFill>
                  <a:schemeClr val="accent2"/>
                </a:solidFill>
              </a:rPr>
              <a:t> </a:t>
            </a:r>
            <a:r>
              <a:rPr lang="fr-FR" sz="2400" b="1" i="1" dirty="0">
                <a:solidFill>
                  <a:schemeClr val="accent2"/>
                </a:solidFill>
              </a:rPr>
              <a:t>à parler de Jésus </a:t>
            </a:r>
            <a:r>
              <a:rPr lang="fr-FR" sz="2400" dirty="0">
                <a:solidFill>
                  <a:srgbClr val="1F497D"/>
                </a:solidFill>
              </a:rPr>
              <a:t>aux foules qui étaient là : </a:t>
            </a:r>
          </a:p>
          <a:p>
            <a:pPr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			‘’Il nous est impossible de nous taire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sur ce que nous avons vu et entendu’’. 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4, 20)</a:t>
            </a:r>
          </a:p>
          <a:p>
            <a:endParaRPr lang="fr-FR" sz="2400" dirty="0"/>
          </a:p>
          <a:p>
            <a:pPr algn="just"/>
            <a:r>
              <a:rPr lang="fr-FR" sz="2400" spc="-10" dirty="0">
                <a:solidFill>
                  <a:srgbClr val="1F497D"/>
                </a:solidFill>
              </a:rPr>
              <a:t>Il y avait beaucoup d’étrangers à Jérusalem, car c’était un jour </a:t>
            </a:r>
          </a:p>
          <a:p>
            <a:pPr algn="just"/>
            <a:r>
              <a:rPr lang="fr-FR" sz="2400" spc="-10" dirty="0">
                <a:solidFill>
                  <a:srgbClr val="1F497D"/>
                </a:solidFill>
              </a:rPr>
              <a:t>de grand pèlerinage 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chacun les comprenait dans sa propre langue (</a:t>
            </a:r>
            <a:r>
              <a:rPr lang="fr-FR" sz="2400" i="1" dirty="0" err="1">
                <a:solidFill>
                  <a:srgbClr val="3366FF"/>
                </a:solidFill>
              </a:rPr>
              <a:t>Ac</a:t>
            </a:r>
            <a:r>
              <a:rPr lang="fr-FR" sz="2400" i="1" dirty="0">
                <a:solidFill>
                  <a:srgbClr val="3366FF"/>
                </a:solidFill>
              </a:rPr>
              <a:t> 2, 6).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6401" y="4555067"/>
            <a:ext cx="7823199" cy="1680460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F497D"/>
                </a:solidFill>
              </a:rPr>
              <a:t>Que disait Pierre ?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‘’Ce Jésus que vous avez crucifié,… Dieu l’a ressuscité :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nous en sommes tous témoins’’.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2, 24. 32)</a:t>
            </a:r>
          </a:p>
          <a:p>
            <a:endParaRPr lang="fr-FR" sz="2400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0080D1-8CC2-E048-BC0C-348BEB97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03015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1320731"/>
            <a:ext cx="7112000" cy="4216539"/>
          </a:xfrm>
          <a:prstGeom prst="rect">
            <a:avLst/>
          </a:prstGeom>
          <a:solidFill>
            <a:srgbClr val="FFD2A0"/>
          </a:solidFill>
          <a:ln w="12700" cmpd="sng">
            <a:solidFill>
              <a:srgbClr val="D3FF9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</a:rPr>
              <a:t>Pour qui </a:t>
            </a:r>
            <a:r>
              <a:rPr lang="fr-FR" sz="2400"/>
              <a:t>les diaporamas </a:t>
            </a:r>
            <a:r>
              <a:rPr lang="fr-FR" sz="2400" dirty="0"/>
              <a:t>de « </a:t>
            </a:r>
            <a:r>
              <a:rPr lang="fr-FR" sz="2400" i="1" dirty="0"/>
              <a:t>Apprenez-nous à prier </a:t>
            </a:r>
            <a:r>
              <a:rPr lang="fr-FR" sz="2400" dirty="0"/>
              <a:t>»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n>
                <a:solidFill>
                  <a:srgbClr val="D3FF96"/>
                </a:solidFill>
              </a:ln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/>
              <a:t>Parents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retrouver rapidement l’essentiel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/>
              <a:t>Parents </a:t>
            </a:r>
            <a:r>
              <a:rPr lang="fr-FR" sz="2400" b="1" dirty="0">
                <a:solidFill>
                  <a:srgbClr val="FF0000"/>
                </a:solidFill>
              </a:rPr>
              <a:t>avec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les enfants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     expliquer, adapter, échanger, préparer…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/>
              <a:t>Et aussi, pour les plus grands, pour les éducateurs…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/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071907" y="6532927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739108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974" y="50801"/>
            <a:ext cx="8422425" cy="305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lang="fr-FR" sz="2000" spc="-30" dirty="0"/>
          </a:p>
          <a:p>
            <a:pPr algn="just"/>
            <a:r>
              <a:rPr lang="fr-FR" sz="2400" spc="-30" dirty="0">
                <a:solidFill>
                  <a:srgbClr val="1F497D"/>
                </a:solidFill>
              </a:rPr>
              <a:t>Touchés au cœur. les auditeurs dirent à Pierre et aux autres </a:t>
            </a:r>
            <a:r>
              <a:rPr lang="fr-FR" sz="2400" dirty="0">
                <a:solidFill>
                  <a:srgbClr val="1F497D"/>
                </a:solidFill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‘</a:t>
            </a:r>
            <a:r>
              <a:rPr lang="fr-FR" sz="2400" i="1" spc="-30" dirty="0">
                <a:solidFill>
                  <a:srgbClr val="3366FF"/>
                </a:solidFill>
              </a:rPr>
              <a:t>’Frères, que devons-nous faire ?’’ </a:t>
            </a:r>
          </a:p>
          <a:p>
            <a:pPr algn="just"/>
            <a:r>
              <a:rPr lang="fr-FR" sz="2400" spc="-30" dirty="0">
                <a:solidFill>
                  <a:schemeClr val="tx2"/>
                </a:solidFill>
              </a:rPr>
              <a:t>Pierre répondit : </a:t>
            </a:r>
          </a:p>
          <a:p>
            <a:pPr algn="just"/>
            <a:endParaRPr lang="fr-FR" sz="900" spc="-30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i="1" spc="-30" dirty="0">
                <a:solidFill>
                  <a:srgbClr val="3366FF"/>
                </a:solidFill>
              </a:rPr>
              <a:t>‘</a:t>
            </a:r>
            <a:r>
              <a:rPr lang="fr-FR" sz="2400" b="1" i="1" spc="-30" dirty="0">
                <a:solidFill>
                  <a:srgbClr val="3366FF"/>
                </a:solidFill>
              </a:rPr>
              <a:t>’Convertissez-vous </a:t>
            </a:r>
            <a:r>
              <a:rPr lang="fr-FR" sz="2400" b="1" i="1" spc="-20" dirty="0">
                <a:solidFill>
                  <a:srgbClr val="3366FF"/>
                </a:solidFill>
              </a:rPr>
              <a:t>et que chacun soit baptisé </a:t>
            </a:r>
          </a:p>
          <a:p>
            <a:pPr algn="ctr"/>
            <a:r>
              <a:rPr lang="fr-FR" sz="2400" i="1" spc="-20" dirty="0">
                <a:solidFill>
                  <a:srgbClr val="3366FF"/>
                </a:solidFill>
              </a:rPr>
              <a:t>au nom de Jésus-Christ </a:t>
            </a:r>
            <a:r>
              <a:rPr lang="fr-FR" sz="2400" i="1" spc="-30" dirty="0">
                <a:solidFill>
                  <a:srgbClr val="3366FF"/>
                </a:solidFill>
              </a:rPr>
              <a:t>pour le pardon des péchés. </a:t>
            </a:r>
          </a:p>
          <a:p>
            <a:pPr algn="ctr">
              <a:lnSpc>
                <a:spcPct val="130000"/>
              </a:lnSpc>
            </a:pPr>
            <a:r>
              <a:rPr lang="fr-FR" sz="2400" b="1" i="1" spc="-30" dirty="0">
                <a:solidFill>
                  <a:srgbClr val="3366FF"/>
                </a:solidFill>
              </a:rPr>
              <a:t>Vous recevrez alors le don du Saint-Esprit.’’</a:t>
            </a:r>
          </a:p>
        </p:txBody>
      </p:sp>
      <p:pic>
        <p:nvPicPr>
          <p:cNvPr id="4" name="Image 3" descr="pentecot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3362865"/>
            <a:ext cx="2556934" cy="19177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5975" y="5404813"/>
            <a:ext cx="842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Ceux qui avaient accueilli la parole de Pierre furent baptisés.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Ce jour-là</a:t>
            </a:r>
            <a:r>
              <a:rPr lang="fr-FR" sz="2400" b="1" i="1" dirty="0">
                <a:solidFill>
                  <a:srgbClr val="3366FF"/>
                </a:solidFill>
              </a:rPr>
              <a:t>, environ 3000 personnes se joignirent à eux.</a:t>
            </a:r>
            <a:r>
              <a:rPr lang="fr-FR" sz="2400" dirty="0">
                <a:solidFill>
                  <a:srgbClr val="3366FF"/>
                </a:solidFill>
              </a:rPr>
              <a:t> 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36-41)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F3B198-4106-0B4A-AE3F-06864EC2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421377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469" y="118535"/>
            <a:ext cx="88391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algn="just"/>
            <a:r>
              <a:rPr lang="fr-FR" sz="2400" dirty="0">
                <a:solidFill>
                  <a:srgbClr val="254061"/>
                </a:solidFill>
              </a:rPr>
              <a:t>Les jours suivants, les Apôtres continuent à annoncer </a:t>
            </a:r>
            <a:r>
              <a:rPr lang="fr-FR" sz="2400" b="1" i="1" dirty="0">
                <a:solidFill>
                  <a:schemeClr val="accent2"/>
                </a:solidFill>
              </a:rPr>
              <a:t>Jésus-Christ mort et ressuscité, unique Sauveur </a:t>
            </a:r>
            <a:r>
              <a:rPr lang="fr-FR" sz="2000" dirty="0"/>
              <a:t>(</a:t>
            </a:r>
            <a:r>
              <a:rPr lang="fr-FR" sz="2000" dirty="0" err="1"/>
              <a:t>Ac</a:t>
            </a:r>
            <a:r>
              <a:rPr lang="fr-FR" sz="2000" dirty="0"/>
              <a:t> 4, 12) </a:t>
            </a:r>
            <a:r>
              <a:rPr lang="fr-FR" sz="2400" dirty="0"/>
              <a:t>:</a:t>
            </a:r>
            <a:endParaRPr lang="fr-FR" sz="2000" b="1" dirty="0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254061"/>
                </a:solidFill>
              </a:rPr>
              <a:t>de nouveaux croyants reçoivent le baptême.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5469" y="4927586"/>
            <a:ext cx="82973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L’Église était en paix dans toute la Judée, la Galilée et la Samarie ;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elle se construisait et elle marchait dans la crainte du Seigneur ; </a:t>
            </a:r>
            <a:r>
              <a:rPr lang="fr-FR" sz="2400" b="1" i="1" dirty="0">
                <a:solidFill>
                  <a:srgbClr val="3366FF"/>
                </a:solidFill>
              </a:rPr>
              <a:t>réconfortée par l’Esprit Saint, elle se multipliait</a:t>
            </a:r>
            <a:r>
              <a:rPr lang="fr-FR" sz="2400" i="1" dirty="0">
                <a:solidFill>
                  <a:srgbClr val="3366FF"/>
                </a:solidFill>
              </a:rPr>
              <a:t>.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9, 31)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4933" y="4351861"/>
            <a:ext cx="79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Ainsi, l’Église se développe rapidement </a:t>
            </a:r>
            <a:r>
              <a:rPr lang="fr-FR" sz="2400" dirty="0"/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3568" y="2269071"/>
            <a:ext cx="87333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254061"/>
                </a:solidFill>
              </a:rPr>
              <a:t>En quelques jours, c’est toute une communauté qui se constitue.</a:t>
            </a:r>
          </a:p>
          <a:p>
            <a:pPr algn="just"/>
            <a:endParaRPr lang="fr-FR" sz="1200" dirty="0"/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Ils se montraient assidus aux instructions des Apôtres,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fidèles à la communion fraternelle,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à la fraction du pain et aux prières</a:t>
            </a:r>
            <a:r>
              <a:rPr lang="fr-FR" sz="2000" dirty="0">
                <a:solidFill>
                  <a:srgbClr val="3366FF"/>
                </a:solidFill>
              </a:rPr>
              <a:t>. 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, 2 42)</a:t>
            </a: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6CC25DC-BFE5-1944-94A2-657FDAD6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64596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200" y="7755"/>
            <a:ext cx="8805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C0504D"/>
                </a:solidFill>
              </a:rPr>
              <a:t>Les débuts de l’Église</a:t>
            </a:r>
          </a:p>
        </p:txBody>
      </p:sp>
      <p:pic>
        <p:nvPicPr>
          <p:cNvPr id="3" name="Image 2" descr="voyagessaintpa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62" y="3217896"/>
            <a:ext cx="5201087" cy="320066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1600" y="711206"/>
            <a:ext cx="890693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spc="-80" dirty="0">
                <a:solidFill>
                  <a:srgbClr val="1F497D"/>
                </a:solidFill>
              </a:rPr>
              <a:t>L’histoire de cette Église naissante est racontée dans les </a:t>
            </a:r>
            <a:r>
              <a:rPr lang="fr-FR" sz="2400" b="1" spc="-80" dirty="0">
                <a:solidFill>
                  <a:srgbClr val="1F497D"/>
                </a:solidFill>
              </a:rPr>
              <a:t>Actes des apôtres</a:t>
            </a:r>
            <a:r>
              <a:rPr lang="fr-FR" sz="2400" spc="-80" dirty="0">
                <a:solidFill>
                  <a:srgbClr val="1F497D"/>
                </a:solidFill>
              </a:rPr>
              <a:t> </a:t>
            </a:r>
            <a:r>
              <a:rPr lang="fr-FR" sz="2400" dirty="0">
                <a:solidFill>
                  <a:srgbClr val="1F497D"/>
                </a:solidFill>
              </a:rPr>
              <a:t>: </a:t>
            </a:r>
          </a:p>
          <a:p>
            <a:pPr indent="185738" algn="just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	- le développement de l’Église, </a:t>
            </a:r>
          </a:p>
          <a:p>
            <a:pPr indent="185738" algn="just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	- très vite, les persécutions contre les premiers chrétiens, </a:t>
            </a:r>
          </a:p>
          <a:p>
            <a:pPr indent="185738" algn="just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	- entraînant l’exil de beaucoup d’entre eux,</a:t>
            </a:r>
          </a:p>
          <a:p>
            <a:pPr indent="185738" algn="just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	- leur dispersion permet l’extension rapide de la Bonne Nouvelle</a:t>
            </a:r>
          </a:p>
          <a:p>
            <a:pPr algn="just"/>
            <a:r>
              <a:rPr lang="fr-FR" sz="2400" dirty="0">
                <a:solidFill>
                  <a:srgbClr val="1F497D"/>
                </a:solidFill>
              </a:rPr>
              <a:t> </a:t>
            </a:r>
            <a:r>
              <a:rPr lang="fr-FR" sz="2400" spc="-10" dirty="0">
                <a:solidFill>
                  <a:srgbClr val="1F497D"/>
                </a:solidFill>
              </a:rPr>
              <a:t>parmi les païens, grâce aux voyages de </a:t>
            </a:r>
            <a:r>
              <a:rPr lang="fr-FR" sz="2400" b="1" spc="-10" dirty="0">
                <a:solidFill>
                  <a:srgbClr val="1F497D"/>
                </a:solidFill>
              </a:rPr>
              <a:t>saint Paul</a:t>
            </a:r>
            <a:r>
              <a:rPr lang="fr-FR" sz="2400" spc="-10" dirty="0">
                <a:solidFill>
                  <a:srgbClr val="1F497D"/>
                </a:solidFill>
              </a:rPr>
              <a:t>, grand missionnaire.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2A116C-9609-B148-A0C8-5A795A77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277340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730" y="86737"/>
            <a:ext cx="8985242" cy="264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Qu’est-ce que l’Église  ?</a:t>
            </a:r>
          </a:p>
          <a:p>
            <a:pPr algn="just"/>
            <a:endParaRPr lang="fr-FR" sz="1050" dirty="0"/>
          </a:p>
          <a:p>
            <a:pPr algn="ctr">
              <a:lnSpc>
                <a:spcPct val="14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Dieu veut que tous les hommes soient sauvés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et parviennent à la connaissance de la vérité </a:t>
            </a:r>
            <a:r>
              <a:rPr lang="fr-FR" sz="2000" dirty="0">
                <a:solidFill>
                  <a:srgbClr val="3366FF"/>
                </a:solidFill>
              </a:rPr>
              <a:t>(1 Tm 2, 3)</a:t>
            </a:r>
          </a:p>
          <a:p>
            <a:pPr algn="just"/>
            <a:endParaRPr lang="fr-FR" sz="1400" dirty="0"/>
          </a:p>
          <a:p>
            <a:pPr algn="ctr"/>
            <a:r>
              <a:rPr lang="fr-FR" sz="2600" dirty="0">
                <a:solidFill>
                  <a:srgbClr val="254061"/>
                </a:solidFill>
              </a:rPr>
              <a:t>La communauté de tous les baptisés, croyant en Jésus-Christ,</a:t>
            </a:r>
            <a:r>
              <a:rPr lang="fr-FR" sz="2600" b="1" dirty="0">
                <a:solidFill>
                  <a:srgbClr val="254061"/>
                </a:solidFill>
              </a:rPr>
              <a:t> </a:t>
            </a:r>
          </a:p>
          <a:p>
            <a:pPr algn="ctr"/>
            <a:r>
              <a:rPr lang="fr-FR" sz="2600" dirty="0">
                <a:solidFill>
                  <a:srgbClr val="254061"/>
                </a:solidFill>
              </a:rPr>
              <a:t>a reçu le nom de </a:t>
            </a:r>
            <a:r>
              <a:rPr lang="fr-FR" sz="2600" b="1" dirty="0">
                <a:solidFill>
                  <a:schemeClr val="accent2"/>
                </a:solidFill>
              </a:rPr>
              <a:t>’’ÉGLISE’’</a:t>
            </a:r>
            <a:r>
              <a:rPr lang="fr-FR" sz="2600" dirty="0">
                <a:solidFill>
                  <a:srgbClr val="C0504D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1512" y="4928504"/>
            <a:ext cx="7778221" cy="136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600" dirty="0">
                <a:solidFill>
                  <a:srgbClr val="254061"/>
                </a:solidFill>
              </a:rPr>
              <a:t>Elle est </a:t>
            </a:r>
            <a:r>
              <a:rPr lang="fr-FR" sz="2600" b="1" dirty="0">
                <a:solidFill>
                  <a:schemeClr val="accent2"/>
                </a:solidFill>
              </a:rPr>
              <a:t>le corps du Christ, </a:t>
            </a:r>
          </a:p>
          <a:p>
            <a:pPr algn="ctr">
              <a:lnSpc>
                <a:spcPct val="110000"/>
              </a:lnSpc>
            </a:pPr>
            <a:r>
              <a:rPr lang="fr-FR" sz="2600" b="1" dirty="0">
                <a:solidFill>
                  <a:schemeClr val="accent2"/>
                </a:solidFill>
              </a:rPr>
              <a:t>	</a:t>
            </a:r>
            <a:r>
              <a:rPr lang="fr-FR" sz="2600" dirty="0">
                <a:solidFill>
                  <a:srgbClr val="254061"/>
                </a:solidFill>
              </a:rPr>
              <a:t>Il est la Tête, nous sommes les membres : </a:t>
            </a:r>
          </a:p>
          <a:p>
            <a:pPr algn="ctr">
              <a:lnSpc>
                <a:spcPct val="110000"/>
              </a:lnSpc>
            </a:pPr>
            <a:r>
              <a:rPr lang="fr-FR" sz="2600" dirty="0">
                <a:solidFill>
                  <a:srgbClr val="254061"/>
                </a:solidFill>
              </a:rPr>
              <a:t>nous ne pouvons pas nous séparer de Lui.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1513" y="3623735"/>
            <a:ext cx="84044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fr-FR" sz="2600" spc="-20" dirty="0">
                <a:solidFill>
                  <a:srgbClr val="254061"/>
                </a:solidFill>
              </a:rPr>
              <a:t>Elle est le </a:t>
            </a:r>
            <a:r>
              <a:rPr lang="fr-FR" sz="2600" b="1" spc="-20" dirty="0">
                <a:solidFill>
                  <a:schemeClr val="accent2"/>
                </a:solidFill>
              </a:rPr>
              <a:t>Peuple de Dieu </a:t>
            </a:r>
            <a:r>
              <a:rPr lang="fr-FR" sz="2600" spc="-20" dirty="0">
                <a:solidFill>
                  <a:srgbClr val="254061"/>
                </a:solidFill>
              </a:rPr>
              <a:t>en route vers le Ciel, </a:t>
            </a:r>
          </a:p>
          <a:p>
            <a:r>
              <a:rPr lang="fr-FR" sz="2600" i="1" spc="-20" dirty="0">
                <a:solidFill>
                  <a:srgbClr val="254061"/>
                </a:solidFill>
              </a:rPr>
              <a:t>	sous la conduite de</a:t>
            </a:r>
            <a:r>
              <a:rPr lang="fr-FR" sz="2600" i="1" spc="-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600" b="1" spc="-20" dirty="0">
                <a:solidFill>
                  <a:schemeClr val="accent2"/>
                </a:solidFill>
              </a:rPr>
              <a:t>l’Esprit-Saint,</a:t>
            </a:r>
            <a:endParaRPr lang="fr-FR" sz="2600" b="1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1513" y="2980271"/>
            <a:ext cx="7642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600" spc="-20" dirty="0">
                <a:solidFill>
                  <a:srgbClr val="254061"/>
                </a:solidFill>
              </a:rPr>
              <a:t>Elle est la </a:t>
            </a:r>
            <a:r>
              <a:rPr lang="fr-FR" sz="2600" b="1" dirty="0">
                <a:solidFill>
                  <a:srgbClr val="C0504D"/>
                </a:solidFill>
              </a:rPr>
              <a:t>famille</a:t>
            </a:r>
            <a:r>
              <a:rPr lang="fr-FR" sz="2600" dirty="0"/>
              <a:t> </a:t>
            </a:r>
            <a:r>
              <a:rPr lang="fr-FR" sz="2600" b="1" dirty="0">
                <a:solidFill>
                  <a:schemeClr val="accent2"/>
                </a:solidFill>
              </a:rPr>
              <a:t>des enfants de Dieu, </a:t>
            </a:r>
            <a:endParaRPr lang="fr-FR" sz="2600" dirty="0">
              <a:solidFill>
                <a:srgbClr val="095B62"/>
              </a:solidFill>
            </a:endParaRP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7C98B57-5BB0-AD46-92E7-18AFE32E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82885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601" y="66168"/>
            <a:ext cx="899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50" dirty="0">
                <a:solidFill>
                  <a:schemeClr val="accent2"/>
                </a:solidFill>
              </a:rPr>
              <a:t>L’Église, corps du Christ</a:t>
            </a:r>
            <a:endParaRPr lang="fr-FR" sz="2800" spc="25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254061"/>
                </a:solidFill>
              </a:rPr>
              <a:t>Jésus fait la comparaison avec la Vigne :</a:t>
            </a:r>
          </a:p>
        </p:txBody>
      </p:sp>
      <p:pic>
        <p:nvPicPr>
          <p:cNvPr id="3" name="Image 2" descr="vign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0" y="1456268"/>
            <a:ext cx="4945950" cy="322020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4133" y="4674509"/>
            <a:ext cx="821266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800000"/>
                </a:solidFill>
              </a:rPr>
              <a:t>L’Eglise</a:t>
            </a:r>
            <a:r>
              <a:rPr lang="fr-FR" sz="2400" dirty="0">
                <a:solidFill>
                  <a:srgbClr val="800000"/>
                </a:solidFill>
              </a:rPr>
              <a:t> ne comprend pas seulement les chrétiens vivant actuellement sur toute la terre. Elle</a:t>
            </a:r>
            <a:r>
              <a:rPr lang="fr-FR" sz="2200" dirty="0">
                <a:solidFill>
                  <a:srgbClr val="800000"/>
                </a:solidFill>
              </a:rPr>
              <a:t> </a:t>
            </a:r>
            <a:r>
              <a:rPr lang="fr-FR" sz="2400" dirty="0">
                <a:solidFill>
                  <a:srgbClr val="800000"/>
                </a:solidFill>
              </a:rPr>
              <a:t>comprend  aussi :</a:t>
            </a:r>
          </a:p>
          <a:p>
            <a:pPr algn="just"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-  ceux qui sont déjà arrivés au ciel : les saints,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-  ceux qui, après leur mort, doivent se purifier avant d’y entrer.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24088" y="1824313"/>
            <a:ext cx="3572934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Je suis la Vigne,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vous êtes les sarments…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 Sans Moi,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vous ne pouvez rien faire…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15, 1-8)</a:t>
            </a: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0A2D0D-79A7-654E-A1AD-6CF81DE0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09414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8874" y="42278"/>
            <a:ext cx="758508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pc="160" dirty="0"/>
              <a:t>Ne pas confondre…</a:t>
            </a:r>
          </a:p>
          <a:p>
            <a:pPr algn="ctr">
              <a:lnSpc>
                <a:spcPct val="120000"/>
              </a:lnSpc>
            </a:pPr>
            <a:r>
              <a:rPr lang="fr-FR" sz="2800" b="1" spc="160" dirty="0">
                <a:solidFill>
                  <a:schemeClr val="accent2"/>
                </a:solidFill>
              </a:rPr>
              <a:t>« Église » et « église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621" y="1027069"/>
            <a:ext cx="4444638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L’</a:t>
            </a:r>
            <a:r>
              <a:rPr lang="fr-FR" sz="2800" b="1" u="sng" dirty="0">
                <a:solidFill>
                  <a:schemeClr val="accent2"/>
                </a:solidFill>
              </a:rPr>
              <a:t>É</a:t>
            </a:r>
            <a:r>
              <a:rPr lang="fr-FR" sz="2400" u="sng" dirty="0"/>
              <a:t>glise</a:t>
            </a:r>
            <a:r>
              <a:rPr lang="fr-FR" sz="2400" dirty="0"/>
              <a:t> est </a:t>
            </a:r>
          </a:p>
          <a:p>
            <a:pPr algn="ctr">
              <a:lnSpc>
                <a:spcPct val="130000"/>
              </a:lnSpc>
            </a:pPr>
            <a:r>
              <a:rPr lang="fr-FR" sz="2400" b="1" dirty="0"/>
              <a:t>la communautés des baptisés </a:t>
            </a:r>
            <a:r>
              <a:rPr lang="fr-FR" sz="2400" dirty="0"/>
              <a:t>: </a:t>
            </a:r>
          </a:p>
          <a:p>
            <a:pPr algn="ctr"/>
            <a:r>
              <a:rPr lang="fr-FR" sz="2400" spc="-20" dirty="0"/>
              <a:t>les fidèles, les prêtres, les évêques,</a:t>
            </a:r>
          </a:p>
          <a:p>
            <a:pPr algn="ctr"/>
            <a:r>
              <a:rPr lang="fr-FR" sz="2400" dirty="0"/>
              <a:t>soumis au Pape, </a:t>
            </a:r>
          </a:p>
          <a:p>
            <a:pPr algn="ctr"/>
            <a:r>
              <a:rPr lang="fr-FR" sz="2400" dirty="0"/>
              <a:t>représentant du Christ sur la terre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01037" y="1044014"/>
            <a:ext cx="43752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L’</a:t>
            </a:r>
            <a:r>
              <a:rPr lang="fr-FR" sz="2800" b="1" u="sng" dirty="0">
                <a:solidFill>
                  <a:srgbClr val="C0504D"/>
                </a:solidFill>
              </a:rPr>
              <a:t>é</a:t>
            </a:r>
            <a:r>
              <a:rPr lang="fr-FR" sz="2400" u="sng" dirty="0"/>
              <a:t>glise</a:t>
            </a:r>
            <a:r>
              <a:rPr lang="fr-FR" sz="2400" dirty="0"/>
              <a:t> est le bâtiment, </a:t>
            </a:r>
          </a:p>
          <a:p>
            <a:pPr algn="ctr">
              <a:lnSpc>
                <a:spcPct val="130000"/>
              </a:lnSpc>
            </a:pPr>
            <a:r>
              <a:rPr lang="fr-FR" sz="2400" b="1" dirty="0"/>
              <a:t>la maison </a:t>
            </a:r>
            <a:r>
              <a:rPr lang="fr-FR" sz="2400" dirty="0"/>
              <a:t>où l’on va à la messe.</a:t>
            </a:r>
          </a:p>
          <a:p>
            <a:pPr algn="ctr">
              <a:lnSpc>
                <a:spcPct val="120000"/>
              </a:lnSpc>
            </a:pPr>
            <a:r>
              <a:rPr lang="fr-FR" sz="2400" dirty="0"/>
              <a:t>C’est la ‘’maison de Dieu’’</a:t>
            </a:r>
          </a:p>
          <a:p>
            <a:pPr algn="ctr">
              <a:lnSpc>
                <a:spcPct val="120000"/>
              </a:lnSpc>
            </a:pPr>
            <a:r>
              <a:rPr lang="fr-FR" sz="2400" spc="-10" dirty="0"/>
              <a:t> à qui est dû un très grand respect</a:t>
            </a:r>
          </a:p>
        </p:txBody>
      </p:sp>
      <p:pic>
        <p:nvPicPr>
          <p:cNvPr id="4" name="Image 3" descr="église bord de l'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0" y="3310934"/>
            <a:ext cx="4105529" cy="2879999"/>
          </a:xfrm>
          <a:prstGeom prst="rect">
            <a:avLst/>
          </a:prstGeom>
        </p:spPr>
      </p:pic>
      <p:pic>
        <p:nvPicPr>
          <p:cNvPr id="6" name="Image 5" descr="1037Eglisebatea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>
          <a:xfrm>
            <a:off x="130685" y="3317283"/>
            <a:ext cx="4332511" cy="2880000"/>
          </a:xfrm>
          <a:prstGeom prst="rect">
            <a:avLst/>
          </a:prstGeom>
          <a:ln w="12700" cmpd="sng">
            <a:solidFill>
              <a:srgbClr val="4F81BD"/>
            </a:solidFill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26</a:t>
            </a:fld>
            <a:endParaRPr lang="fr-FR"/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5FCD24E-3824-FC45-B860-A5383054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77459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8800" y="1659467"/>
            <a:ext cx="79925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200" dirty="0">
                <a:solidFill>
                  <a:srgbClr val="10253F"/>
                </a:solidFill>
              </a:rPr>
              <a:t>COMMENT VIVRE </a:t>
            </a:r>
          </a:p>
          <a:p>
            <a:pPr algn="ctr"/>
            <a:endParaRPr lang="fr-FR" sz="4400" spc="200" dirty="0">
              <a:solidFill>
                <a:srgbClr val="10253F"/>
              </a:solidFill>
            </a:endParaRPr>
          </a:p>
          <a:p>
            <a:pPr algn="ctr"/>
            <a:r>
              <a:rPr lang="fr-FR" sz="4400" spc="200" dirty="0">
                <a:solidFill>
                  <a:srgbClr val="10253F"/>
                </a:solidFill>
              </a:rPr>
              <a:t>DE L’ESPRIT DE LA PENTECÔTE</a:t>
            </a:r>
          </a:p>
          <a:p>
            <a:pPr algn="ctr"/>
            <a:endParaRPr lang="fr-FR" sz="4400" b="1" spc="200" dirty="0">
              <a:solidFill>
                <a:srgbClr val="0000FF"/>
              </a:solidFill>
            </a:endParaRPr>
          </a:p>
          <a:p>
            <a:pPr algn="ctr"/>
            <a:r>
              <a:rPr lang="fr-FR" sz="4400" i="1" spc="200" dirty="0">
                <a:solidFill>
                  <a:srgbClr val="FF6600"/>
                </a:solidFill>
              </a:rPr>
              <a:t>…tous les jours de notre vie  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27</a:t>
            </a:fld>
            <a:endParaRPr lang="fr-FR"/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B86172-6FB5-A849-9B96-1DC4AF82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28001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196" y="146349"/>
            <a:ext cx="8686800" cy="232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C0504D"/>
                </a:solidFill>
              </a:rPr>
              <a:t>Les Apôtres ont reçu l’Esprit Saint… </a:t>
            </a:r>
            <a:r>
              <a:rPr lang="fr-FR" sz="3200" b="1" i="1" spc="150" dirty="0">
                <a:solidFill>
                  <a:srgbClr val="C0504D"/>
                </a:solidFill>
              </a:rPr>
              <a:t>Et nous ?</a:t>
            </a:r>
          </a:p>
          <a:p>
            <a:endParaRPr lang="fr-FR" sz="2800" dirty="0"/>
          </a:p>
          <a:p>
            <a:r>
              <a:rPr lang="fr-FR" sz="2400" dirty="0">
                <a:solidFill>
                  <a:schemeClr val="tx2"/>
                </a:solidFill>
              </a:rPr>
              <a:t>Nous n’étions pas là au jour de la Pentecôte : nous n’avons pas pu, comme les Apôtres, recevoir le Saint Esprit. Mais </a:t>
            </a:r>
          </a:p>
          <a:p>
            <a:r>
              <a:rPr lang="fr-FR" sz="2400" b="1" dirty="0">
                <a:solidFill>
                  <a:srgbClr val="C0504D"/>
                </a:solidFill>
              </a:rPr>
              <a:t>nous Le recevons </a:t>
            </a:r>
            <a:r>
              <a:rPr lang="fr-FR" sz="2400" dirty="0">
                <a:solidFill>
                  <a:srgbClr val="C0504D"/>
                </a:solidFill>
              </a:rPr>
              <a:t>dans tous les sacrements, et plus spécialement :</a:t>
            </a:r>
            <a:endParaRPr lang="fr-FR" sz="3600" dirty="0">
              <a:solidFill>
                <a:srgbClr val="C0504D"/>
              </a:solidFill>
            </a:endParaRPr>
          </a:p>
          <a:p>
            <a:pPr>
              <a:lnSpc>
                <a:spcPct val="120000"/>
              </a:lnSpc>
            </a:pPr>
            <a:endParaRPr lang="fr-FR" sz="1100" dirty="0">
              <a:solidFill>
                <a:srgbClr val="C0504D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51867" y="2405942"/>
            <a:ext cx="4673601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600" b="1" dirty="0">
                <a:solidFill>
                  <a:srgbClr val="C0504D"/>
                </a:solidFill>
              </a:rPr>
              <a:t>dans la Confirmation</a:t>
            </a:r>
            <a:r>
              <a:rPr lang="fr-FR" sz="2600" dirty="0"/>
              <a:t>, </a:t>
            </a:r>
          </a:p>
          <a:p>
            <a:pPr algn="ctr">
              <a:spcBef>
                <a:spcPts val="300"/>
              </a:spcBef>
            </a:pPr>
            <a:r>
              <a:rPr lang="fr-FR" sz="2400" dirty="0">
                <a:solidFill>
                  <a:srgbClr val="1F497D"/>
                </a:solidFill>
              </a:rPr>
              <a:t>où l’Esprit Saint renforce l’action </a:t>
            </a:r>
          </a:p>
          <a:p>
            <a:pPr algn="ctr">
              <a:spcBef>
                <a:spcPts val="300"/>
              </a:spcBef>
            </a:pPr>
            <a:r>
              <a:rPr lang="fr-FR" sz="2400" dirty="0">
                <a:solidFill>
                  <a:srgbClr val="1F497D"/>
                </a:solidFill>
              </a:rPr>
              <a:t>du baptême dans nos âmes</a:t>
            </a:r>
            <a:r>
              <a:rPr lang="fr-FR" sz="2400" dirty="0"/>
              <a:t>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0164" y="2405942"/>
            <a:ext cx="3750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C0504D"/>
                </a:solidFill>
              </a:rPr>
              <a:t>dans  le Baptême</a:t>
            </a:r>
            <a:r>
              <a:rPr lang="fr-FR" sz="2600" dirty="0">
                <a:solidFill>
                  <a:srgbClr val="C0504D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qui nous fait enfants de Dieu</a:t>
            </a:r>
          </a:p>
        </p:txBody>
      </p:sp>
      <p:pic>
        <p:nvPicPr>
          <p:cNvPr id="5" name="Image 4" descr="confirmatio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8" y="3857536"/>
            <a:ext cx="2454858" cy="2304000"/>
          </a:xfrm>
          <a:prstGeom prst="rect">
            <a:avLst/>
          </a:prstGeom>
        </p:spPr>
      </p:pic>
      <p:pic>
        <p:nvPicPr>
          <p:cNvPr id="6" name="Image 5" descr="baptême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4" y="3763508"/>
            <a:ext cx="3233000" cy="21960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28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72448" y="2405942"/>
            <a:ext cx="550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C0504D"/>
                </a:solidFill>
              </a:rPr>
              <a:t>et</a:t>
            </a:r>
          </a:p>
        </p:txBody>
      </p:sp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AB4D855-58FC-C44E-80BA-2285D051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6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2278426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3868" y="96500"/>
            <a:ext cx="6502400" cy="124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L’action du Saint Esprit en nos âmes</a:t>
            </a:r>
          </a:p>
          <a:p>
            <a:pPr algn="ctr">
              <a:lnSpc>
                <a:spcPct val="140000"/>
              </a:lnSpc>
            </a:pPr>
            <a:r>
              <a:rPr lang="fr-FR" sz="3200" b="1" dirty="0">
                <a:solidFill>
                  <a:srgbClr val="C0504D"/>
                </a:solidFill>
              </a:rPr>
              <a:t>est</a:t>
            </a:r>
            <a:r>
              <a:rPr lang="fr-FR" sz="3200" b="1" i="1" dirty="0">
                <a:solidFill>
                  <a:srgbClr val="C0504D"/>
                </a:solidFill>
              </a:rPr>
              <a:t> la même </a:t>
            </a:r>
            <a:r>
              <a:rPr lang="fr-FR" sz="3200" b="1" dirty="0">
                <a:solidFill>
                  <a:srgbClr val="C0504D"/>
                </a:solidFill>
              </a:rPr>
              <a:t>que pour les Apôtres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6397" y="1553543"/>
            <a:ext cx="8837510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Le Saint-Esprit, c’est </a:t>
            </a:r>
            <a:r>
              <a:rPr lang="fr-FR" sz="2400" b="1" dirty="0">
                <a:solidFill>
                  <a:schemeClr val="tx2"/>
                </a:solidFill>
              </a:rPr>
              <a:t>Dieu présent et agissant dans nos âmes</a:t>
            </a:r>
            <a:r>
              <a:rPr lang="fr-FR" sz="24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Il veut nous former à la ressemblance de Jésus :</a:t>
            </a:r>
          </a:p>
          <a:p>
            <a:pPr algn="ctr">
              <a:lnSpc>
                <a:spcPct val="14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Soyez saints parce que Je suis saint, Moi le Seigneur votre Dieu</a:t>
            </a:r>
          </a:p>
          <a:p>
            <a:pPr algn="ctr">
              <a:lnSpc>
                <a:spcPct val="90000"/>
              </a:lnSpc>
            </a:pP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Lv</a:t>
            </a:r>
            <a:r>
              <a:rPr lang="fr-FR" sz="2000" dirty="0">
                <a:solidFill>
                  <a:srgbClr val="3366FF"/>
                </a:solidFill>
              </a:rPr>
              <a:t> 19, 2) </a:t>
            </a:r>
            <a:r>
              <a:rPr lang="fr-FR" sz="2000" i="1" dirty="0">
                <a:solidFill>
                  <a:srgbClr val="3366FF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1F497D"/>
                </a:solidFill>
              </a:rPr>
              <a:t>Avec Lui, nous apprenons à : </a:t>
            </a:r>
            <a:endParaRPr lang="fr-FR" sz="1050" b="1" dirty="0">
              <a:solidFill>
                <a:srgbClr val="1F497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29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1300" y="5365572"/>
            <a:ext cx="877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400" b="1" dirty="0">
                <a:solidFill>
                  <a:srgbClr val="800000"/>
                </a:solidFill>
              </a:rPr>
              <a:t>nous aimer les uns les autres </a:t>
            </a:r>
            <a:r>
              <a:rPr lang="fr-FR" sz="2400" dirty="0">
                <a:solidFill>
                  <a:srgbClr val="800000"/>
                </a:solidFill>
              </a:rPr>
              <a:t>comme Lui nous aime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Aimez-vous les uns les autres comme je vous ai aimés.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13, 34)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046" y="4373589"/>
            <a:ext cx="877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400" b="1" dirty="0">
                <a:solidFill>
                  <a:srgbClr val="008000"/>
                </a:solidFill>
              </a:rPr>
              <a:t>connaître la vérité </a:t>
            </a:r>
            <a:r>
              <a:rPr lang="fr-FR" sz="2400" dirty="0"/>
              <a:t>: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L’Esprit de vérité vous guidera vers la vérité tout entière</a:t>
            </a:r>
            <a:r>
              <a:rPr lang="fr-FR" sz="2000" dirty="0">
                <a:solidFill>
                  <a:srgbClr val="3366FF"/>
                </a:solidFill>
              </a:rPr>
              <a:t>. 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16, 13)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1301" y="3742269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400" dirty="0"/>
              <a:t> </a:t>
            </a:r>
            <a:r>
              <a:rPr lang="fr-FR" sz="2400" b="1" i="1" dirty="0">
                <a:solidFill>
                  <a:srgbClr val="3366FF"/>
                </a:solidFill>
              </a:rPr>
              <a:t>adorer</a:t>
            </a:r>
            <a:r>
              <a:rPr lang="fr-FR" sz="2400" i="1" dirty="0">
                <a:solidFill>
                  <a:srgbClr val="3366FF"/>
                </a:solidFill>
              </a:rPr>
              <a:t> Dieu en esprit et en vérité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4, 24)  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5750316-B247-1549-8FF2-37CEA606B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69648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0286" y="81732"/>
            <a:ext cx="8515048" cy="3693318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fr-FR" sz="2400" b="1" dirty="0">
                <a:solidFill>
                  <a:srgbClr val="008000"/>
                </a:solidFill>
              </a:rPr>
              <a:t>Le Saint Esprit purifie notre cœur </a:t>
            </a:r>
          </a:p>
          <a:p>
            <a:pPr lvl="1"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en l’éclairant sur ce qui n’est pas bien dans notre vie. </a:t>
            </a:r>
          </a:p>
          <a:p>
            <a:pPr lvl="1">
              <a:lnSpc>
                <a:spcPct val="110000"/>
              </a:lnSpc>
            </a:pPr>
            <a:r>
              <a:rPr lang="fr-FR" sz="2400" spc="-10" dirty="0">
                <a:solidFill>
                  <a:srgbClr val="1F497D"/>
                </a:solidFill>
              </a:rPr>
              <a:t>Il nous fait </a:t>
            </a:r>
            <a:r>
              <a:rPr lang="fr-FR" sz="2400" dirty="0">
                <a:solidFill>
                  <a:srgbClr val="1F497D"/>
                </a:solidFill>
              </a:rPr>
              <a:t>regretter ce qui est mal et en demander pardon. </a:t>
            </a:r>
          </a:p>
          <a:p>
            <a:pPr algn="ctr">
              <a:lnSpc>
                <a:spcPct val="150000"/>
              </a:lnSpc>
            </a:pPr>
            <a:r>
              <a:rPr lang="fr-FR" sz="2400" i="1" dirty="0" err="1">
                <a:solidFill>
                  <a:srgbClr val="3366FF"/>
                </a:solidFill>
              </a:rPr>
              <a:t>Lave-moi</a:t>
            </a:r>
            <a:r>
              <a:rPr lang="fr-FR" sz="2400" i="1" dirty="0">
                <a:solidFill>
                  <a:srgbClr val="3366FF"/>
                </a:solidFill>
              </a:rPr>
              <a:t> de mes fautes, purifie-moi de mon péché…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Tu veux au fond de moi la vérité,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dans le secret tu m’apprends la sagesse.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(Ps 50, 4. 8)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1F497D"/>
                </a:solidFill>
              </a:rPr>
              <a:t>Quand on demande pardon, le Saint Esprit pardonne toujours.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2795" y="4521192"/>
            <a:ext cx="8452539" cy="1391150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400" dirty="0">
                <a:solidFill>
                  <a:srgbClr val="1F497D"/>
                </a:solidFill>
              </a:rPr>
              <a:t>Il nous aide à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éviter le mal et à faire le bien 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solidFill>
                  <a:srgbClr val="1F497D"/>
                </a:solidFill>
              </a:rPr>
              <a:t>	en nous donnant la </a:t>
            </a:r>
            <a:r>
              <a:rPr lang="fr-FR" sz="2400" b="1" dirty="0">
                <a:solidFill>
                  <a:srgbClr val="1F497D"/>
                </a:solidFill>
              </a:rPr>
              <a:t>force</a:t>
            </a:r>
            <a:r>
              <a:rPr lang="fr-FR" sz="2400" dirty="0">
                <a:solidFill>
                  <a:srgbClr val="1F497D"/>
                </a:solidFill>
              </a:rPr>
              <a:t> et le </a:t>
            </a:r>
            <a:r>
              <a:rPr lang="fr-FR" sz="2400" b="1" dirty="0">
                <a:solidFill>
                  <a:srgbClr val="1F497D"/>
                </a:solidFill>
              </a:rPr>
              <a:t>courage</a:t>
            </a:r>
            <a:r>
              <a:rPr lang="fr-FR" sz="2400" dirty="0">
                <a:solidFill>
                  <a:srgbClr val="1F497D"/>
                </a:solidFill>
              </a:rPr>
              <a:t> dont nous avons besoin</a:t>
            </a:r>
          </a:p>
          <a:p>
            <a:pPr algn="ctr">
              <a:lnSpc>
                <a:spcPct val="15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Je peux tout en celui qui me rend fort </a:t>
            </a:r>
            <a:r>
              <a:rPr lang="fr-FR" sz="2000" dirty="0">
                <a:solidFill>
                  <a:srgbClr val="3366FF"/>
                </a:solidFill>
              </a:rPr>
              <a:t>(Ph 4, 13)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EC3555-6440-674D-8A63-97CCA3381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426457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531" y="1756832"/>
            <a:ext cx="833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500" dirty="0">
                <a:solidFill>
                  <a:schemeClr val="tx2">
                    <a:lumMod val="50000"/>
                  </a:schemeClr>
                </a:solidFill>
              </a:rPr>
              <a:t>L’ÉVÉNEMENT</a:t>
            </a:r>
            <a:r>
              <a:rPr lang="fr-FR" sz="4000" b="1" spc="5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4000" b="1" spc="500" dirty="0">
              <a:solidFill>
                <a:srgbClr val="3366FF"/>
              </a:solidFill>
            </a:endParaRPr>
          </a:p>
          <a:p>
            <a:pPr algn="ctr"/>
            <a:r>
              <a:rPr lang="fr-FR" sz="4400" b="1" i="1" spc="300" dirty="0">
                <a:solidFill>
                  <a:srgbClr val="FF6600"/>
                </a:solidFill>
              </a:rPr>
              <a:t>La venue de l’Esprit-Saint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454ABF-ACCD-114E-9A49-28665471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29904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5683" y="220134"/>
            <a:ext cx="880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00" dirty="0">
                <a:solidFill>
                  <a:schemeClr val="accent2"/>
                </a:solidFill>
              </a:rPr>
              <a:t>Comment honorer le Saint Esprit </a:t>
            </a:r>
          </a:p>
          <a:p>
            <a:pPr algn="ctr"/>
            <a:r>
              <a:rPr lang="fr-FR" sz="3200" b="1" spc="200" dirty="0">
                <a:solidFill>
                  <a:schemeClr val="accent2"/>
                </a:solidFill>
              </a:rPr>
              <a:t>présent dans nos âmes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03816" y="1699740"/>
            <a:ext cx="7349068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600" dirty="0">
                <a:solidFill>
                  <a:schemeClr val="tx2"/>
                </a:solidFill>
              </a:rPr>
              <a:t>1 - L'adoration</a:t>
            </a:r>
          </a:p>
          <a:p>
            <a:pPr lvl="2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2 – L’action de grâce  </a:t>
            </a:r>
          </a:p>
          <a:p>
            <a:pPr lvl="2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3 - La fidélité et la docilité à ses inspirations </a:t>
            </a:r>
          </a:p>
          <a:p>
            <a:pPr lvl="2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4 -  Respecter notre corps</a:t>
            </a:r>
            <a:endParaRPr lang="fr-FR" sz="2600" i="1" dirty="0">
              <a:solidFill>
                <a:schemeClr val="tx2"/>
              </a:solidFill>
            </a:endParaRPr>
          </a:p>
          <a:p>
            <a:pPr lvl="2">
              <a:lnSpc>
                <a:spcPct val="200000"/>
              </a:lnSpc>
            </a:pPr>
            <a:r>
              <a:rPr lang="fr-FR" sz="2600" dirty="0">
                <a:solidFill>
                  <a:schemeClr val="tx2"/>
                </a:solidFill>
              </a:rPr>
              <a:t>5 -</a:t>
            </a:r>
            <a:r>
              <a:rPr lang="fr-FR" sz="2600" b="1" dirty="0">
                <a:solidFill>
                  <a:schemeClr val="tx2"/>
                </a:solidFill>
              </a:rPr>
              <a:t> </a:t>
            </a:r>
            <a:r>
              <a:rPr lang="fr-FR" sz="2600" dirty="0">
                <a:solidFill>
                  <a:schemeClr val="tx2"/>
                </a:solidFill>
              </a:rPr>
              <a:t>Invoquer sa lumière et sa force </a:t>
            </a:r>
          </a:p>
          <a:p>
            <a:pPr lvl="3"/>
            <a:r>
              <a:rPr lang="fr-FR" sz="2600" dirty="0">
                <a:solidFill>
                  <a:schemeClr val="tx2"/>
                </a:solidFill>
              </a:rPr>
              <a:t>		avant nos principales actions...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31</a:t>
            </a:fld>
            <a:endParaRPr lang="fr-FR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EFD934E-4B41-9844-93FE-CC91F6BC7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76867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332" y="186266"/>
            <a:ext cx="88053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504D"/>
                </a:solidFill>
              </a:rPr>
              <a:t>1 - L'adoration </a:t>
            </a:r>
            <a:endParaRPr lang="fr-FR" sz="3200" dirty="0"/>
          </a:p>
        </p:txBody>
      </p:sp>
      <p:pic>
        <p:nvPicPr>
          <p:cNvPr id="3" name="Image 2" descr="penteco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1" y="2432093"/>
            <a:ext cx="4545108" cy="357500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1300" y="2635289"/>
            <a:ext cx="368723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i="1" dirty="0">
                <a:solidFill>
                  <a:srgbClr val="3366FF"/>
                </a:solidFill>
              </a:rPr>
              <a:t>"Avec le Père et le Fils, </a:t>
            </a:r>
          </a:p>
          <a:p>
            <a:pPr algn="ctr">
              <a:lnSpc>
                <a:spcPct val="200000"/>
              </a:lnSpc>
            </a:pPr>
            <a:r>
              <a:rPr lang="fr-FR" sz="2600" b="1" i="1" dirty="0">
                <a:solidFill>
                  <a:srgbClr val="3366FF"/>
                </a:solidFill>
              </a:rPr>
              <a:t>Il reçoit même adoration</a:t>
            </a:r>
          </a:p>
          <a:p>
            <a:pPr algn="ctr">
              <a:lnSpc>
                <a:spcPct val="200000"/>
              </a:lnSpc>
            </a:pPr>
            <a:r>
              <a:rPr lang="fr-FR" sz="2600" b="1" i="1" dirty="0">
                <a:solidFill>
                  <a:srgbClr val="3366FF"/>
                </a:solidFill>
              </a:rPr>
              <a:t> et même gloire"</a:t>
            </a:r>
            <a:r>
              <a:rPr lang="fr-FR" sz="2400" b="1" i="1" dirty="0">
                <a:solidFill>
                  <a:srgbClr val="3366FF"/>
                </a:solidFill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(Credo)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1300" y="948271"/>
            <a:ext cx="873336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3366FF"/>
                </a:solidFill>
              </a:rPr>
              <a:t>Avec le </a:t>
            </a:r>
            <a:r>
              <a:rPr lang="fr-FR" sz="2800" b="1" dirty="0">
                <a:solidFill>
                  <a:srgbClr val="3366FF"/>
                </a:solidFill>
              </a:rPr>
              <a:t>Père</a:t>
            </a:r>
            <a:r>
              <a:rPr lang="fr-FR" sz="2800" dirty="0">
                <a:solidFill>
                  <a:srgbClr val="3366FF"/>
                </a:solidFill>
              </a:rPr>
              <a:t> et le </a:t>
            </a:r>
            <a:r>
              <a:rPr lang="fr-FR" sz="2800" b="1" dirty="0">
                <a:solidFill>
                  <a:srgbClr val="3366FF"/>
                </a:solidFill>
              </a:rPr>
              <a:t>Fils</a:t>
            </a:r>
            <a:r>
              <a:rPr lang="fr-FR" sz="2800" dirty="0">
                <a:solidFill>
                  <a:srgbClr val="3366FF"/>
                </a:solidFill>
              </a:rPr>
              <a:t>, </a:t>
            </a:r>
            <a:r>
              <a:rPr lang="fr-FR" sz="2800" b="1" dirty="0">
                <a:solidFill>
                  <a:srgbClr val="3366FF"/>
                </a:solidFill>
              </a:rPr>
              <a:t>l’Esprit-Saint </a:t>
            </a:r>
            <a:r>
              <a:rPr lang="fr-FR" sz="2800" dirty="0">
                <a:solidFill>
                  <a:srgbClr val="3366FF"/>
                </a:solidFill>
              </a:rPr>
              <a:t>est </a:t>
            </a:r>
          </a:p>
          <a:p>
            <a:pPr algn="ctr">
              <a:lnSpc>
                <a:spcPct val="120000"/>
              </a:lnSpc>
            </a:pPr>
            <a:r>
              <a:rPr lang="fr-FR" sz="2800" b="1" i="1" dirty="0">
                <a:solidFill>
                  <a:srgbClr val="3366FF"/>
                </a:solidFill>
              </a:rPr>
              <a:t>un seul et même Dieu 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6E35050-2E9B-E34A-B28C-293CA87A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064558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532" y="80383"/>
            <a:ext cx="826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504D"/>
                </a:solidFill>
              </a:rPr>
              <a:t>2</a:t>
            </a:r>
            <a:r>
              <a:rPr lang="fr-FR" sz="3200" dirty="0">
                <a:solidFill>
                  <a:srgbClr val="C0504D"/>
                </a:solidFill>
              </a:rPr>
              <a:t> </a:t>
            </a:r>
            <a:r>
              <a:rPr lang="fr-FR" sz="3200" b="1" dirty="0">
                <a:solidFill>
                  <a:srgbClr val="C0504D"/>
                </a:solidFill>
              </a:rPr>
              <a:t>– L’action de grâces</a:t>
            </a:r>
            <a:endParaRPr lang="fr-FR" sz="3200" dirty="0">
              <a:solidFill>
                <a:srgbClr val="C0504D"/>
              </a:solidFill>
            </a:endParaRPr>
          </a:p>
        </p:txBody>
      </p:sp>
      <p:pic>
        <p:nvPicPr>
          <p:cNvPr id="5" name="Image 4" descr="mains jointe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68" y="3183467"/>
            <a:ext cx="4820900" cy="320808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4350" y="914401"/>
            <a:ext cx="8290983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i="1" dirty="0">
                <a:solidFill>
                  <a:srgbClr val="3366FF"/>
                </a:solidFill>
              </a:rPr>
              <a:t>Qu'as-tu, que tu n'aies reçu ? Et si tu l'as reçu, </a:t>
            </a:r>
          </a:p>
          <a:p>
            <a:pPr algn="ctr"/>
            <a:r>
              <a:rPr lang="fr-FR" sz="2600" i="1" dirty="0">
                <a:solidFill>
                  <a:srgbClr val="3366FF"/>
                </a:solidFill>
              </a:rPr>
              <a:t>pourquoi te vanter comme si tu ne l'avais pas reçu ? </a:t>
            </a:r>
            <a:r>
              <a:rPr lang="fr-FR" sz="2000" dirty="0">
                <a:solidFill>
                  <a:srgbClr val="3366FF"/>
                </a:solidFill>
              </a:rPr>
              <a:t>(1 Co 4, 7)</a:t>
            </a:r>
          </a:p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rgbClr val="800000"/>
                </a:solidFill>
              </a:rPr>
              <a:t>Dieu nous a tout donné : </a:t>
            </a:r>
          </a:p>
          <a:p>
            <a:pPr algn="ctr">
              <a:lnSpc>
                <a:spcPct val="120000"/>
              </a:lnSpc>
            </a:pPr>
            <a:r>
              <a:rPr lang="fr-FR" sz="2600" dirty="0">
                <a:solidFill>
                  <a:srgbClr val="800000"/>
                </a:solidFill>
              </a:rPr>
              <a:t>tout ce que nous avons doit Lui revenir en action de grâces.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514150-4AD0-FE4C-BB4A-D2743061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75550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3331" y="194325"/>
            <a:ext cx="8212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00" dirty="0">
                <a:solidFill>
                  <a:schemeClr val="accent2"/>
                </a:solidFill>
              </a:rPr>
              <a:t>3 - La fidélité et la docilité à ses inspirations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4363" y="1123948"/>
            <a:ext cx="8750303" cy="151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095B62"/>
                </a:solidFill>
              </a:rPr>
              <a:t>Rester à son écoute, attentif à sa présence intérieure, </a:t>
            </a:r>
          </a:p>
          <a:p>
            <a:pPr algn="ctr">
              <a:lnSpc>
                <a:spcPct val="130000"/>
              </a:lnSpc>
            </a:pPr>
            <a:r>
              <a:rPr lang="fr-FR" sz="2600" dirty="0">
                <a:solidFill>
                  <a:srgbClr val="095B62"/>
                </a:solidFill>
              </a:rPr>
              <a:t>et souples sous sa direction </a:t>
            </a:r>
          </a:p>
          <a:p>
            <a:pPr algn="ctr">
              <a:lnSpc>
                <a:spcPct val="130000"/>
              </a:lnSpc>
            </a:pPr>
            <a:r>
              <a:rPr lang="fr-FR" sz="2600" i="1" dirty="0">
                <a:solidFill>
                  <a:srgbClr val="3366FF"/>
                </a:solidFill>
              </a:rPr>
              <a:t>comme l'argile dans la main du potier </a:t>
            </a:r>
            <a:r>
              <a:rPr lang="fr-FR" sz="2000" dirty="0">
                <a:solidFill>
                  <a:srgbClr val="3366FF"/>
                </a:solidFill>
              </a:rPr>
              <a:t>(Jr 18, 6).</a:t>
            </a:r>
          </a:p>
        </p:txBody>
      </p:sp>
      <p:pic>
        <p:nvPicPr>
          <p:cNvPr id="8" name="Image 7" descr="foggiatura-al-tornio1_11259_199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2888529"/>
            <a:ext cx="4823997" cy="3207210"/>
          </a:xfrm>
          <a:prstGeom prst="rect">
            <a:avLst/>
          </a:prstGeom>
        </p:spPr>
      </p:pic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93B2C0-6ED7-FE44-AC72-259AB8D3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99216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200" y="50803"/>
            <a:ext cx="8669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504D"/>
                </a:solidFill>
              </a:rPr>
              <a:t>4 -  Respecter notre corps </a:t>
            </a:r>
          </a:p>
        </p:txBody>
      </p:sp>
      <p:pic>
        <p:nvPicPr>
          <p:cNvPr id="4" name="Image 3" descr="l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4" y="3487279"/>
            <a:ext cx="5123694" cy="286926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1600" y="897472"/>
            <a:ext cx="8906933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095B62"/>
                </a:solidFill>
              </a:rPr>
              <a:t>Dieu veut nous voir vivre dans la </a:t>
            </a:r>
            <a:r>
              <a:rPr lang="fr-FR" sz="2600" b="1" dirty="0">
                <a:solidFill>
                  <a:srgbClr val="095B62"/>
                </a:solidFill>
              </a:rPr>
              <a:t>pureté :</a:t>
            </a:r>
            <a:endParaRPr lang="fr-FR" sz="2600" dirty="0">
              <a:solidFill>
                <a:srgbClr val="095B6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600" i="1" dirty="0">
                <a:solidFill>
                  <a:srgbClr val="3366FF"/>
                </a:solidFill>
              </a:rPr>
              <a:t>Ne savez-vous pas que </a:t>
            </a:r>
            <a:r>
              <a:rPr lang="fr-FR" sz="2600" b="1" i="1" dirty="0">
                <a:solidFill>
                  <a:srgbClr val="3366FF"/>
                </a:solidFill>
              </a:rPr>
              <a:t>votre corps est le temple du Saint Esprit ? </a:t>
            </a:r>
          </a:p>
          <a:p>
            <a:pPr algn="ctr">
              <a:lnSpc>
                <a:spcPct val="120000"/>
              </a:lnSpc>
            </a:pPr>
            <a:r>
              <a:rPr lang="fr-FR" sz="2600" i="1" dirty="0">
                <a:solidFill>
                  <a:srgbClr val="3366FF"/>
                </a:solidFill>
              </a:rPr>
              <a:t>Vous avez été rachetés à grand prix. Glorifiez Dieu, </a:t>
            </a:r>
          </a:p>
          <a:p>
            <a:pPr algn="ctr">
              <a:lnSpc>
                <a:spcPct val="120000"/>
              </a:lnSpc>
            </a:pPr>
            <a:r>
              <a:rPr lang="fr-FR" sz="2600" i="1" dirty="0">
                <a:solidFill>
                  <a:srgbClr val="3366FF"/>
                </a:solidFill>
              </a:rPr>
              <a:t>et portez-le dans votre corps</a:t>
            </a:r>
            <a:r>
              <a:rPr lang="fr-FR" sz="2400" i="1" dirty="0">
                <a:solidFill>
                  <a:srgbClr val="3366FF"/>
                </a:solidFill>
              </a:rPr>
              <a:t>.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(1 Co 6, 19-20)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0496E5A-17A3-7341-B651-8A9FDEFD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61050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0933" y="233036"/>
            <a:ext cx="8686800" cy="210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5</a:t>
            </a:r>
            <a:r>
              <a:rPr lang="fr-FR" sz="3200" dirty="0">
                <a:solidFill>
                  <a:schemeClr val="accent2"/>
                </a:solidFill>
              </a:rPr>
              <a:t> -</a:t>
            </a:r>
            <a:r>
              <a:rPr lang="fr-FR" sz="3200" b="1" dirty="0">
                <a:solidFill>
                  <a:schemeClr val="accent2"/>
                </a:solidFill>
              </a:rPr>
              <a:t> Invoquer sa lumière et sa force </a:t>
            </a:r>
          </a:p>
          <a:p>
            <a:endParaRPr lang="fr-FR" sz="1100" dirty="0"/>
          </a:p>
          <a:p>
            <a:pPr algn="ctr"/>
            <a:r>
              <a:rPr lang="fr-FR" sz="2600" dirty="0">
                <a:solidFill>
                  <a:srgbClr val="1F497D"/>
                </a:solidFill>
              </a:rPr>
              <a:t>avant nos principales actions, une décision à prendre,</a:t>
            </a:r>
          </a:p>
          <a:p>
            <a:pPr algn="ctr">
              <a:lnSpc>
                <a:spcPct val="120000"/>
              </a:lnSpc>
            </a:pPr>
            <a:r>
              <a:rPr lang="fr-FR" sz="2600" dirty="0">
                <a:solidFill>
                  <a:srgbClr val="1F497D"/>
                </a:solidFill>
              </a:rPr>
              <a:t> un entretien difficile, pour surmonter une tentation, </a:t>
            </a:r>
          </a:p>
          <a:p>
            <a:pPr algn="ctr">
              <a:lnSpc>
                <a:spcPct val="120000"/>
              </a:lnSpc>
            </a:pPr>
            <a:r>
              <a:rPr lang="fr-FR" sz="2600" dirty="0">
                <a:solidFill>
                  <a:srgbClr val="1F497D"/>
                </a:solidFill>
              </a:rPr>
              <a:t>avant de recevoir les sacrements. </a:t>
            </a:r>
          </a:p>
        </p:txBody>
      </p:sp>
      <p:pic>
        <p:nvPicPr>
          <p:cNvPr id="3" name="Image 2" descr="don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58" y="2336816"/>
            <a:ext cx="2296304" cy="310515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5204905"/>
            <a:ext cx="9144000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2600" dirty="0">
                <a:solidFill>
                  <a:srgbClr val="1F497D"/>
                </a:solidFill>
              </a:rPr>
              <a:t>On peut le prier avec le</a:t>
            </a:r>
            <a:r>
              <a:rPr lang="fr-FR" sz="2600" dirty="0"/>
              <a:t> </a:t>
            </a:r>
            <a:r>
              <a:rPr lang="fr-FR" sz="2600" i="1" dirty="0">
                <a:solidFill>
                  <a:srgbClr val="3366FF"/>
                </a:solidFill>
              </a:rPr>
              <a:t>Viens, Esprit saint, </a:t>
            </a:r>
            <a:r>
              <a:rPr lang="fr-FR" sz="2600" dirty="0"/>
              <a:t>le</a:t>
            </a:r>
            <a:r>
              <a:rPr lang="fr-FR" sz="2600" i="1" dirty="0"/>
              <a:t> </a:t>
            </a:r>
            <a:r>
              <a:rPr lang="fr-FR" sz="2600" i="1" dirty="0">
                <a:solidFill>
                  <a:srgbClr val="3366FF"/>
                </a:solidFill>
              </a:rPr>
              <a:t>Viens Esprit Créateur</a:t>
            </a:r>
          </a:p>
          <a:p>
            <a:pPr algn="ctr">
              <a:lnSpc>
                <a:spcPct val="130000"/>
              </a:lnSpc>
            </a:pPr>
            <a:r>
              <a:rPr lang="fr-FR" sz="2600" dirty="0">
                <a:solidFill>
                  <a:srgbClr val="1F497D"/>
                </a:solidFill>
              </a:rPr>
              <a:t>ou toute autre invocation de notre choix.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D32F5C-2A32-094C-99AE-21ED15F7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29666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5867" y="42308"/>
            <a:ext cx="7484533" cy="1590179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Avec la Pentecôte se termine le Temps Pascal</a:t>
            </a:r>
          </a:p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rgbClr val="1F497D"/>
                </a:solidFill>
              </a:rPr>
              <a:t>Jésus a terminé sa mission de Sauveur, </a:t>
            </a:r>
          </a:p>
          <a:p>
            <a:pPr algn="ctr">
              <a:lnSpc>
                <a:spcPct val="120000"/>
              </a:lnSpc>
            </a:pPr>
            <a:r>
              <a:rPr lang="fr-FR" sz="2600" dirty="0">
                <a:solidFill>
                  <a:srgbClr val="1F497D"/>
                </a:solidFill>
              </a:rPr>
              <a:t>Il est remonté au Ciel, à la droite du Père.</a:t>
            </a:r>
          </a:p>
        </p:txBody>
      </p:sp>
      <p:pic>
        <p:nvPicPr>
          <p:cNvPr id="5" name="Image 4" descr="St Espr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2879962"/>
            <a:ext cx="3081866" cy="328600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2005" y="1830097"/>
            <a:ext cx="794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On n’allumera plus le cierge pascal,</a:t>
            </a:r>
          </a:p>
          <a:p>
            <a:pPr algn="ctr"/>
            <a:r>
              <a:rPr lang="fr-FR" sz="2400" dirty="0"/>
              <a:t>(sauf pour les baptêmes).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9867" y="3922799"/>
            <a:ext cx="2692400" cy="1446550"/>
          </a:xfrm>
          <a:prstGeom prst="rect">
            <a:avLst/>
          </a:prstGeom>
          <a:solidFill>
            <a:srgbClr val="FFF2E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800" dirty="0"/>
          </a:p>
          <a:p>
            <a:pPr algn="ctr"/>
            <a:r>
              <a:rPr lang="fr-FR" sz="2400" dirty="0"/>
              <a:t>Le Saint-Esprit </a:t>
            </a:r>
          </a:p>
          <a:p>
            <a:pPr algn="ctr"/>
            <a:r>
              <a:rPr lang="fr-FR" sz="2400" dirty="0"/>
              <a:t>demeure</a:t>
            </a:r>
          </a:p>
          <a:p>
            <a:pPr algn="ctr"/>
            <a:r>
              <a:rPr lang="fr-FR" sz="2400" dirty="0"/>
              <a:t> notre Défenseur</a:t>
            </a:r>
          </a:p>
          <a:p>
            <a:pPr algn="ctr"/>
            <a:endParaRPr lang="fr-FR" sz="800" dirty="0"/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6DC91BC-762F-0E44-833F-90B343A0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79084113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38</a:t>
            </a:fld>
            <a:endParaRPr lang="fr-FR"/>
          </a:p>
        </p:txBody>
      </p:sp>
      <p:pic>
        <p:nvPicPr>
          <p:cNvPr id="5" name="Image 4" descr="463Cyclesimplif_épisod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75" y="0"/>
            <a:ext cx="4570925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271" y="321735"/>
            <a:ext cx="4047604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1F497D"/>
                </a:solidFill>
              </a:rPr>
              <a:t>La période dans laquelle nous entrons maintenant, c’est,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1F497D"/>
                </a:solidFill>
              </a:rPr>
              <a:t> jusqu’à la fin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1F497D"/>
                </a:solidFill>
              </a:rPr>
              <a:t>de l’année liturgique,</a:t>
            </a:r>
            <a:br>
              <a:rPr lang="fr-FR" sz="2400" i="1" dirty="0">
                <a:solidFill>
                  <a:srgbClr val="1F497D"/>
                </a:solidFill>
              </a:rPr>
            </a:br>
            <a:r>
              <a:rPr lang="fr-FR" sz="300" i="1" dirty="0">
                <a:solidFill>
                  <a:srgbClr val="1F497D"/>
                </a:solidFill>
              </a:rPr>
              <a:t> </a:t>
            </a:r>
            <a:endParaRPr lang="fr-FR" sz="2400" i="1" dirty="0">
              <a:solidFill>
                <a:srgbClr val="1F497D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sz="2800" b="1" spc="200" dirty="0">
                <a:solidFill>
                  <a:srgbClr val="C0504D"/>
                </a:solidFill>
              </a:rPr>
              <a:t>LE TEMPS DE L’ÉGLISE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rgbClr val="1F497D"/>
                </a:solidFill>
              </a:rPr>
              <a:t>où </a:t>
            </a:r>
            <a:r>
              <a:rPr lang="fr-FR" sz="2400" b="1" dirty="0">
                <a:solidFill>
                  <a:srgbClr val="1F497D"/>
                </a:solidFill>
              </a:rPr>
              <a:t>l’Esprit Saint 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rgbClr val="1F497D"/>
                </a:solidFill>
              </a:rPr>
              <a:t>continue son œuvre de sanctification des âmes</a:t>
            </a:r>
          </a:p>
          <a:p>
            <a:pPr algn="ctr">
              <a:lnSpc>
                <a:spcPct val="140000"/>
              </a:lnSpc>
            </a:pPr>
            <a:r>
              <a:rPr lang="fr-FR" sz="2400" dirty="0">
                <a:solidFill>
                  <a:srgbClr val="1F497D"/>
                </a:solidFill>
              </a:rPr>
              <a:t>dans</a:t>
            </a:r>
            <a:r>
              <a:rPr lang="fr-FR" sz="2400" b="1" dirty="0">
                <a:solidFill>
                  <a:srgbClr val="1F497D"/>
                </a:solidFill>
              </a:rPr>
              <a:t> l’Église.</a:t>
            </a:r>
            <a:endParaRPr lang="fr-FR" sz="2400" b="1" dirty="0"/>
          </a:p>
        </p:txBody>
      </p:sp>
      <p:pic>
        <p:nvPicPr>
          <p:cNvPr id="8" name="Image 7" descr="PetitSymboleEsprit Sa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11" y="4887197"/>
            <a:ext cx="1539856" cy="1188366"/>
          </a:xfrm>
          <a:prstGeom prst="rect">
            <a:avLst/>
          </a:prstGeom>
        </p:spPr>
      </p:pic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193E06-11C0-2B4C-A023-6B638202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29700993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39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69469" y="5315634"/>
            <a:ext cx="343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Source vive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3201" y="150967"/>
            <a:ext cx="343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Esprit Saint…</a:t>
            </a:r>
          </a:p>
        </p:txBody>
      </p:sp>
      <p:pic>
        <p:nvPicPr>
          <p:cNvPr id="3" name="Image 2" descr="Saillant_casc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268" y="-16933"/>
            <a:ext cx="10368000" cy="691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524" y="312470"/>
            <a:ext cx="348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Esprit-Saint…</a:t>
            </a:r>
            <a:endParaRPr lang="fr-FR" sz="4800" dirty="0"/>
          </a:p>
        </p:txBody>
      </p:sp>
      <p:sp>
        <p:nvSpPr>
          <p:cNvPr id="9" name="ZoneTexte 8"/>
          <p:cNvSpPr txBox="1"/>
          <p:nvPr/>
        </p:nvSpPr>
        <p:spPr>
          <a:xfrm>
            <a:off x="5655737" y="312470"/>
            <a:ext cx="348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source vive !</a:t>
            </a:r>
          </a:p>
        </p:txBody>
      </p:sp>
    </p:spTree>
    <p:extLst>
      <p:ext uri="{BB962C8B-B14F-4D97-AF65-F5344CB8AC3E}">
        <p14:creationId xmlns:p14="http://schemas.microsoft.com/office/powerpoint/2010/main" val="414769376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40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65199" y="344811"/>
            <a:ext cx="7276757" cy="5615383"/>
          </a:xfrm>
          <a:prstGeom prst="rect">
            <a:avLst/>
          </a:prstGeom>
          <a:solidFill>
            <a:srgbClr val="FFD2A0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 Quelques liens pour compléter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  <a:p>
            <a:pPr marL="1257300" lvl="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000" dirty="0">
                <a:hlinkClick r:id="rId2"/>
              </a:rPr>
              <a:t>Vivre la Pentecôte avec les enfants</a:t>
            </a:r>
            <a:endParaRPr lang="fr-FR" sz="2000" dirty="0"/>
          </a:p>
          <a:p>
            <a:pPr marL="1257300" lvl="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000" dirty="0">
                <a:hlinkClick r:id="rId3"/>
              </a:rPr>
              <a:t>Parler du Saint-Esprit et de la Pentecôte</a:t>
            </a:r>
            <a:endParaRPr lang="fr-FR" sz="2000" dirty="0"/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</a:t>
            </a:r>
            <a:r>
              <a:rPr lang="fr-FR" sz="2000" dirty="0">
                <a:hlinkClick r:id="rId3"/>
              </a:rPr>
              <a:t>avec les plus petits</a:t>
            </a:r>
            <a:endParaRPr lang="fr-FR" sz="2000" dirty="0"/>
          </a:p>
          <a:p>
            <a:pPr lvl="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marL="1257300" lvl="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000" dirty="0">
                <a:hlinkClick r:id="rId4"/>
              </a:rPr>
              <a:t>Dessin : le jour de la Pentecôte</a:t>
            </a:r>
            <a:endParaRPr lang="fr-FR" sz="2000" dirty="0"/>
          </a:p>
          <a:p>
            <a:pPr marL="1257300" lvl="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000" dirty="0">
                <a:hlinkClick r:id="rId5"/>
              </a:rPr>
              <a:t>Autre dessin</a:t>
            </a:r>
            <a:endParaRPr lang="fr-FR" sz="2000" dirty="0"/>
          </a:p>
          <a:p>
            <a:pPr lvl="2">
              <a:defRPr/>
            </a:pPr>
            <a:endParaRPr lang="fr-FR" sz="2000" dirty="0">
              <a:hlinkClick r:id="rId6" tooltip="La séquence de la Pentecôte"/>
            </a:endParaRPr>
          </a:p>
          <a:p>
            <a:pPr marL="1257300" lvl="2" indent="-342900">
              <a:buFont typeface="Courier New"/>
              <a:buChar char="o"/>
              <a:defRPr/>
            </a:pPr>
            <a:r>
              <a:rPr lang="fr-FR" sz="2000" dirty="0">
                <a:hlinkClick r:id="rId7"/>
              </a:rPr>
              <a:t>Ensemble de prières pour la Pentecôte</a:t>
            </a:r>
            <a:endParaRPr lang="fr-FR" sz="2000" dirty="0"/>
          </a:p>
          <a:p>
            <a:pPr marL="1257300" lvl="2" indent="-342900">
              <a:buFont typeface="Courier New"/>
              <a:buChar char="o"/>
              <a:defRPr/>
            </a:pPr>
            <a:endParaRPr lang="fr-FR" sz="800" dirty="0"/>
          </a:p>
          <a:p>
            <a:pPr marL="1257300" lvl="2" indent="-342900">
              <a:buFont typeface="Courier New"/>
              <a:buChar char="o"/>
              <a:defRPr/>
            </a:pPr>
            <a:r>
              <a:rPr lang="fr-FR" sz="2000" dirty="0">
                <a:hlinkClick r:id="rId8"/>
              </a:rPr>
              <a:t>Se préparer à la fête de la Pentecôte </a:t>
            </a:r>
            <a:r>
              <a:rPr lang="fr-FR" sz="2000" i="1" dirty="0"/>
              <a:t>(neuvaine)</a:t>
            </a:r>
            <a:endParaRPr lang="fr-FR" sz="2000" i="1" dirty="0">
              <a:hlinkClick r:id="rId9"/>
            </a:endParaRPr>
          </a:p>
          <a:p>
            <a:pPr lvl="3">
              <a:defRPr/>
            </a:pPr>
            <a:endParaRPr lang="fr-FR" sz="2000" dirty="0">
              <a:hlinkClick r:id="rId9"/>
            </a:endParaRPr>
          </a:p>
          <a:p>
            <a:pPr marL="1714500" lvl="3" indent="-342900">
              <a:buFont typeface="Wingdings" charset="2"/>
              <a:buChar char="v"/>
              <a:defRPr/>
            </a:pPr>
            <a:r>
              <a:rPr lang="fr-FR" sz="2000" dirty="0">
                <a:hlinkClick r:id="rId10"/>
              </a:rPr>
              <a:t>Tous les diaporamas</a:t>
            </a:r>
            <a:endParaRPr lang="fr-FR" sz="2000" dirty="0"/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>
              <a:hlinkClick r:id="" action="ppaction://noaction"/>
            </a:endParaRPr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dirty="0">
                <a:hlinkClick r:id="rId11"/>
              </a:rPr>
              <a:t>Page d’accueil du site</a:t>
            </a:r>
            <a:endParaRPr lang="fr-FR" sz="2000" dirty="0"/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4B47F1-0E1D-C04F-A8D8-89E85B5D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248716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11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6580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 descr="463Cyclesimplif_épisod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37" y="42010"/>
            <a:ext cx="4570925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83412"/>
            <a:ext cx="4622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200" dirty="0"/>
              <a:t>Fête de la Pentecôte : </a:t>
            </a:r>
          </a:p>
          <a:p>
            <a:pPr algn="ctr">
              <a:lnSpc>
                <a:spcPct val="130000"/>
              </a:lnSpc>
            </a:pPr>
            <a:r>
              <a:rPr lang="fr-FR" sz="2400" dirty="0"/>
              <a:t>le cinquantième jour</a:t>
            </a:r>
          </a:p>
          <a:p>
            <a:pPr algn="ctr">
              <a:lnSpc>
                <a:spcPct val="130000"/>
              </a:lnSpc>
            </a:pPr>
            <a:r>
              <a:rPr lang="fr-FR" sz="2400" dirty="0"/>
              <a:t> après Pâques </a:t>
            </a:r>
          </a:p>
          <a:p>
            <a:pPr algn="ctr">
              <a:lnSpc>
                <a:spcPct val="130000"/>
              </a:lnSpc>
            </a:pPr>
            <a:r>
              <a:rPr lang="fr-FR" sz="2000" i="1" dirty="0"/>
              <a:t>(sept semaines)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5" name="Flèche courbée vers le haut 4"/>
          <p:cNvSpPr/>
          <p:nvPr/>
        </p:nvSpPr>
        <p:spPr>
          <a:xfrm rot="1862387">
            <a:off x="1269295" y="3885554"/>
            <a:ext cx="4171950" cy="1104341"/>
          </a:xfrm>
          <a:prstGeom prst="curvedUpArrow">
            <a:avLst>
              <a:gd name="adj1" fmla="val 25000"/>
              <a:gd name="adj2" fmla="val 50000"/>
              <a:gd name="adj3" fmla="val 2731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538" y="5525946"/>
            <a:ext cx="423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À la messe, les ornements sont rouges.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211961-AE51-1047-9299-AEFC5A9E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32927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72096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5999" y="1190202"/>
            <a:ext cx="7196667" cy="5355312"/>
          </a:xfrm>
          <a:prstGeom prst="rect">
            <a:avLst/>
          </a:prstGeom>
          <a:solidFill>
            <a:srgbClr val="FFD2A0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dirty="0"/>
              <a:t>DOCUMENTATION</a:t>
            </a:r>
          </a:p>
          <a:p>
            <a:pPr algn="ctr"/>
            <a:endParaRPr lang="fr-FR" sz="2400" b="1" dirty="0"/>
          </a:p>
          <a:p>
            <a:pPr algn="ctr"/>
            <a:endParaRPr lang="fr-FR" sz="1600" b="1" dirty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pPr marL="342900" indent="-342900">
              <a:buFont typeface="Wingdings" charset="2"/>
              <a:buChar char="ü"/>
            </a:pPr>
            <a:endParaRPr lang="fr-FR" sz="2000" b="1" dirty="0"/>
          </a:p>
          <a:p>
            <a:endParaRPr lang="fr-FR" sz="1200" dirty="0">
              <a:hlinkClick r:id="rId2"/>
            </a:endParaRPr>
          </a:p>
          <a:p>
            <a:pPr lvl="2"/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71ACFC-9DB7-CC49-8126-2D9CD7D6A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8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11906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804" y="1316846"/>
            <a:ext cx="3941329" cy="473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Et avant de remonter au Ciel,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Jésus avait dit à ses disciples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de rester à Jérusalem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jusqu’à la venue de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l’Esprit Saint  </a:t>
            </a:r>
            <a:r>
              <a:rPr lang="fr-FR" sz="2400" dirty="0"/>
              <a:t>: </a:t>
            </a:r>
          </a:p>
          <a:p>
            <a:pPr algn="just">
              <a:lnSpc>
                <a:spcPct val="140000"/>
              </a:lnSpc>
            </a:pPr>
            <a:endParaRPr lang="fr-FR" dirty="0"/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Demeurez dans la ville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jusqu’à ce que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vous soyez revêtus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de </a:t>
            </a:r>
            <a:r>
              <a:rPr lang="fr-FR" sz="2400" b="1" i="1" dirty="0">
                <a:solidFill>
                  <a:srgbClr val="3366FF"/>
                </a:solidFill>
              </a:rPr>
              <a:t>la force d’en haut.</a:t>
            </a:r>
          </a:p>
          <a:p>
            <a:pPr algn="ctr">
              <a:lnSpc>
                <a:spcPct val="14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24, 49)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799" y="16727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10" dirty="0">
                <a:solidFill>
                  <a:srgbClr val="FF6600"/>
                </a:solidFill>
              </a:rPr>
              <a:t>Jésus avait annoncé la venue de l’Esprit Saint</a:t>
            </a:r>
          </a:p>
        </p:txBody>
      </p:sp>
      <p:pic>
        <p:nvPicPr>
          <p:cNvPr id="4" name="Image 3" descr="952B28Pentec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1" y="813099"/>
            <a:ext cx="3968119" cy="57390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D9C23C-8C36-5B43-BE21-3DA598B8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10996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67135" y="4067420"/>
            <a:ext cx="4707465" cy="1988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…Vous serez alors </a:t>
            </a:r>
            <a:r>
              <a:rPr lang="fr-FR" sz="2400" b="1" i="1" dirty="0">
                <a:solidFill>
                  <a:srgbClr val="3366FF"/>
                </a:solidFill>
              </a:rPr>
              <a:t>mes témoins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à Jérusalem,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dans toute la Judée et la Samarie,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jusqu’aux extrémités de la terre. »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1, 8)</a:t>
            </a:r>
            <a:endParaRPr lang="fr-FR" sz="1600" dirty="0">
              <a:solidFill>
                <a:srgbClr val="33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3105" y="158191"/>
            <a:ext cx="856826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C0504D"/>
                </a:solidFill>
              </a:rPr>
              <a:t>Quelle est cette force que doivent recevoir les Apôtres ?</a:t>
            </a:r>
          </a:p>
          <a:p>
            <a:pPr algn="just"/>
            <a:endParaRPr lang="fr-FR" dirty="0">
              <a:solidFill>
                <a:srgbClr val="800000"/>
              </a:solidFill>
            </a:endParaRPr>
          </a:p>
          <a:p>
            <a:pPr algn="just"/>
            <a:endParaRPr lang="fr-FR" sz="2800" b="1" dirty="0">
              <a:solidFill>
                <a:srgbClr val="800000"/>
              </a:solidFill>
            </a:endParaRPr>
          </a:p>
          <a:p>
            <a:pPr algn="just"/>
            <a:endParaRPr lang="fr-FR" sz="2800" b="1" dirty="0">
              <a:solidFill>
                <a:srgbClr val="800000"/>
              </a:solidFill>
            </a:endParaRPr>
          </a:p>
          <a:p>
            <a:pPr algn="just"/>
            <a:endParaRPr lang="fr-FR" sz="2800" b="1" dirty="0">
              <a:solidFill>
                <a:srgbClr val="800000"/>
              </a:solidFill>
            </a:endParaRPr>
          </a:p>
          <a:p>
            <a:pPr algn="just"/>
            <a:endParaRPr lang="fr-FR" b="1" dirty="0">
              <a:solidFill>
                <a:srgbClr val="800000"/>
              </a:solidFill>
            </a:endParaRPr>
          </a:p>
          <a:p>
            <a:pPr algn="just"/>
            <a:endParaRPr lang="fr-FR" sz="1100" b="1" dirty="0">
              <a:solidFill>
                <a:srgbClr val="800000"/>
              </a:solidFill>
            </a:endParaRPr>
          </a:p>
          <a:p>
            <a:pPr algn="just"/>
            <a:r>
              <a:rPr lang="fr-FR" sz="2800" b="1" dirty="0">
                <a:solidFill>
                  <a:srgbClr val="C0504D"/>
                </a:solidFill>
              </a:rPr>
              <a:t>Une force pour l’envoi en mission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1746" y="1149869"/>
            <a:ext cx="5147721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Vous allez recevoir une force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quand le </a:t>
            </a:r>
            <a:r>
              <a:rPr lang="fr-FR" sz="2400" b="1" i="1" dirty="0">
                <a:solidFill>
                  <a:srgbClr val="3366FF"/>
                </a:solidFill>
              </a:rPr>
              <a:t>Saint-Esprit viendra sur vous…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  <a:endParaRPr lang="fr-FR" sz="2400" b="1" i="1" dirty="0">
              <a:solidFill>
                <a:srgbClr val="3366FF"/>
              </a:solidFill>
            </a:endParaRP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1, 8)</a:t>
            </a:r>
          </a:p>
        </p:txBody>
      </p:sp>
      <p:pic>
        <p:nvPicPr>
          <p:cNvPr id="6" name="Image 5" descr="318MR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/>
          <a:stretch/>
        </p:blipFill>
        <p:spPr>
          <a:xfrm>
            <a:off x="5537199" y="961710"/>
            <a:ext cx="3381903" cy="2458026"/>
          </a:xfrm>
          <a:prstGeom prst="rect">
            <a:avLst/>
          </a:prstGeom>
        </p:spPr>
      </p:pic>
      <p:pic>
        <p:nvPicPr>
          <p:cNvPr id="7" name="Image 6" descr="966B3415TODeuxparde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8" y="3374509"/>
            <a:ext cx="2350455" cy="288113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7</a:t>
            </a:fld>
            <a:endParaRPr lang="fr-FR"/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29721C-847A-3E44-9FF1-7F4B5410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15228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 descr="317MR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87" y="105184"/>
            <a:ext cx="3719095" cy="27569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44978" y="2799913"/>
            <a:ext cx="9013824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00" dirty="0">
                <a:solidFill>
                  <a:schemeClr val="accent2"/>
                </a:solidFill>
              </a:rPr>
              <a:t>Jésus est remonté au Ciel,</a:t>
            </a:r>
          </a:p>
          <a:p>
            <a:pPr algn="ctr"/>
            <a:r>
              <a:rPr lang="fr-FR" sz="2800" b="1" spc="200" dirty="0">
                <a:solidFill>
                  <a:schemeClr val="accent2"/>
                </a:solidFill>
              </a:rPr>
              <a:t>Il n’est plus visible sur la terre… </a:t>
            </a:r>
          </a:p>
          <a:p>
            <a:pPr algn="ctr"/>
            <a:r>
              <a:rPr lang="fr-FR" sz="2800" b="1" spc="200" dirty="0">
                <a:solidFill>
                  <a:schemeClr val="accent2"/>
                </a:solidFill>
              </a:rPr>
              <a:t>mais Il ne nous abandonne pas</a:t>
            </a:r>
          </a:p>
          <a:p>
            <a:pPr algn="ctr">
              <a:lnSpc>
                <a:spcPct val="120000"/>
              </a:lnSpc>
            </a:pPr>
            <a:r>
              <a:rPr lang="fr-FR" sz="2800" i="1" dirty="0">
                <a:solidFill>
                  <a:srgbClr val="3366FF"/>
                </a:solidFill>
              </a:rPr>
              <a:t>Je ne vous laisse pas orphelins 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400" dirty="0">
                <a:solidFill>
                  <a:srgbClr val="3366FF"/>
                </a:solidFill>
              </a:rPr>
              <a:t>(</a:t>
            </a:r>
            <a:r>
              <a:rPr lang="fr-FR" sz="2400" dirty="0" err="1">
                <a:solidFill>
                  <a:srgbClr val="3366FF"/>
                </a:solidFill>
              </a:rPr>
              <a:t>Jn</a:t>
            </a:r>
            <a:r>
              <a:rPr lang="fr-FR" sz="2400" dirty="0">
                <a:solidFill>
                  <a:srgbClr val="3366FF"/>
                </a:solidFill>
              </a:rPr>
              <a:t> 14, 18)</a:t>
            </a:r>
          </a:p>
          <a:p>
            <a:pPr algn="ctr"/>
            <a:endParaRPr lang="fr-FR" sz="2800" b="1" spc="200" dirty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</a:pPr>
            <a:endParaRPr lang="fr-FR" sz="700" dirty="0">
              <a:solidFill>
                <a:schemeClr val="accent2"/>
              </a:solidFill>
            </a:endParaRP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287866" y="4813707"/>
            <a:ext cx="9499600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800" dirty="0"/>
              <a:t> L’Esprit-Saint, d’une manière invisible, va prendre le relai </a:t>
            </a:r>
          </a:p>
          <a:p>
            <a:pPr algn="ctr">
              <a:lnSpc>
                <a:spcPct val="120000"/>
              </a:lnSpc>
            </a:pPr>
            <a:r>
              <a:rPr lang="fr-FR" sz="2800" dirty="0"/>
              <a:t>et continuer son action pour nous guider vers le Ciel.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BF4EE4-C68A-754B-BE91-9CD61A75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355864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885044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C0504D"/>
                </a:solidFill>
              </a:rPr>
              <a:t>En attendant la venue de l’Esprit Saint, </a:t>
            </a:r>
            <a:br>
              <a:rPr lang="fr-FR" sz="2800" b="1" dirty="0">
                <a:solidFill>
                  <a:srgbClr val="C0504D"/>
                </a:solidFill>
              </a:rPr>
            </a:br>
            <a:r>
              <a:rPr lang="fr-FR" sz="2800" b="1" dirty="0">
                <a:solidFill>
                  <a:srgbClr val="C0504D"/>
                </a:solidFill>
              </a:rPr>
              <a:t> les Apôtres sont réunis au Cénacle </a:t>
            </a:r>
          </a:p>
        </p:txBody>
      </p:sp>
      <p:pic>
        <p:nvPicPr>
          <p:cNvPr id="4" name="Image 3" descr="809VND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5" y="1302816"/>
            <a:ext cx="3631246" cy="514454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C383-628A-1D46-B4E2-929B8E43CF8A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1301" y="4963221"/>
            <a:ext cx="438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spc="100" dirty="0"/>
              <a:t>Au bout de 10 jours…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1" y="1981200"/>
            <a:ext cx="3996266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>
                <a:solidFill>
                  <a:srgbClr val="000090"/>
                </a:solidFill>
              </a:rPr>
              <a:t>Tous persévéraient</a:t>
            </a:r>
          </a:p>
          <a:p>
            <a:pPr algn="ctr">
              <a:lnSpc>
                <a:spcPct val="130000"/>
              </a:lnSpc>
            </a:pPr>
            <a:r>
              <a:rPr lang="fr-FR" sz="2400" b="1" i="1" dirty="0">
                <a:solidFill>
                  <a:srgbClr val="000090"/>
                </a:solidFill>
              </a:rPr>
              <a:t>dans la prière</a:t>
            </a:r>
            <a:r>
              <a:rPr lang="fr-FR" sz="2400" i="1" dirty="0">
                <a:solidFill>
                  <a:srgbClr val="000090"/>
                </a:solidFill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avec quelques femmes,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 dont </a:t>
            </a:r>
            <a:r>
              <a:rPr lang="fr-FR" sz="2400" b="1" i="1" dirty="0">
                <a:solidFill>
                  <a:srgbClr val="000090"/>
                </a:solidFill>
              </a:rPr>
              <a:t>Marie</a:t>
            </a:r>
            <a:r>
              <a:rPr lang="fr-FR" sz="2400" i="1" dirty="0">
                <a:solidFill>
                  <a:srgbClr val="000090"/>
                </a:solidFill>
              </a:rPr>
              <a:t>, mère de Jésus</a:t>
            </a:r>
          </a:p>
          <a:p>
            <a:pPr algn="ctr">
              <a:lnSpc>
                <a:spcPct val="130000"/>
              </a:lnSpc>
            </a:pPr>
            <a:r>
              <a:rPr lang="fr-FR" sz="2000" dirty="0">
                <a:solidFill>
                  <a:srgbClr val="000090"/>
                </a:solidFill>
              </a:rPr>
              <a:t>(</a:t>
            </a:r>
            <a:r>
              <a:rPr lang="fr-FR" sz="2000" dirty="0" err="1">
                <a:solidFill>
                  <a:srgbClr val="000090"/>
                </a:solidFill>
              </a:rPr>
              <a:t>Ac</a:t>
            </a:r>
            <a:r>
              <a:rPr lang="fr-FR" sz="2000" dirty="0">
                <a:solidFill>
                  <a:srgbClr val="000090"/>
                </a:solidFill>
              </a:rPr>
              <a:t> 1,1)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A043556-3EFC-A446-B438-431593F2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91445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435" y="121664"/>
            <a:ext cx="8537632" cy="1834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800" b="1" i="1" dirty="0">
                <a:solidFill>
                  <a:srgbClr val="3366FF"/>
                </a:solidFill>
              </a:rPr>
              <a:t>Tout à coup, </a:t>
            </a:r>
            <a:r>
              <a:rPr lang="fr-FR" sz="2400" i="1" dirty="0">
                <a:solidFill>
                  <a:srgbClr val="3366FF"/>
                </a:solidFill>
              </a:rPr>
              <a:t>vint du ciel un bruit, comme </a:t>
            </a:r>
            <a:r>
              <a:rPr lang="fr-FR" sz="2400" b="1" i="1" dirty="0">
                <a:solidFill>
                  <a:srgbClr val="3366FF"/>
                </a:solidFill>
              </a:rPr>
              <a:t>un grand coup de vent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400" i="1" dirty="0">
                <a:solidFill>
                  <a:srgbClr val="3366FF"/>
                </a:solidFill>
              </a:rPr>
              <a:t>	qui remplit toute la maison où ils se tenaient…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2, 2)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 descr="vent ar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68" y="2082418"/>
            <a:ext cx="5183232" cy="4358147"/>
          </a:xfrm>
          <a:prstGeom prst="rect">
            <a:avLst/>
          </a:prstGeom>
        </p:spPr>
      </p:pic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B6B1A8-164B-B44E-9886-A87F9F20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907" y="6520570"/>
            <a:ext cx="298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      La Pentecôte</a:t>
            </a:r>
          </a:p>
        </p:txBody>
      </p:sp>
    </p:spTree>
    <p:extLst>
      <p:ext uri="{BB962C8B-B14F-4D97-AF65-F5344CB8AC3E}">
        <p14:creationId xmlns:p14="http://schemas.microsoft.com/office/powerpoint/2010/main" val="425317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2447</Words>
  <Application>Microsoft Office PowerPoint</Application>
  <PresentationFormat>Affichage à l'écran (4:3)</PresentationFormat>
  <Paragraphs>406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attendant la venue de l’Esprit Saint,   les Apôtres sont réunis au Cénacle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PENTECÔTE</dc:title>
  <dc:creator>monique berger</dc:creator>
  <cp:lastModifiedBy>Jean-Denis Aldebert</cp:lastModifiedBy>
  <cp:revision>500</cp:revision>
  <dcterms:created xsi:type="dcterms:W3CDTF">2015-04-24T17:00:58Z</dcterms:created>
  <dcterms:modified xsi:type="dcterms:W3CDTF">2021-05-12T17:33:53Z</dcterms:modified>
</cp:coreProperties>
</file>