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1" r:id="rId2"/>
    <p:sldId id="298" r:id="rId3"/>
    <p:sldId id="315" r:id="rId4"/>
    <p:sldId id="313" r:id="rId5"/>
    <p:sldId id="263" r:id="rId6"/>
    <p:sldId id="264" r:id="rId7"/>
    <p:sldId id="314" r:id="rId8"/>
    <p:sldId id="306" r:id="rId9"/>
    <p:sldId id="265" r:id="rId10"/>
    <p:sldId id="266" r:id="rId11"/>
    <p:sldId id="268" r:id="rId12"/>
    <p:sldId id="312" r:id="rId13"/>
    <p:sldId id="270" r:id="rId14"/>
    <p:sldId id="273" r:id="rId15"/>
    <p:sldId id="274" r:id="rId16"/>
    <p:sldId id="278" r:id="rId17"/>
    <p:sldId id="318" r:id="rId18"/>
    <p:sldId id="282" r:id="rId19"/>
    <p:sldId id="284" r:id="rId20"/>
    <p:sldId id="305" r:id="rId21"/>
    <p:sldId id="280" r:id="rId22"/>
    <p:sldId id="297" r:id="rId23"/>
    <p:sldId id="286" r:id="rId24"/>
    <p:sldId id="276" r:id="rId25"/>
    <p:sldId id="307" r:id="rId26"/>
    <p:sldId id="289" r:id="rId27"/>
    <p:sldId id="303" r:id="rId28"/>
    <p:sldId id="271" r:id="rId29"/>
    <p:sldId id="304" r:id="rId30"/>
    <p:sldId id="308" r:id="rId31"/>
    <p:sldId id="309" r:id="rId32"/>
    <p:sldId id="316" r:id="rId3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53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25F"/>
    <a:srgbClr val="FFB04F"/>
    <a:srgbClr val="FF8844"/>
    <a:srgbClr val="FF793B"/>
    <a:srgbClr val="FF8361"/>
    <a:srgbClr val="FF9666"/>
    <a:srgbClr val="FFB067"/>
    <a:srgbClr val="FFD88A"/>
    <a:srgbClr val="1F497D"/>
    <a:srgbClr val="FFA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5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784" y="208"/>
      </p:cViewPr>
      <p:guideLst>
        <p:guide orient="horz" pos="2155"/>
        <p:guide pos="53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311E0-BB64-4D47-A2E3-A5D7B26CF333}" type="datetimeFigureOut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BC7DD6-E400-9944-A140-1B32B7A611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82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EF1F51-7AF4-E94A-B02E-CDC0116C665C}" type="datetimeFigureOut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62160F-9CB5-3741-8029-F7CA710B1C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2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2160F-9CB5-3741-8029-F7CA710B1C6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9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A36FC-4985-FE49-8885-16977C3A3466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1106-F576-D64A-BE87-F302ED374C85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6DDA-6D39-D746-8BAD-834FEF0465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376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9F17-8FF8-D94C-8C5B-5C9C4557608D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C951-D7A7-CE4F-8687-3F31A5CE2B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088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C808-B1F1-9840-802A-1F5572AE2EA2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B427-5B87-194F-88B3-F505067449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098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7D7B-8830-9045-8ACB-7A45C3F9C403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DA9-B571-974C-BEAF-EFD9B432E3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9447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4488-6BA1-6F42-BE48-F7BE1FDDDC80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D53A-9876-B94E-95C4-710A5A5B9B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7074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08FF-83FB-CC4E-AAF5-80535EAA2D77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ED9B-5584-EA40-9733-2E30A47677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070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8722-BD33-8948-894D-F0307A0A79D5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9FED-9628-044B-8DE7-D560058A5C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595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1DF7-62FD-B242-ACA4-48CA3BEB3A03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B28D-AEFF-CA4A-BB2E-8B4AF8C79B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90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4620-D958-6144-B7C9-5A5004524E52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CADE-3496-FF4B-B679-AFF5D84D36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387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94DF-47DD-754A-A29E-5A52DEFFBE79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9F69-96BA-A44C-BA5C-1D2D0A104C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927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2866-65FA-1D49-B105-6188253C015B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C0C4-1EA9-1740-9C9A-6B36BC4C75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9761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E15414-BB36-B041-8BAC-AFB994E49C51}" type="datetime1">
              <a:rPr lang="fr-FR"/>
              <a:pPr>
                <a:defRPr/>
              </a:pPr>
              <a:t>12/05/2021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ADE57B-47F6-364E-8759-4FAB35EFF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lascension/" TargetMode="External"/><Relationship Id="rId7" Type="http://schemas.openxmlformats.org/officeDocument/2006/relationships/hyperlink" Target="https://moniqueberger.fr/diaporama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neuvaine-de-lascension-a-la-pentecote/" TargetMode="External"/><Relationship Id="rId5" Type="http://schemas.openxmlformats.org/officeDocument/2006/relationships/hyperlink" Target="https://moniqueberger.fr/wp-content/uploads/2021/04/PTL19_Ascension.pdf" TargetMode="External"/><Relationship Id="rId4" Type="http://schemas.openxmlformats.org/officeDocument/2006/relationships/hyperlink" Target="https://moniqueberger.fr/wp-content/uploads/2020/10/FTPD-12.LAscension.pd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3" name="Image 2" descr="chris22 giot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5" y="237065"/>
            <a:ext cx="6909491" cy="63878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80057" y="5147735"/>
            <a:ext cx="660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spc="80" dirty="0">
                <a:solidFill>
                  <a:schemeClr val="bg1"/>
                </a:solidFill>
              </a:rPr>
              <a:t>L’ASCENSION du SEIGNEUR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68267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9214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17384-73C1-BE43-8F76-A59C1D1154D6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-118268" y="802746"/>
            <a:ext cx="4757737" cy="39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C'est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par sa propre puissance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que Jésus monte au Ciel…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2200" i="1" spc="-10" dirty="0">
                <a:solidFill>
                  <a:schemeClr val="tx2"/>
                </a:solidFill>
              </a:rPr>
              <a:t>(aucun homme ne pourra jamais</a:t>
            </a:r>
          </a:p>
          <a:p>
            <a:pPr algn="ctr">
              <a:defRPr/>
            </a:pPr>
            <a:r>
              <a:rPr lang="fr-FR" sz="2200" i="1" spc="-10" dirty="0">
                <a:solidFill>
                  <a:schemeClr val="tx2"/>
                </a:solidFill>
              </a:rPr>
              <a:t>faire une telle chose)</a:t>
            </a:r>
            <a:endParaRPr lang="fr-FR" sz="2400" spc="-10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defRPr/>
            </a:pP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fr-FR" sz="1200" dirty="0"/>
          </a:p>
          <a:p>
            <a:pPr algn="ctr">
              <a:defRPr/>
            </a:pPr>
            <a:r>
              <a:rPr lang="fr-FR" sz="2400" i="1" dirty="0">
                <a:solidFill>
                  <a:srgbClr val="3366FF"/>
                </a:solidFill>
              </a:rPr>
              <a:t>Nul n'est monté au ciel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sinon celui qui est descendu du Ciel, </a:t>
            </a:r>
            <a:endParaRPr lang="fr-FR" sz="2400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le Fils de l'homme qui est au Ciel. </a:t>
            </a:r>
          </a:p>
          <a:p>
            <a:pPr algn="ctr">
              <a:defRPr/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3, 13) </a:t>
            </a:r>
          </a:p>
          <a:p>
            <a:pPr algn="ctr">
              <a:lnSpc>
                <a:spcPct val="130000"/>
              </a:lnSpc>
              <a:defRPr/>
            </a:pPr>
            <a:endParaRPr lang="fr-FR" sz="1600" dirty="0"/>
          </a:p>
        </p:txBody>
      </p:sp>
      <p:pic>
        <p:nvPicPr>
          <p:cNvPr id="23557" name="Image 2" descr="736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4" b="9074"/>
          <a:stretch>
            <a:fillRect/>
          </a:stretch>
        </p:blipFill>
        <p:spPr bwMode="auto">
          <a:xfrm>
            <a:off x="4535491" y="230715"/>
            <a:ext cx="445611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4921" y="61379"/>
            <a:ext cx="8297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 b="1" spc="300" dirty="0">
                <a:solidFill>
                  <a:srgbClr val="FF6600"/>
                </a:solidFill>
              </a:rPr>
              <a:t>La glorieuse montée du Christ au Ciel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18268" y="4138762"/>
            <a:ext cx="47577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endParaRPr lang="fr-FR" sz="1600" dirty="0"/>
          </a:p>
          <a:p>
            <a:pPr algn="ctr">
              <a:lnSpc>
                <a:spcPct val="110000"/>
              </a:lnSpc>
              <a:defRPr/>
            </a:pPr>
            <a:r>
              <a:rPr lang="fr-FR" sz="2400" dirty="0">
                <a:solidFill>
                  <a:srgbClr val="953735"/>
                </a:solidFill>
              </a:rPr>
              <a:t>Sa montée au ciel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sz="2400" dirty="0">
                <a:solidFill>
                  <a:srgbClr val="953735"/>
                </a:solidFill>
              </a:rPr>
              <a:t>est la preuve qu’</a:t>
            </a:r>
            <a:r>
              <a:rPr lang="fr-FR" sz="2400" b="1" dirty="0">
                <a:solidFill>
                  <a:srgbClr val="953735"/>
                </a:solidFill>
              </a:rPr>
              <a:t>Il est Dieu</a:t>
            </a:r>
            <a:r>
              <a:rPr lang="fr-FR" sz="2400" dirty="0">
                <a:solidFill>
                  <a:srgbClr val="953735"/>
                </a:solidFill>
              </a:rPr>
              <a:t>,</a:t>
            </a:r>
          </a:p>
          <a:p>
            <a:pPr algn="ctr">
              <a:lnSpc>
                <a:spcPct val="110000"/>
              </a:lnSpc>
              <a:defRPr/>
            </a:pPr>
            <a:r>
              <a:rPr lang="fr-FR" sz="2400" dirty="0">
                <a:solidFill>
                  <a:srgbClr val="953735"/>
                </a:solidFill>
              </a:rPr>
              <a:t>définitivement vainqueur 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sz="2400" dirty="0">
                <a:solidFill>
                  <a:srgbClr val="953735"/>
                </a:solidFill>
              </a:rPr>
              <a:t>du mal et du péché.</a:t>
            </a:r>
          </a:p>
        </p:txBody>
      </p:sp>
      <p:pic>
        <p:nvPicPr>
          <p:cNvPr id="12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B2DA6435-1A41-F34D-8739-4EAC3DCAB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B4B23-A765-E542-81E6-18DE17AAEB12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62976" y="1497517"/>
            <a:ext cx="3542770" cy="336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fr-FR" sz="2600" i="1" dirty="0">
                <a:solidFill>
                  <a:srgbClr val="3366FF"/>
                </a:solidFill>
              </a:rPr>
              <a:t>Le Seigneur Jésus,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sz="2600" i="1" dirty="0">
                <a:solidFill>
                  <a:srgbClr val="3366FF"/>
                </a:solidFill>
              </a:rPr>
              <a:t>après leur avoir parlé,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sz="2600" i="1" dirty="0">
                <a:solidFill>
                  <a:srgbClr val="3366FF"/>
                </a:solidFill>
              </a:rPr>
              <a:t>fut enlevé au ciel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sz="2600" b="1" i="1" dirty="0">
                <a:solidFill>
                  <a:srgbClr val="3366FF"/>
                </a:solidFill>
              </a:rPr>
              <a:t>et s'en alla siéger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sz="2600" b="1" i="1" dirty="0">
                <a:solidFill>
                  <a:srgbClr val="3366FF"/>
                </a:solidFill>
              </a:rPr>
              <a:t>à la droite de Dieu</a:t>
            </a:r>
            <a:r>
              <a:rPr lang="fr-FR" b="1" i="1" dirty="0">
                <a:solidFill>
                  <a:srgbClr val="3366FF"/>
                </a:solidFill>
              </a:rPr>
              <a:t>.</a:t>
            </a:r>
            <a:r>
              <a:rPr lang="fr-FR" i="1" dirty="0">
                <a:solidFill>
                  <a:srgbClr val="3366FF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sz="2000" dirty="0">
                <a:solidFill>
                  <a:srgbClr val="3366FF"/>
                </a:solidFill>
              </a:rPr>
              <a:t>(Mc 16, 19)</a:t>
            </a:r>
          </a:p>
        </p:txBody>
      </p:sp>
      <p:pic>
        <p:nvPicPr>
          <p:cNvPr id="24581" name="Image 2" descr="droite du p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3" y="718603"/>
            <a:ext cx="5232395" cy="56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0038" y="33867"/>
            <a:ext cx="86068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6600"/>
                </a:solidFill>
              </a:rPr>
              <a:t>Le Christ, désormais, est assis</a:t>
            </a:r>
            <a:r>
              <a:rPr lang="fr-FR" sz="3200" b="1" i="1" dirty="0">
                <a:solidFill>
                  <a:srgbClr val="FF6600"/>
                </a:solidFill>
              </a:rPr>
              <a:t> </a:t>
            </a:r>
            <a:r>
              <a:rPr lang="fr-FR" sz="3200" b="1" dirty="0">
                <a:solidFill>
                  <a:srgbClr val="FF6600"/>
                </a:solidFill>
              </a:rPr>
              <a:t>à</a:t>
            </a:r>
            <a:r>
              <a:rPr lang="fr-FR" sz="3200" b="1" i="1" dirty="0">
                <a:solidFill>
                  <a:srgbClr val="FF6600"/>
                </a:solidFill>
              </a:rPr>
              <a:t> </a:t>
            </a:r>
            <a:r>
              <a:rPr lang="fr-FR" sz="3200" b="1" dirty="0">
                <a:solidFill>
                  <a:srgbClr val="FF6600"/>
                </a:solidFill>
              </a:rPr>
              <a:t>la Droite</a:t>
            </a:r>
            <a:r>
              <a:rPr lang="fr-FR" sz="3200" b="1" i="1" dirty="0">
                <a:solidFill>
                  <a:srgbClr val="FF6600"/>
                </a:solidFill>
              </a:rPr>
              <a:t> </a:t>
            </a:r>
            <a:r>
              <a:rPr lang="fr-FR" sz="3200" b="1" dirty="0">
                <a:solidFill>
                  <a:srgbClr val="FF6600"/>
                </a:solidFill>
              </a:rPr>
              <a:t>du Père  </a:t>
            </a:r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F4BF3AC7-B385-0448-A205-05AC0550A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182568" y="2630942"/>
            <a:ext cx="3915297" cy="35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i="1" dirty="0">
                <a:solidFill>
                  <a:srgbClr val="3366FF"/>
                </a:solidFill>
              </a:rPr>
              <a:t>Il lui fut donné domination, gloire et royauté ...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i="1" dirty="0">
                <a:solidFill>
                  <a:srgbClr val="3366FF"/>
                </a:solidFill>
              </a:rPr>
              <a:t>Sa domination est une domination éternelle,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i="1" dirty="0">
                <a:solidFill>
                  <a:srgbClr val="3366FF"/>
                </a:solidFill>
              </a:rPr>
              <a:t>qui ne passera pas,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i="1" dirty="0">
                <a:solidFill>
                  <a:srgbClr val="3366FF"/>
                </a:solidFill>
              </a:rPr>
              <a:t>et sa royauté, une royauté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i="1" dirty="0">
                <a:solidFill>
                  <a:srgbClr val="3366FF"/>
                </a:solidFill>
              </a:rPr>
              <a:t>qui ne sera pas détruite</a:t>
            </a:r>
            <a:r>
              <a:rPr lang="fr-FR" sz="2000" i="1" dirty="0">
                <a:solidFill>
                  <a:srgbClr val="3366FF"/>
                </a:solidFill>
              </a:rPr>
              <a:t>.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Dn</a:t>
            </a:r>
            <a:r>
              <a:rPr lang="fr-FR" sz="2000" dirty="0">
                <a:solidFill>
                  <a:srgbClr val="3366FF"/>
                </a:solidFill>
              </a:rPr>
              <a:t> 7, 14)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2403"/>
            <a:ext cx="4401608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fr-FR" sz="3000" b="1" spc="100" dirty="0">
                <a:solidFill>
                  <a:schemeClr val="accent2"/>
                </a:solidFill>
              </a:rPr>
              <a:t>Le Fils de Dieu reçoit,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fr-FR" sz="3000" b="1" spc="100" dirty="0">
                <a:solidFill>
                  <a:schemeClr val="accent2"/>
                </a:solidFill>
              </a:rPr>
              <a:t>en tant qu’HOMME,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fr-FR" sz="3000" b="1" spc="100" dirty="0">
                <a:solidFill>
                  <a:schemeClr val="accent2"/>
                </a:solidFill>
              </a:rPr>
              <a:t>la gloire et l'honneur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fr-FR" sz="3000" b="1" spc="100" dirty="0">
                <a:solidFill>
                  <a:schemeClr val="accent2"/>
                </a:solidFill>
              </a:rPr>
              <a:t>dus à DIEU. </a:t>
            </a:r>
          </a:p>
        </p:txBody>
      </p:sp>
      <p:pic>
        <p:nvPicPr>
          <p:cNvPr id="5" name="Image 4" descr="Christ Ro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76" y="71520"/>
            <a:ext cx="4405291" cy="6275343"/>
          </a:xfrm>
          <a:prstGeom prst="rect">
            <a:avLst/>
          </a:prstGeom>
        </p:spPr>
      </p:pic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D1AF73A9-185A-FF46-BAAB-7EFF2225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  <p:extLst>
      <p:ext uri="{BB962C8B-B14F-4D97-AF65-F5344CB8AC3E}">
        <p14:creationId xmlns:p14="http://schemas.microsoft.com/office/powerpoint/2010/main" val="344389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18D93-4327-3C45-8682-1F8F3080E6CB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4500" y="74614"/>
            <a:ext cx="82423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spc="1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Il reviendra dans la gloire…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4300" y="1086911"/>
            <a:ext cx="4991100" cy="15819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rgbClr val="3366FF"/>
                </a:solidFill>
              </a:rPr>
              <a:t>Ce Jésus qui vient d'être enlevé au ciel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rgbClr val="3366FF"/>
                </a:solidFill>
              </a:rPr>
              <a:t>…</a:t>
            </a:r>
            <a:r>
              <a:rPr lang="fr-FR" sz="2400" b="1" i="1" dirty="0">
                <a:solidFill>
                  <a:srgbClr val="3366FF"/>
                </a:solidFill>
              </a:rPr>
              <a:t>reviendra </a:t>
            </a:r>
            <a:r>
              <a:rPr lang="fr-FR" sz="2400" i="1" dirty="0">
                <a:solidFill>
                  <a:srgbClr val="3366FF"/>
                </a:solidFill>
              </a:rPr>
              <a:t>de la même manière</a:t>
            </a:r>
            <a:r>
              <a:rPr lang="fr-FR" sz="2400" i="1" cap="small" dirty="0">
                <a:solidFill>
                  <a:srgbClr val="3366FF"/>
                </a:solidFill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rgbClr val="3366FF"/>
                </a:solidFill>
              </a:rPr>
              <a:t>que vous l'y avez vu monter.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3366FF"/>
                </a:solidFill>
              </a:rPr>
              <a:t>(</a:t>
            </a:r>
            <a:r>
              <a:rPr lang="fr-FR" dirty="0" err="1">
                <a:solidFill>
                  <a:srgbClr val="3366FF"/>
                </a:solidFill>
              </a:rPr>
              <a:t>Ac</a:t>
            </a:r>
            <a:r>
              <a:rPr lang="fr-FR" dirty="0">
                <a:solidFill>
                  <a:srgbClr val="3366FF"/>
                </a:solidFill>
              </a:rPr>
              <a:t> 1, 11</a:t>
            </a:r>
            <a:r>
              <a:rPr lang="fr-FR" sz="2000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5467" y="2844805"/>
            <a:ext cx="4864100" cy="323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>
                <a:solidFill>
                  <a:schemeClr val="accent2"/>
                </a:solidFill>
              </a:rPr>
              <a:t>Il reviendra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>
                <a:solidFill>
                  <a:schemeClr val="accent2"/>
                </a:solidFill>
              </a:rPr>
              <a:t>dans tout l'éclat de sa gloire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>
                <a:solidFill>
                  <a:schemeClr val="accent2"/>
                </a:solidFill>
              </a:rPr>
              <a:t>et de sa puissance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rgbClr val="3366FF"/>
                </a:solidFill>
              </a:rPr>
              <a:t>Un jour vous verrez le Fils de l'homme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rgbClr val="3366FF"/>
                </a:solidFill>
              </a:rPr>
              <a:t>siéger à la droite du Tout-Puissant,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rgbClr val="3366FF"/>
                </a:solidFill>
              </a:rPr>
              <a:t>et </a:t>
            </a:r>
            <a:r>
              <a:rPr lang="fr-FR" sz="2400" b="1" i="1" dirty="0">
                <a:solidFill>
                  <a:srgbClr val="3366FF"/>
                </a:solidFill>
              </a:rPr>
              <a:t>venir sur les nuées du ciel.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3366FF"/>
                </a:solidFill>
              </a:rPr>
              <a:t>(Mt 26, 64)</a:t>
            </a:r>
          </a:p>
        </p:txBody>
      </p:sp>
      <p:pic>
        <p:nvPicPr>
          <p:cNvPr id="9" name="Image 8" descr="1000B5233TOtrompet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70" y="1055215"/>
            <a:ext cx="3613750" cy="5146961"/>
          </a:xfrm>
          <a:prstGeom prst="rect">
            <a:avLst/>
          </a:prstGeom>
        </p:spPr>
      </p:pic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AF6B08F7-3482-F24E-8A71-14474824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86DA-67E3-F241-9F88-4F40104708BD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1300" y="2447367"/>
            <a:ext cx="8661400" cy="3036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r>
              <a:rPr lang="fr-FR" sz="28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À l'Ascension, Jésus nous ouvre le Ciel</a:t>
            </a:r>
          </a:p>
          <a:p>
            <a:pPr marL="1371600" lvl="2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r>
              <a:rPr lang="fr-FR" sz="28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Nous sommes faits pour le Ciel</a:t>
            </a:r>
          </a:p>
          <a:p>
            <a:pPr marL="1371600" lvl="2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r>
              <a:rPr lang="fr-FR" sz="28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fr-FR" sz="28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Jésus nous attend au Ciel</a:t>
            </a:r>
          </a:p>
          <a:p>
            <a:pPr marL="1371600" lvl="2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r>
              <a:rPr lang="fr-FR" sz="28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Jésus, remonté au Ciel, ne nous quitte pas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8317" y="778930"/>
            <a:ext cx="823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cap="all" dirty="0">
                <a:solidFill>
                  <a:srgbClr val="008000"/>
                </a:solidFill>
              </a:rPr>
              <a:t>2. L’ASCENSION, </a:t>
            </a:r>
            <a:r>
              <a:rPr lang="fr-FR" sz="4000" cap="all" spc="300" dirty="0">
                <a:solidFill>
                  <a:srgbClr val="008000"/>
                </a:solidFill>
              </a:rPr>
              <a:t>NOTRE ESPÉRANCE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6F3E5A28-AE7E-174D-9575-AA66EECB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"/>
          <p:cNvSpPr txBox="1">
            <a:spLocks noChangeArrowheads="1"/>
          </p:cNvSpPr>
          <p:nvPr/>
        </p:nvSpPr>
        <p:spPr bwMode="auto">
          <a:xfrm>
            <a:off x="309036" y="1321858"/>
            <a:ext cx="456776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2800" i="1" dirty="0">
                <a:solidFill>
                  <a:srgbClr val="1F497D"/>
                </a:solidFill>
              </a:rPr>
              <a:t>Depuis le péché d'Adam</a:t>
            </a:r>
            <a:r>
              <a:rPr lang="fr-FR" sz="2800" dirty="0">
                <a:solidFill>
                  <a:srgbClr val="1F497D"/>
                </a:solidFill>
              </a:rPr>
              <a:t>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sz="2800" dirty="0">
                <a:solidFill>
                  <a:srgbClr val="1F497D"/>
                </a:solidFill>
              </a:rPr>
              <a:t>le Ciel était fermé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sz="2800" dirty="0">
                <a:solidFill>
                  <a:srgbClr val="1F497D"/>
                </a:solidFill>
              </a:rPr>
              <a:t> à tous les hommes</a:t>
            </a:r>
            <a:r>
              <a:rPr lang="fr-FR" dirty="0"/>
              <a:t>. </a:t>
            </a:r>
          </a:p>
        </p:txBody>
      </p:sp>
      <p:pic>
        <p:nvPicPr>
          <p:cNvPr id="27652" name="Image 1" descr="portequisouv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54125"/>
            <a:ext cx="3506788" cy="44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4500" y="419100"/>
            <a:ext cx="8243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spc="250" dirty="0">
                <a:solidFill>
                  <a:schemeClr val="accent2"/>
                </a:solidFill>
              </a:rPr>
              <a:t>À l'Ascension, Jésus nous ouvre le Ciel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5DD61-70A4-3E45-946B-87BF0BA419B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1300" y="3556001"/>
            <a:ext cx="4940299" cy="251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fr-FR" sz="2800" b="1" i="1" dirty="0">
                <a:solidFill>
                  <a:schemeClr val="tx2"/>
                </a:solidFill>
              </a:rPr>
              <a:t>Au jour de l'Ascension,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800" b="1" dirty="0">
                <a:solidFill>
                  <a:schemeClr val="tx2"/>
                </a:solidFill>
              </a:rPr>
              <a:t>le Ciel s'ouvre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800" dirty="0">
                <a:solidFill>
                  <a:schemeClr val="tx2"/>
                </a:solidFill>
              </a:rPr>
              <a:t> à toutes les âmes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800" dirty="0">
                <a:solidFill>
                  <a:schemeClr val="tx2"/>
                </a:solidFill>
              </a:rPr>
              <a:t>qui auront suivi le Seigneur. 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F60A6A14-48B4-FB4A-982F-98C786E4D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1EE6F-2A0F-354C-9621-BEF3A6BCF163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28676" name="ZoneTexte 1"/>
          <p:cNvSpPr txBox="1">
            <a:spLocks noChangeArrowheads="1"/>
          </p:cNvSpPr>
          <p:nvPr/>
        </p:nvSpPr>
        <p:spPr bwMode="auto">
          <a:xfrm>
            <a:off x="169334" y="853023"/>
            <a:ext cx="5232399" cy="20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>
                <a:solidFill>
                  <a:schemeClr val="tx2"/>
                </a:solidFill>
              </a:rPr>
              <a:t>La montée de Jésus au Ciel </a:t>
            </a:r>
          </a:p>
          <a:p>
            <a:pPr algn="ctr" eaLnBrk="1" hangingPunct="1"/>
            <a:r>
              <a:rPr lang="fr-FR" dirty="0">
                <a:solidFill>
                  <a:schemeClr val="tx2"/>
                </a:solidFill>
              </a:rPr>
              <a:t>ouvre notre cœur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dirty="0">
                <a:solidFill>
                  <a:schemeClr val="tx2"/>
                </a:solidFill>
              </a:rPr>
              <a:t> à la </a:t>
            </a:r>
            <a:r>
              <a:rPr lang="fr-FR" b="1" dirty="0">
                <a:solidFill>
                  <a:schemeClr val="tx2"/>
                </a:solidFill>
              </a:rPr>
              <a:t>réalité de la vie future</a:t>
            </a:r>
            <a:r>
              <a:rPr lang="fr-FR" dirty="0">
                <a:solidFill>
                  <a:schemeClr val="tx2"/>
                </a:solidFill>
              </a:rPr>
              <a:t> :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dirty="0">
                <a:solidFill>
                  <a:srgbClr val="C0504D"/>
                </a:solidFill>
              </a:rPr>
              <a:t>Dieu nous destine à la vie du ciel,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dirty="0">
                <a:solidFill>
                  <a:srgbClr val="C0504D"/>
                </a:solidFill>
              </a:rPr>
              <a:t>une vie de bonheur éternel près de Lui. </a:t>
            </a:r>
          </a:p>
        </p:txBody>
      </p:sp>
      <p:sp>
        <p:nvSpPr>
          <p:cNvPr id="28677" name="ZoneTexte 1"/>
          <p:cNvSpPr txBox="1">
            <a:spLocks noChangeArrowheads="1"/>
          </p:cNvSpPr>
          <p:nvPr/>
        </p:nvSpPr>
        <p:spPr bwMode="auto">
          <a:xfrm>
            <a:off x="671513" y="268288"/>
            <a:ext cx="46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sp>
        <p:nvSpPr>
          <p:cNvPr id="2" name="ZoneTexte 1"/>
          <p:cNvSpPr txBox="1"/>
          <p:nvPr/>
        </p:nvSpPr>
        <p:spPr>
          <a:xfrm>
            <a:off x="671512" y="98958"/>
            <a:ext cx="7744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300" dirty="0">
                <a:solidFill>
                  <a:schemeClr val="accent2"/>
                </a:solidFill>
              </a:rPr>
              <a:t>Nous sommes faits pour le Ciel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9334" y="5002778"/>
            <a:ext cx="824653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Mais Dieu ne reçoit auprès de Lui que des âmes purifiées :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libérées du péché et de tout mal  - grâce à Jésus -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et  vivant pour le bien, suivant son exemple.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7998" y="3725330"/>
            <a:ext cx="8009467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fr-FR" sz="2400" b="1" spc="100" dirty="0">
                <a:solidFill>
                  <a:schemeClr val="accent2">
                    <a:lumMod val="75000"/>
                  </a:schemeClr>
                </a:solidFill>
              </a:rPr>
              <a:t>Cet avenir de bonheur est proposé à tous les hommes </a:t>
            </a:r>
            <a:r>
              <a:rPr lang="fr-FR" sz="2400" spc="1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fr-FR" sz="1050" i="1" spc="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‘’Dieu veut que tous les hommes soient sauvés…’’</a:t>
            </a:r>
          </a:p>
          <a:p>
            <a:pPr algn="ctr" eaLnBrk="1" hangingPunct="1">
              <a:lnSpc>
                <a:spcPct val="9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(1 Tm 2, 4)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99599" y="3184521"/>
            <a:ext cx="7280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fr-FR" sz="2600" b="1" i="1" spc="100" dirty="0">
                <a:solidFill>
                  <a:srgbClr val="1F497D"/>
                </a:solidFill>
              </a:rPr>
              <a:t>Le but final de notre vie, c’est cette vie du Ciel.</a:t>
            </a:r>
          </a:p>
        </p:txBody>
      </p:sp>
      <p:pic>
        <p:nvPicPr>
          <p:cNvPr id="10" name="Image 9" descr="soleil levant sur montag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2"/>
          <a:stretch/>
        </p:blipFill>
        <p:spPr>
          <a:xfrm>
            <a:off x="5435602" y="844550"/>
            <a:ext cx="3420528" cy="2228631"/>
          </a:xfrm>
          <a:prstGeom prst="rect">
            <a:avLst/>
          </a:prstGeom>
        </p:spPr>
      </p:pic>
      <p:pic>
        <p:nvPicPr>
          <p:cNvPr id="13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3">
            <a:extLst>
              <a:ext uri="{FF2B5EF4-FFF2-40B4-BE49-F238E27FC236}">
                <a16:creationId xmlns:a16="http://schemas.microsoft.com/office/drawing/2014/main" id="{EA4E8FAE-7DFA-834B-9E74-2F0B30F7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3" name="Image 2" descr="4168123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16" y="2576351"/>
            <a:ext cx="6856368" cy="4145123"/>
          </a:xfrm>
          <a:prstGeom prst="rect">
            <a:avLst/>
          </a:prstGeom>
        </p:spPr>
      </p:pic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623888" y="113021"/>
            <a:ext cx="7896225" cy="2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spc="300" dirty="0">
                <a:solidFill>
                  <a:schemeClr val="accent2"/>
                </a:solidFill>
              </a:rPr>
              <a:t>Jésus-Christ nous attend au Ciel 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sz="2600" i="1" spc="100" dirty="0">
                <a:solidFill>
                  <a:srgbClr val="3366FF"/>
                </a:solidFill>
              </a:rPr>
              <a:t>Je vais vous préparer une place…</a:t>
            </a:r>
            <a:r>
              <a:rPr lang="fr-FR" sz="2000" b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, 14, 2)</a:t>
            </a:r>
          </a:p>
          <a:p>
            <a:pPr eaLnBrk="1" hangingPunct="1">
              <a:defRPr/>
            </a:pPr>
            <a:endParaRPr lang="fr-FR" sz="800" dirty="0"/>
          </a:p>
          <a:p>
            <a:pPr algn="ctr" eaLnBrk="1" hangingPunct="1">
              <a:spcBef>
                <a:spcPts val="700"/>
              </a:spcBef>
              <a:defRPr/>
            </a:pPr>
            <a:r>
              <a:rPr lang="fr-FR" dirty="0">
                <a:solidFill>
                  <a:srgbClr val="1F497D"/>
                </a:solidFill>
              </a:rPr>
              <a:t>À son Ascension, Jésus a ouvert la porte du Ciel : </a:t>
            </a:r>
          </a:p>
          <a:p>
            <a:pPr algn="ctr" eaLnBrk="1" hangingPunct="1">
              <a:spcBef>
                <a:spcPts val="700"/>
              </a:spcBef>
              <a:defRPr/>
            </a:pPr>
            <a:r>
              <a:rPr lang="fr-FR" dirty="0">
                <a:solidFill>
                  <a:srgbClr val="1F497D"/>
                </a:solidFill>
              </a:rPr>
              <a:t>Il y attend tous ceux qui L’auront aimé et imité fidèlement</a:t>
            </a:r>
          </a:p>
        </p:txBody>
      </p:sp>
    </p:spTree>
    <p:extLst>
      <p:ext uri="{BB962C8B-B14F-4D97-AF65-F5344CB8AC3E}">
        <p14:creationId xmlns:p14="http://schemas.microsoft.com/office/powerpoint/2010/main" val="32204158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9A47-E3D2-A04D-A332-5F794E4A8508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30724" name="ZoneTexte 1"/>
          <p:cNvSpPr txBox="1">
            <a:spLocks noChangeArrowheads="1"/>
          </p:cNvSpPr>
          <p:nvPr/>
        </p:nvSpPr>
        <p:spPr bwMode="auto">
          <a:xfrm>
            <a:off x="2636838" y="3230558"/>
            <a:ext cx="3916362" cy="23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sz="2600" dirty="0">
                <a:solidFill>
                  <a:srgbClr val="953735"/>
                </a:solidFill>
              </a:rPr>
              <a:t>Dans l’Eucharistie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600" dirty="0">
                <a:solidFill>
                  <a:srgbClr val="953735"/>
                </a:solidFill>
              </a:rPr>
              <a:t>nous puisons la force de vivre dans l'espérance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600" dirty="0">
                <a:solidFill>
                  <a:srgbClr val="953735"/>
                </a:solidFill>
              </a:rPr>
              <a:t>de la vie du Ciel.</a:t>
            </a:r>
          </a:p>
        </p:txBody>
      </p:sp>
      <p:pic>
        <p:nvPicPr>
          <p:cNvPr id="30725" name="Image 2" descr="282AscensPresreel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3"/>
          <a:stretch/>
        </p:blipFill>
        <p:spPr bwMode="auto">
          <a:xfrm>
            <a:off x="161398" y="2737702"/>
            <a:ext cx="2632601" cy="351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ZoneTexte 1"/>
          <p:cNvSpPr txBox="1">
            <a:spLocks noChangeArrowheads="1"/>
          </p:cNvSpPr>
          <p:nvPr/>
        </p:nvSpPr>
        <p:spPr bwMode="auto">
          <a:xfrm>
            <a:off x="241300" y="152928"/>
            <a:ext cx="8724900" cy="13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chemeClr val="accent2"/>
                </a:solidFill>
              </a:rPr>
              <a:t>Pourtant, Jésus, remonté au Ciel, ne nous quitte pas …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sz="2600" b="1" dirty="0">
                <a:solidFill>
                  <a:srgbClr val="3366FF"/>
                </a:solidFill>
              </a:rPr>
              <a:t>"</a:t>
            </a:r>
            <a:r>
              <a:rPr lang="fr-FR" sz="2600" i="1" dirty="0">
                <a:solidFill>
                  <a:srgbClr val="3366FF"/>
                </a:solidFill>
              </a:rPr>
              <a:t>Je suis avec vous tous les jours jusqu'à la fin du monde… »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(Mt 28, 20)</a:t>
            </a:r>
            <a:endParaRPr lang="fr-FR" sz="2000" b="1" dirty="0">
              <a:solidFill>
                <a:srgbClr val="3366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1138" y="1684864"/>
            <a:ext cx="872490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fr-FR" sz="2400" dirty="0">
                <a:solidFill>
                  <a:srgbClr val="1F497D"/>
                </a:solidFill>
              </a:rPr>
              <a:t>Jésus ne nous a pas laissés seuls : Il a trouvé un moyen merveilleux de demeurer avec nous, </a:t>
            </a:r>
            <a:r>
              <a:rPr lang="fr-FR" sz="2400" spc="-40" dirty="0">
                <a:solidFill>
                  <a:srgbClr val="1F497D"/>
                </a:solidFill>
              </a:rPr>
              <a:t>par sa </a:t>
            </a:r>
            <a:r>
              <a:rPr lang="fr-FR" sz="2400" b="1" spc="-40" dirty="0">
                <a:solidFill>
                  <a:srgbClr val="1F497D"/>
                </a:solidFill>
              </a:rPr>
              <a:t>Présence réelle </a:t>
            </a:r>
            <a:r>
              <a:rPr lang="fr-FR" sz="2400" spc="-40" dirty="0">
                <a:solidFill>
                  <a:srgbClr val="1F497D"/>
                </a:solidFill>
              </a:rPr>
              <a:t>dans l'Eucharistie.  </a:t>
            </a:r>
            <a:r>
              <a:rPr lang="fr-FR" sz="2400" dirty="0">
                <a:solidFill>
                  <a:srgbClr val="1F497D"/>
                </a:solidFill>
              </a:rPr>
              <a:t> </a:t>
            </a:r>
          </a:p>
        </p:txBody>
      </p:sp>
      <p:pic>
        <p:nvPicPr>
          <p:cNvPr id="9" name="Image 2" descr="282AscensPresreel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r="4212"/>
          <a:stretch/>
        </p:blipFill>
        <p:spPr bwMode="auto">
          <a:xfrm>
            <a:off x="6394450" y="2781149"/>
            <a:ext cx="2393950" cy="34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28283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D7706EA9-5D82-FC4F-B76B-D16EBB9C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7B742-661B-C346-9481-01EB9C65A561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913871" y="2443923"/>
            <a:ext cx="7281333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fr-FR" sz="4400" i="1" spc="100" dirty="0">
                <a:solidFill>
                  <a:srgbClr val="1F497D"/>
                </a:solidFill>
              </a:rPr>
              <a:t>LE MYSTÈRE DE L’ASCENSION</a:t>
            </a:r>
            <a:r>
              <a:rPr lang="fr-FR" sz="4000" spc="100" dirty="0">
                <a:solidFill>
                  <a:srgbClr val="1F497D"/>
                </a:solidFill>
              </a:rPr>
              <a:t>,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sz="4800" spc="100" dirty="0">
                <a:solidFill>
                  <a:srgbClr val="1F497D"/>
                </a:solidFill>
              </a:rPr>
              <a:t>comment le vivre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469" y="1166842"/>
            <a:ext cx="6977063" cy="4893647"/>
          </a:xfrm>
          <a:prstGeom prst="rect">
            <a:avLst/>
          </a:prstGeom>
          <a:solidFill>
            <a:srgbClr val="FFD88A"/>
          </a:solidFill>
          <a:ln w="12700" cmpd="sng"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Pour qui </a:t>
            </a:r>
            <a:r>
              <a:rPr lang="fr-FR" sz="2400" dirty="0">
                <a:latin typeface="+mn-lt"/>
                <a:ea typeface="+mn-ea"/>
                <a:cs typeface="+mn-cs"/>
              </a:rPr>
              <a:t>les diaporamas de « prier en famille »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ea typeface="+mn-ea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400" dirty="0">
                <a:latin typeface="+mn-lt"/>
                <a:ea typeface="+mn-ea"/>
                <a:cs typeface="+mn-cs"/>
              </a:rPr>
              <a:t>Parents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ea typeface="+mn-ea"/>
                <a:cs typeface="+mn-cs"/>
              </a:rPr>
              <a:t>retrouver rapidement l’essentiel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ea typeface="+mn-ea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400" dirty="0">
                <a:latin typeface="+mn-lt"/>
                <a:ea typeface="+mn-ea"/>
                <a:cs typeface="+mn-cs"/>
              </a:rPr>
              <a:t>Parents 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avec</a:t>
            </a: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400" dirty="0">
                <a:latin typeface="+mn-lt"/>
                <a:ea typeface="+mn-ea"/>
                <a:cs typeface="+mn-cs"/>
              </a:rPr>
              <a:t>les enfants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ea typeface="+mn-ea"/>
                <a:cs typeface="+mn-cs"/>
              </a:rPr>
              <a:t>     fil conducteur  pour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ea typeface="+mn-ea"/>
                <a:cs typeface="+mn-cs"/>
              </a:rPr>
              <a:t>expliquer, adapter, échanger, préparer…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+mn-lt"/>
              <a:ea typeface="+mn-ea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fr-FR" sz="2400" dirty="0">
                <a:latin typeface="+mn-lt"/>
                <a:ea typeface="+mn-ea"/>
                <a:cs typeface="+mn-cs"/>
              </a:rPr>
              <a:t>Et aussi, pour les plus grands, pour les éducateurs…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2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2F086-4939-BD43-8918-C7E6CC9DE162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7614" y="244694"/>
            <a:ext cx="868203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rgbClr val="008000"/>
                </a:solidFill>
              </a:rPr>
              <a:t>Vivre dans l’Espérance</a:t>
            </a:r>
            <a:endParaRPr lang="fr-FR" sz="2400" dirty="0"/>
          </a:p>
          <a:p>
            <a:pPr lvl="1" algn="just">
              <a:defRPr/>
            </a:pPr>
            <a:r>
              <a:rPr lang="fr-FR" sz="2400" dirty="0"/>
              <a:t>	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614" y="1321912"/>
            <a:ext cx="8682038" cy="39959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/>
              <a:t>	</a:t>
            </a:r>
          </a:p>
          <a:p>
            <a:pPr marL="698500" indent="-427038">
              <a:buFont typeface="Arial"/>
              <a:buChar char="•"/>
              <a:defRPr/>
            </a:pPr>
            <a:r>
              <a:rPr lang="fr-FR" sz="2400" dirty="0"/>
              <a:t> </a:t>
            </a:r>
            <a:r>
              <a:rPr lang="fr-FR" sz="2600" dirty="0">
                <a:solidFill>
                  <a:schemeClr val="tx2"/>
                </a:solidFill>
              </a:rPr>
              <a:t>Qu’est-ce que l’Espérance ?</a:t>
            </a:r>
          </a:p>
          <a:p>
            <a:pPr marL="711200" indent="-457200">
              <a:lnSpc>
                <a:spcPct val="200000"/>
              </a:lnSpc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</a:rPr>
              <a:t>Croire au bonheur futur qui nous est promis</a:t>
            </a:r>
          </a:p>
          <a:p>
            <a:pPr marL="711200" indent="-457200">
              <a:lnSpc>
                <a:spcPct val="200000"/>
              </a:lnSpc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</a:rPr>
              <a:t>Vivre notre vie présente en pensant à la vie du Ciel</a:t>
            </a:r>
          </a:p>
          <a:p>
            <a:pPr marL="711200" indent="-457200">
              <a:lnSpc>
                <a:spcPct val="200000"/>
              </a:lnSpc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</a:rPr>
              <a:t>Suivre le même parcours que Jésus</a:t>
            </a:r>
          </a:p>
          <a:p>
            <a:pPr marL="711200" indent="-457200">
              <a:lnSpc>
                <a:spcPct val="200000"/>
              </a:lnSpc>
              <a:buFont typeface="Arial"/>
              <a:buChar char="•"/>
              <a:defRPr/>
            </a:pPr>
            <a:r>
              <a:rPr lang="fr-FR" sz="2600" dirty="0">
                <a:solidFill>
                  <a:schemeClr val="tx2"/>
                </a:solidFill>
              </a:rPr>
              <a:t>Attendre son retour à la fin des temps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970720EE-75AD-554E-8CD8-D3BE60D8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C1816-4AFC-4748-BE4D-CAC912EFC3DF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33796" name="ZoneTexte 1"/>
          <p:cNvSpPr txBox="1">
            <a:spLocks noChangeArrowheads="1"/>
          </p:cNvSpPr>
          <p:nvPr/>
        </p:nvSpPr>
        <p:spPr bwMode="auto">
          <a:xfrm>
            <a:off x="241300" y="1326092"/>
            <a:ext cx="862330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8000"/>
                </a:solidFill>
              </a:rPr>
              <a:t>	</a:t>
            </a:r>
            <a:r>
              <a:rPr lang="fr-FR" sz="2600" dirty="0">
                <a:solidFill>
                  <a:schemeClr val="tx2"/>
                </a:solidFill>
              </a:rPr>
              <a:t>C’est un </a:t>
            </a:r>
            <a:r>
              <a:rPr lang="fr-FR" sz="2600" b="1" dirty="0">
                <a:solidFill>
                  <a:schemeClr val="accent2"/>
                </a:solidFill>
              </a:rPr>
              <a:t>don de Dieu</a:t>
            </a:r>
            <a:r>
              <a:rPr lang="fr-FR" sz="2600" dirty="0">
                <a:solidFill>
                  <a:schemeClr val="accent2"/>
                </a:solidFill>
              </a:rPr>
              <a:t>, </a:t>
            </a:r>
            <a:r>
              <a:rPr lang="fr-FR" sz="2600" dirty="0">
                <a:solidFill>
                  <a:schemeClr val="tx2"/>
                </a:solidFill>
              </a:rPr>
              <a:t>qui nous permet, </a:t>
            </a:r>
          </a:p>
          <a:p>
            <a:pPr algn="ctr">
              <a:lnSpc>
                <a:spcPct val="150000"/>
              </a:lnSpc>
            </a:pPr>
            <a:r>
              <a:rPr lang="fr-FR" sz="2600" dirty="0">
                <a:solidFill>
                  <a:schemeClr val="tx2"/>
                </a:solidFill>
              </a:rPr>
              <a:t>avec l’aide de l’Esprit Saint, de </a:t>
            </a:r>
            <a:r>
              <a:rPr lang="fr-FR" sz="32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0267" y="321733"/>
            <a:ext cx="8424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8000"/>
                </a:solidFill>
              </a:rPr>
              <a:t>Qu'est-ce que l’Espérance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1301" y="5029200"/>
            <a:ext cx="6955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prendre </a:t>
            </a:r>
            <a:r>
              <a:rPr lang="fr-FR" sz="2600" b="1" dirty="0">
                <a:solidFill>
                  <a:schemeClr val="tx2"/>
                </a:solidFill>
              </a:rPr>
              <a:t>les bons moyens </a:t>
            </a:r>
            <a:r>
              <a:rPr lang="fr-FR" sz="2600" dirty="0">
                <a:solidFill>
                  <a:schemeClr val="tx2"/>
                </a:solidFill>
              </a:rPr>
              <a:t>pour y parvenir.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1300" y="4123004"/>
            <a:ext cx="5685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en avoir </a:t>
            </a:r>
            <a:r>
              <a:rPr lang="fr-FR" sz="2600" b="1" dirty="0">
                <a:solidFill>
                  <a:schemeClr val="tx2"/>
                </a:solidFill>
              </a:rPr>
              <a:t>un grand désir,</a:t>
            </a:r>
            <a:r>
              <a:rPr lang="fr-FR" sz="2600" dirty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300" y="3183466"/>
            <a:ext cx="8623299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croire avec confiance au </a:t>
            </a:r>
            <a:r>
              <a:rPr lang="fr-FR" sz="2600" b="1" dirty="0">
                <a:solidFill>
                  <a:schemeClr val="tx2"/>
                </a:solidFill>
              </a:rPr>
              <a:t>bonheur futur de la vie éternelle</a:t>
            </a:r>
            <a:r>
              <a:rPr lang="fr-FR" sz="2400" dirty="0">
                <a:solidFill>
                  <a:schemeClr val="tx2"/>
                </a:solidFill>
              </a:rPr>
              <a:t>,</a:t>
            </a:r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8F8DC015-3CA8-8844-8743-C070CCFB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BC868-7703-C74F-8242-FFDD8AF592E9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34820" name="ZoneTexte 1"/>
          <p:cNvSpPr txBox="1">
            <a:spLocks noChangeArrowheads="1"/>
          </p:cNvSpPr>
          <p:nvPr/>
        </p:nvSpPr>
        <p:spPr bwMode="auto">
          <a:xfrm>
            <a:off x="0" y="1100269"/>
            <a:ext cx="885507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dirty="0">
                <a:solidFill>
                  <a:srgbClr val="000090"/>
                </a:solidFill>
              </a:rPr>
              <a:t>L'espérance oriente notre regard vers </a:t>
            </a:r>
            <a:r>
              <a:rPr lang="fr-FR" sz="2800" b="1" dirty="0">
                <a:solidFill>
                  <a:srgbClr val="FF0000"/>
                </a:solidFill>
              </a:rPr>
              <a:t>la</a:t>
            </a:r>
            <a:r>
              <a:rPr lang="fr-FR" sz="2800" b="1" dirty="0">
                <a:solidFill>
                  <a:srgbClr val="008000"/>
                </a:solidFill>
              </a:rPr>
              <a:t> </a:t>
            </a:r>
            <a:r>
              <a:rPr lang="fr-FR" sz="2800" b="1" dirty="0">
                <a:solidFill>
                  <a:srgbClr val="FF6600"/>
                </a:solidFill>
              </a:rPr>
              <a:t>vie éternelle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fr-FR" sz="2800" dirty="0">
                <a:solidFill>
                  <a:srgbClr val="000090"/>
                </a:solidFill>
              </a:rPr>
              <a:t>à laquelle nous sommes destinés  </a:t>
            </a:r>
          </a:p>
        </p:txBody>
      </p:sp>
      <p:pic>
        <p:nvPicPr>
          <p:cNvPr id="34821" name="Image 4" descr="regarderverslecie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82" y="2182818"/>
            <a:ext cx="2819395" cy="42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6400" y="270933"/>
            <a:ext cx="818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100" dirty="0">
                <a:solidFill>
                  <a:schemeClr val="accent2"/>
                </a:solidFill>
              </a:rPr>
              <a:t>Croire au bonheur futur qui nous est promis…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1735" y="2404537"/>
            <a:ext cx="5590647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1" hangingPunct="1">
              <a:lnSpc>
                <a:spcPct val="12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Si vous êtes ressuscités avec le Christ, </a:t>
            </a:r>
          </a:p>
          <a:p>
            <a:pPr lvl="1" algn="ctr" eaLnBrk="1" hangingPunct="1">
              <a:lnSpc>
                <a:spcPct val="120000"/>
              </a:lnSpc>
              <a:defRPr/>
            </a:pPr>
            <a:r>
              <a:rPr lang="fr-FR" sz="2400" b="1" i="1" dirty="0">
                <a:solidFill>
                  <a:srgbClr val="3366FF"/>
                </a:solidFill>
              </a:rPr>
              <a:t>recherchez les réalités d’en haut, </a:t>
            </a:r>
          </a:p>
          <a:p>
            <a:pPr lvl="1" algn="ctr" eaLnBrk="1" hangingPunct="1">
              <a:lnSpc>
                <a:spcPct val="12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là où est le Christ, </a:t>
            </a:r>
          </a:p>
          <a:p>
            <a:pPr lvl="1" algn="ctr" eaLnBrk="1" hangingPunct="1">
              <a:lnSpc>
                <a:spcPct val="12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assis à la droite de Dieu. </a:t>
            </a:r>
            <a:endParaRPr lang="fr-FR" sz="2400" dirty="0">
              <a:solidFill>
                <a:srgbClr val="3366FF"/>
              </a:solidFill>
            </a:endParaRPr>
          </a:p>
          <a:p>
            <a:pPr lvl="1" algn="ctr" eaLnBrk="1" hangingPunct="1">
              <a:lnSpc>
                <a:spcPct val="200000"/>
              </a:lnSpc>
              <a:defRPr/>
            </a:pPr>
            <a:r>
              <a:rPr lang="fr-FR" sz="2400" b="1" i="1" dirty="0">
                <a:solidFill>
                  <a:srgbClr val="3366FF"/>
                </a:solidFill>
              </a:rPr>
              <a:t>Pensez aux réalités d’en haut, </a:t>
            </a:r>
          </a:p>
          <a:p>
            <a:pPr lvl="1" algn="ctr" eaLnBrk="1" hangingPunct="1">
              <a:lnSpc>
                <a:spcPct val="120000"/>
              </a:lnSpc>
              <a:defRPr/>
            </a:pPr>
            <a:r>
              <a:rPr lang="fr-FR" sz="2400" b="1" i="1" dirty="0">
                <a:solidFill>
                  <a:srgbClr val="3366FF"/>
                </a:solidFill>
              </a:rPr>
              <a:t>non à celles de la terre</a:t>
            </a:r>
            <a:r>
              <a:rPr lang="fr-FR" sz="2400" i="1" dirty="0"/>
              <a:t>. </a:t>
            </a:r>
            <a:endParaRPr lang="fr-FR" i="1" dirty="0"/>
          </a:p>
          <a:p>
            <a:pPr lvl="1" algn="ctr" eaLnBrk="1" hangingPunct="1">
              <a:lnSpc>
                <a:spcPct val="120000"/>
              </a:lnSpc>
              <a:defRPr/>
            </a:pPr>
            <a:r>
              <a:rPr lang="fr-FR" sz="2000" dirty="0">
                <a:solidFill>
                  <a:srgbClr val="3366FF"/>
                </a:solidFill>
              </a:rPr>
              <a:t>(Col 3, 1-2)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8DBA0209-7AC8-D44D-9E90-D55F5CC5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8466" y="1006480"/>
            <a:ext cx="8280400" cy="207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FR" sz="2400" b="1" i="1" dirty="0">
                <a:solidFill>
                  <a:srgbClr val="3366FF"/>
                </a:solidFill>
              </a:rPr>
              <a:t>Ne prenez pas pour modèle le monde présent</a:t>
            </a:r>
            <a:r>
              <a:rPr lang="fr-FR" sz="2400" i="1" dirty="0">
                <a:solidFill>
                  <a:srgbClr val="3366FF"/>
                </a:solidFill>
              </a:rPr>
              <a:t>, </a:t>
            </a:r>
          </a:p>
          <a:p>
            <a:pPr>
              <a:lnSpc>
                <a:spcPct val="11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mais transformez-vous en renouvelant votre façon de penser </a:t>
            </a:r>
          </a:p>
          <a:p>
            <a:pPr>
              <a:lnSpc>
                <a:spcPct val="11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pour discerner </a:t>
            </a:r>
            <a:r>
              <a:rPr lang="fr-FR" sz="2400" b="1" i="1" dirty="0">
                <a:solidFill>
                  <a:srgbClr val="3366FF"/>
                </a:solidFill>
              </a:rPr>
              <a:t>quelle est la volonté de Dieu</a:t>
            </a:r>
            <a:r>
              <a:rPr lang="fr-FR" sz="2400" i="1" dirty="0">
                <a:solidFill>
                  <a:srgbClr val="3366FF"/>
                </a:solidFill>
              </a:rPr>
              <a:t> : </a:t>
            </a:r>
          </a:p>
          <a:p>
            <a:pPr>
              <a:lnSpc>
                <a:spcPct val="110000"/>
              </a:lnSpc>
              <a:defRPr/>
            </a:pPr>
            <a:r>
              <a:rPr lang="fr-FR" sz="2400" i="1" dirty="0">
                <a:solidFill>
                  <a:srgbClr val="3366FF"/>
                </a:solidFill>
              </a:rPr>
              <a:t>ce qui est bon, ce qui est capable de lui plaire, ce qui est parfait</a:t>
            </a:r>
            <a:r>
              <a:rPr lang="fr-FR" sz="2300" i="1" dirty="0">
                <a:solidFill>
                  <a:srgbClr val="3366FF"/>
                </a:solidFill>
              </a:rPr>
              <a:t>. </a:t>
            </a:r>
          </a:p>
          <a:p>
            <a:pPr algn="ctr">
              <a:lnSpc>
                <a:spcPct val="120000"/>
              </a:lnSpc>
              <a:defRPr/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12, 2)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C617E-FF9F-4441-BE28-04F35871D03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66965" y="5164667"/>
            <a:ext cx="8153701" cy="102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600" spc="-20" dirty="0"/>
              <a:t>- </a:t>
            </a:r>
            <a:r>
              <a:rPr lang="fr-FR" sz="2600" spc="-20" dirty="0">
                <a:solidFill>
                  <a:srgbClr val="1F497D"/>
                </a:solidFill>
              </a:rPr>
              <a:t>Et </a:t>
            </a:r>
            <a:r>
              <a:rPr lang="fr-FR" sz="2600" spc="-20" dirty="0">
                <a:solidFill>
                  <a:schemeClr val="tx2"/>
                </a:solidFill>
              </a:rPr>
              <a:t>tout faire </a:t>
            </a:r>
            <a:r>
              <a:rPr lang="fr-FR" sz="2600" b="1" spc="-20" dirty="0">
                <a:solidFill>
                  <a:srgbClr val="C0504D"/>
                </a:solidFill>
              </a:rPr>
              <a:t>par amour pour Jésus </a:t>
            </a:r>
            <a:r>
              <a:rPr lang="fr-FR" sz="2400" spc="-20" dirty="0">
                <a:solidFill>
                  <a:srgbClr val="C0504D"/>
                </a:solidFill>
              </a:rPr>
              <a:t>: </a:t>
            </a:r>
          </a:p>
          <a:p>
            <a:pPr algn="ctr">
              <a:spcBef>
                <a:spcPts val="1000"/>
              </a:spcBef>
              <a:defRPr/>
            </a:pPr>
            <a:r>
              <a:rPr lang="fr-FR" sz="2600" spc="-20" dirty="0"/>
              <a:t>‘</a:t>
            </a:r>
            <a:r>
              <a:rPr lang="fr-FR" sz="2600" i="1" spc="-20" dirty="0">
                <a:solidFill>
                  <a:srgbClr val="3366FF"/>
                </a:solidFill>
              </a:rPr>
              <a:t>’vivre pour les choses d’en haut’</a:t>
            </a:r>
            <a:r>
              <a:rPr lang="fr-FR" sz="2400" i="1" spc="-20" dirty="0">
                <a:solidFill>
                  <a:srgbClr val="3366FF"/>
                </a:solidFill>
              </a:rPr>
              <a:t>’</a:t>
            </a:r>
            <a:r>
              <a:rPr lang="fr-FR" sz="2000" i="1" spc="-20" dirty="0">
                <a:solidFill>
                  <a:srgbClr val="3366FF"/>
                </a:solidFill>
              </a:rPr>
              <a:t> </a:t>
            </a:r>
            <a:r>
              <a:rPr lang="fr-FR" sz="2400" dirty="0">
                <a:solidFill>
                  <a:srgbClr val="3366FF"/>
                </a:solidFill>
              </a:rPr>
              <a:t>(</a:t>
            </a:r>
            <a:r>
              <a:rPr lang="fr-FR" sz="2000" dirty="0">
                <a:solidFill>
                  <a:srgbClr val="3366FF"/>
                </a:solidFill>
              </a:rPr>
              <a:t>Col 3, 2)</a:t>
            </a:r>
            <a:endParaRPr lang="fr-FR" sz="3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48481" y="4213225"/>
            <a:ext cx="8015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08000"/>
                </a:solidFill>
              </a:rPr>
              <a:t>- </a:t>
            </a:r>
            <a:r>
              <a:rPr lang="fr-FR" sz="2600" dirty="0">
                <a:solidFill>
                  <a:srgbClr val="1F497D"/>
                </a:solidFill>
              </a:rPr>
              <a:t>Bien faire son </a:t>
            </a:r>
            <a:r>
              <a:rPr lang="fr-FR" sz="2600" dirty="0">
                <a:solidFill>
                  <a:srgbClr val="C0504D"/>
                </a:solidFill>
              </a:rPr>
              <a:t>"</a:t>
            </a:r>
            <a:r>
              <a:rPr lang="fr-FR" sz="2600" b="1" dirty="0">
                <a:solidFill>
                  <a:srgbClr val="C0504D"/>
                </a:solidFill>
              </a:rPr>
              <a:t>devoir d'état</a:t>
            </a:r>
            <a:r>
              <a:rPr lang="fr-FR" sz="2600" dirty="0">
                <a:solidFill>
                  <a:srgbClr val="C0504D"/>
                </a:solidFill>
              </a:rPr>
              <a:t>" </a:t>
            </a:r>
            <a:r>
              <a:rPr lang="fr-FR" sz="2600" dirty="0">
                <a:solidFill>
                  <a:srgbClr val="1F497D"/>
                </a:solidFill>
              </a:rPr>
              <a:t>: ce que nous avons à faire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3099" y="3269196"/>
            <a:ext cx="761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</a:t>
            </a:r>
            <a:r>
              <a:rPr lang="fr-FR" sz="2600" dirty="0">
                <a:solidFill>
                  <a:schemeClr val="tx2"/>
                </a:solidFill>
              </a:rPr>
              <a:t>Chercher</a:t>
            </a:r>
            <a:r>
              <a:rPr lang="fr-FR" sz="2600" b="1" dirty="0">
                <a:solidFill>
                  <a:schemeClr val="tx2"/>
                </a:solidFill>
              </a:rPr>
              <a:t> </a:t>
            </a:r>
            <a:r>
              <a:rPr lang="fr-FR" sz="2600" dirty="0">
                <a:solidFill>
                  <a:schemeClr val="tx2"/>
                </a:solidFill>
              </a:rPr>
              <a:t>la volonté de Dieu dans la </a:t>
            </a:r>
            <a:r>
              <a:rPr lang="fr-FR" sz="2600" b="1" dirty="0">
                <a:solidFill>
                  <a:schemeClr val="accent2"/>
                </a:solidFill>
              </a:rPr>
              <a:t>prière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301" y="237068"/>
            <a:ext cx="873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100" dirty="0">
                <a:solidFill>
                  <a:schemeClr val="accent2"/>
                </a:solidFill>
              </a:rPr>
              <a:t>Vivre notre vie présente en pensant à la vie du Ciel</a:t>
            </a:r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99BAB35A-37DA-D148-8D6D-94F6D7B7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8427A-6F89-E94F-8540-21CD496F7E46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35845" name="ZoneTexte 2"/>
          <p:cNvSpPr txBox="1">
            <a:spLocks noChangeArrowheads="1"/>
          </p:cNvSpPr>
          <p:nvPr/>
        </p:nvSpPr>
        <p:spPr bwMode="auto">
          <a:xfrm>
            <a:off x="114300" y="266703"/>
            <a:ext cx="88773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Pour arriver au Ciel, suivre le même parcours que Jésus</a:t>
            </a:r>
          </a:p>
          <a:p>
            <a:pPr eaLnBrk="1" hangingPunct="1">
              <a:defRPr/>
            </a:pPr>
            <a:endParaRPr lang="fr-FR" sz="1200" dirty="0"/>
          </a:p>
          <a:p>
            <a:pPr algn="ctr" eaLnBrk="1" hangingPunct="1">
              <a:lnSpc>
                <a:spcPct val="140000"/>
              </a:lnSpc>
              <a:defRPr/>
            </a:pPr>
            <a:r>
              <a:rPr lang="fr-FR" dirty="0">
                <a:solidFill>
                  <a:srgbClr val="000090"/>
                </a:solidFill>
              </a:rPr>
              <a:t>La vie chrétienne consiste à suivre Jésus : pour arriver au Ciel,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fr-FR" dirty="0">
                <a:solidFill>
                  <a:srgbClr val="000090"/>
                </a:solidFill>
              </a:rPr>
              <a:t>il nous faut donc à suivre le même chemin que Lui :</a:t>
            </a:r>
          </a:p>
        </p:txBody>
      </p:sp>
      <p:pic>
        <p:nvPicPr>
          <p:cNvPr id="36869" name="Image 1" descr="311MR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084638"/>
            <a:ext cx="2085975" cy="1547812"/>
          </a:xfrm>
          <a:prstGeom prst="rect">
            <a:avLst/>
          </a:prstGeom>
          <a:noFill/>
          <a:ln w="19050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Image 2" descr="315MR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702050"/>
            <a:ext cx="2089150" cy="1408113"/>
          </a:xfrm>
          <a:prstGeom prst="rect">
            <a:avLst/>
          </a:prstGeom>
          <a:noFill/>
          <a:ln w="19050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Image 4" descr="316MR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17" y="3227388"/>
            <a:ext cx="2087563" cy="1477962"/>
          </a:xfrm>
          <a:prstGeom prst="rect">
            <a:avLst/>
          </a:prstGeom>
          <a:noFill/>
          <a:ln w="19050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Image 5" descr="317MR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671763"/>
            <a:ext cx="2087563" cy="1547812"/>
          </a:xfrm>
          <a:prstGeom prst="rect">
            <a:avLst/>
          </a:prstGeom>
          <a:noFill/>
          <a:ln w="28575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ZoneTexte 6"/>
          <p:cNvSpPr txBox="1">
            <a:spLocks noChangeArrowheads="1"/>
          </p:cNvSpPr>
          <p:nvPr/>
        </p:nvSpPr>
        <p:spPr bwMode="auto">
          <a:xfrm>
            <a:off x="241300" y="5562600"/>
            <a:ext cx="151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i="1" dirty="0"/>
              <a:t>Passion</a:t>
            </a:r>
          </a:p>
        </p:txBody>
      </p:sp>
      <p:sp>
        <p:nvSpPr>
          <p:cNvPr id="36874" name="ZoneTexte 1"/>
          <p:cNvSpPr txBox="1">
            <a:spLocks noChangeArrowheads="1"/>
          </p:cNvSpPr>
          <p:nvPr/>
        </p:nvSpPr>
        <p:spPr bwMode="auto">
          <a:xfrm>
            <a:off x="2522538" y="5067300"/>
            <a:ext cx="181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i="1" dirty="0"/>
              <a:t>Mort</a:t>
            </a:r>
            <a:endParaRPr lang="fr-FR" sz="1800" i="1" dirty="0"/>
          </a:p>
        </p:txBody>
      </p:sp>
      <p:sp>
        <p:nvSpPr>
          <p:cNvPr id="36875" name="ZoneTexte 2"/>
          <p:cNvSpPr txBox="1">
            <a:spLocks noChangeArrowheads="1"/>
          </p:cNvSpPr>
          <p:nvPr/>
        </p:nvSpPr>
        <p:spPr bwMode="auto">
          <a:xfrm>
            <a:off x="4743450" y="4691063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/>
              <a:t>Résurrection</a:t>
            </a:r>
            <a:endParaRPr lang="fr-FR" sz="1800"/>
          </a:p>
        </p:txBody>
      </p:sp>
      <p:sp>
        <p:nvSpPr>
          <p:cNvPr id="36876" name="ZoneTexte 4"/>
          <p:cNvSpPr txBox="1">
            <a:spLocks noChangeArrowheads="1"/>
          </p:cNvSpPr>
          <p:nvPr/>
        </p:nvSpPr>
        <p:spPr bwMode="auto">
          <a:xfrm>
            <a:off x="7043738" y="4198938"/>
            <a:ext cx="194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/>
              <a:t>Ascension </a:t>
            </a:r>
            <a:endParaRPr lang="fr-FR" sz="1800"/>
          </a:p>
        </p:txBody>
      </p:sp>
      <p:pic>
        <p:nvPicPr>
          <p:cNvPr id="15" name="Image 4" descr="essai_logo_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3">
            <a:extLst>
              <a:ext uri="{FF2B5EF4-FFF2-40B4-BE49-F238E27FC236}">
                <a16:creationId xmlns:a16="http://schemas.microsoft.com/office/drawing/2014/main" id="{40F5D833-04EE-C44D-A740-AB120C04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8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A01D1-6144-7A47-A610-BD7A0A66884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38914" name="ZoneTexte 2"/>
          <p:cNvSpPr txBox="1">
            <a:spLocks noChangeArrowheads="1"/>
          </p:cNvSpPr>
          <p:nvPr/>
        </p:nvSpPr>
        <p:spPr bwMode="auto">
          <a:xfrm>
            <a:off x="236538" y="355600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FR" sz="2800" b="1" i="1" dirty="0">
                <a:solidFill>
                  <a:srgbClr val="953735"/>
                </a:solidFill>
              </a:rPr>
              <a:t>Ce qui veut dire, pour nous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6751" y="4775200"/>
            <a:ext cx="8020049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fr-FR" sz="2400" dirty="0">
                <a:solidFill>
                  <a:srgbClr val="800000"/>
                </a:solidFill>
              </a:rPr>
              <a:t>Seules</a:t>
            </a:r>
            <a:r>
              <a:rPr lang="fr-FR" sz="2400" i="1" dirty="0">
                <a:solidFill>
                  <a:srgbClr val="800000"/>
                </a:solidFill>
              </a:rPr>
              <a:t> </a:t>
            </a:r>
            <a:r>
              <a:rPr lang="fr-FR" sz="2400" dirty="0">
                <a:solidFill>
                  <a:srgbClr val="800000"/>
                </a:solidFill>
              </a:rPr>
              <a:t>les âmes libérées du péché, purifiées, rénovées,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sz="2400" dirty="0">
                <a:solidFill>
                  <a:srgbClr val="800000"/>
                </a:solidFill>
              </a:rPr>
              <a:t>établies dans le Bien, pourront suivre Jésus au Ciel.</a:t>
            </a:r>
          </a:p>
          <a:p>
            <a:pPr lvl="1" algn="r" eaLnBrk="1" hangingPunct="1"/>
            <a:endParaRPr lang="fr-FR" sz="1600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50000"/>
              </a:lnSpc>
            </a:pPr>
            <a:r>
              <a:rPr lang="fr-FR" sz="2400" i="1" dirty="0">
                <a:solidFill>
                  <a:srgbClr val="000090"/>
                </a:solidFill>
              </a:rPr>
              <a:t>Mais</a:t>
            </a:r>
            <a:r>
              <a:rPr lang="fr-FR" sz="2400" dirty="0">
                <a:solidFill>
                  <a:srgbClr val="000090"/>
                </a:solidFill>
              </a:rPr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6538" y="3488261"/>
            <a:ext cx="8704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fr-FR" sz="2400" dirty="0">
                <a:solidFill>
                  <a:srgbClr val="3366FF"/>
                </a:solidFill>
              </a:rPr>
              <a:t>… et ‘’</a:t>
            </a:r>
            <a:r>
              <a:rPr lang="fr-FR" altLang="ja-JP" sz="2400" i="1" dirty="0">
                <a:solidFill>
                  <a:srgbClr val="3366FF"/>
                </a:solidFill>
              </a:rPr>
              <a:t>vivre pour Dieu</a:t>
            </a:r>
            <a:r>
              <a:rPr lang="fr-FR" sz="2400" i="1" dirty="0">
                <a:solidFill>
                  <a:srgbClr val="3366FF"/>
                </a:solidFill>
              </a:rPr>
              <a:t>’’</a:t>
            </a:r>
            <a:r>
              <a:rPr lang="fr-FR" altLang="ja-JP" sz="2400" i="1" dirty="0">
                <a:solidFill>
                  <a:srgbClr val="3366FF"/>
                </a:solidFill>
              </a:rPr>
              <a:t> </a:t>
            </a:r>
            <a:r>
              <a:rPr lang="fr-FR" altLang="ja-JP" sz="2000" dirty="0">
                <a:solidFill>
                  <a:srgbClr val="3366FF"/>
                </a:solidFill>
              </a:rPr>
              <a:t>(</a:t>
            </a:r>
            <a:r>
              <a:rPr lang="fr-FR" altLang="ja-JP" sz="2000" dirty="0" err="1">
                <a:solidFill>
                  <a:srgbClr val="3366FF"/>
                </a:solidFill>
              </a:rPr>
              <a:t>Rm</a:t>
            </a:r>
            <a:r>
              <a:rPr lang="fr-FR" altLang="ja-JP" sz="2000" dirty="0">
                <a:solidFill>
                  <a:srgbClr val="3366FF"/>
                </a:solidFill>
              </a:rPr>
              <a:t> 6, 11) </a:t>
            </a:r>
            <a:r>
              <a:rPr lang="fr-FR" altLang="ja-JP" sz="2400" dirty="0">
                <a:solidFill>
                  <a:srgbClr val="3366FF"/>
                </a:solidFill>
              </a:rPr>
              <a:t>: </a:t>
            </a:r>
            <a:r>
              <a:rPr lang="fr-FR" altLang="ja-JP" sz="2400" dirty="0">
                <a:solidFill>
                  <a:srgbClr val="FF6600"/>
                </a:solidFill>
              </a:rPr>
              <a:t> 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dirty="0">
                <a:solidFill>
                  <a:srgbClr val="FF6600"/>
                </a:solidFill>
              </a:rPr>
              <a:t>	</a:t>
            </a:r>
            <a:r>
              <a:rPr lang="fr-FR" sz="2400" dirty="0">
                <a:solidFill>
                  <a:srgbClr val="000090"/>
                </a:solidFill>
              </a:rPr>
              <a:t>faire le Bien, aimer les autres, mettre l’Évangile en pratique.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6538" y="2184400"/>
            <a:ext cx="8704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400" dirty="0">
                <a:solidFill>
                  <a:srgbClr val="3366FF"/>
                </a:solidFill>
              </a:rPr>
              <a:t>‘’</a:t>
            </a:r>
            <a:r>
              <a:rPr lang="fr-FR" altLang="ja-JP" sz="2400" i="1" dirty="0">
                <a:solidFill>
                  <a:srgbClr val="3366FF"/>
                </a:solidFill>
              </a:rPr>
              <a:t>mourir au péché</a:t>
            </a:r>
            <a:r>
              <a:rPr lang="fr-FR" sz="2400" i="1" dirty="0">
                <a:solidFill>
                  <a:srgbClr val="3366FF"/>
                </a:solidFill>
              </a:rPr>
              <a:t>’’</a:t>
            </a:r>
            <a:r>
              <a:rPr lang="fr-FR" altLang="ja-JP" sz="2400" i="1" dirty="0">
                <a:solidFill>
                  <a:srgbClr val="3366FF"/>
                </a:solidFill>
              </a:rPr>
              <a:t>… :</a:t>
            </a:r>
          </a:p>
          <a:p>
            <a:pPr eaLnBrk="1" hangingPunct="1">
              <a:lnSpc>
                <a:spcPct val="140000"/>
              </a:lnSpc>
            </a:pPr>
            <a:r>
              <a:rPr lang="fr-FR" sz="2400" dirty="0">
                <a:solidFill>
                  <a:srgbClr val="660066"/>
                </a:solidFill>
              </a:rPr>
              <a:t>		</a:t>
            </a:r>
            <a:r>
              <a:rPr lang="fr-FR" sz="2400" dirty="0">
                <a:solidFill>
                  <a:srgbClr val="000090"/>
                </a:solidFill>
              </a:rPr>
              <a:t>renoncer à tout ce qui est mal, qui nous éloigne de Dieu,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6538" y="1253068"/>
            <a:ext cx="870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fr-FR" sz="2400" dirty="0">
                <a:solidFill>
                  <a:srgbClr val="000090"/>
                </a:solidFill>
              </a:rPr>
              <a:t>Supporter avec patience les souffrances et difficultés de cette vie,</a:t>
            </a:r>
          </a:p>
        </p:txBody>
      </p:sp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0F0498EF-0D8A-404B-B9C9-B6309F5FC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CCEA1-AF31-0740-AF46-FB65CD82A6D3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39940" name="ZoneTexte 1"/>
          <p:cNvSpPr txBox="1">
            <a:spLocks noChangeArrowheads="1"/>
          </p:cNvSpPr>
          <p:nvPr/>
        </p:nvSpPr>
        <p:spPr bwMode="auto">
          <a:xfrm>
            <a:off x="165100" y="330200"/>
            <a:ext cx="8864600" cy="8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i="1" dirty="0">
                <a:solidFill>
                  <a:srgbClr val="3366FF"/>
                </a:solidFill>
              </a:rPr>
              <a:t>"</a:t>
            </a:r>
            <a:r>
              <a:rPr lang="fr-FR" sz="2800" b="1" i="1" dirty="0">
                <a:solidFill>
                  <a:srgbClr val="3366FF"/>
                </a:solidFill>
              </a:rPr>
              <a:t>Sans Moi, vous ne pouvez rien faire…’’</a:t>
            </a:r>
            <a:r>
              <a:rPr lang="fr-FR" altLang="ja-JP" sz="2800" b="1" i="1" dirty="0">
                <a:solidFill>
                  <a:srgbClr val="3366FF"/>
                </a:solidFill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ja-JP" sz="2000" dirty="0">
                <a:solidFill>
                  <a:srgbClr val="3366FF"/>
                </a:solidFill>
              </a:rPr>
              <a:t>(</a:t>
            </a:r>
            <a:r>
              <a:rPr lang="fr-FR" altLang="ja-JP" sz="2000" dirty="0" err="1">
                <a:solidFill>
                  <a:srgbClr val="3366FF"/>
                </a:solidFill>
              </a:rPr>
              <a:t>Jn</a:t>
            </a:r>
            <a:r>
              <a:rPr lang="fr-FR" altLang="ja-JP" sz="2000" dirty="0">
                <a:solidFill>
                  <a:srgbClr val="3366FF"/>
                </a:solidFill>
              </a:rPr>
              <a:t> 15, 5)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3375" y="2997200"/>
            <a:ext cx="844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fr-FR" sz="2400" dirty="0">
                <a:solidFill>
                  <a:srgbClr val="000090"/>
                </a:solidFill>
              </a:rPr>
              <a:t>Nous avons</a:t>
            </a:r>
            <a:r>
              <a:rPr lang="fr-FR" sz="2400" dirty="0"/>
              <a:t> </a:t>
            </a:r>
            <a:r>
              <a:rPr lang="fr-FR" sz="2400" b="1" i="1" dirty="0">
                <a:solidFill>
                  <a:srgbClr val="C0504D"/>
                </a:solidFill>
              </a:rPr>
              <a:t>besoin</a:t>
            </a:r>
            <a:r>
              <a:rPr lang="fr-FR" sz="2400" b="1" dirty="0">
                <a:solidFill>
                  <a:srgbClr val="C0504D"/>
                </a:solidFill>
              </a:rPr>
              <a:t> </a:t>
            </a:r>
            <a:r>
              <a:rPr lang="fr-FR" sz="2400" dirty="0">
                <a:solidFill>
                  <a:srgbClr val="000090"/>
                </a:solidFill>
              </a:rPr>
              <a:t>du secours </a:t>
            </a:r>
            <a:r>
              <a:rPr lang="fr-FR" sz="2400" b="1" dirty="0">
                <a:solidFill>
                  <a:schemeClr val="accent2"/>
                </a:solidFill>
              </a:rPr>
              <a:t>de </a:t>
            </a:r>
            <a:r>
              <a:rPr lang="fr-FR" sz="2400" b="1" dirty="0">
                <a:solidFill>
                  <a:srgbClr val="C0504D"/>
                </a:solidFill>
              </a:rPr>
              <a:t>la grâce, </a:t>
            </a:r>
            <a:r>
              <a:rPr lang="fr-FR" sz="2400" dirty="0">
                <a:solidFill>
                  <a:srgbClr val="000090"/>
                </a:solidFill>
              </a:rPr>
              <a:t>l’aide que Jésus nous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 donne pour nous soutenir, jour après jour, sur la route du Ciel.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5100" y="1490133"/>
            <a:ext cx="89789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fr-FR" sz="2400" dirty="0">
                <a:solidFill>
                  <a:srgbClr val="000090"/>
                </a:solidFill>
              </a:rPr>
              <a:t>Se détacher des </a:t>
            </a:r>
            <a:r>
              <a:rPr lang="fr-FR" sz="2400" i="1" dirty="0">
                <a:solidFill>
                  <a:srgbClr val="000090"/>
                </a:solidFill>
              </a:rPr>
              <a:t>"choses de la terre’’ </a:t>
            </a:r>
            <a:r>
              <a:rPr lang="fr-FR" sz="2400" dirty="0">
                <a:solidFill>
                  <a:srgbClr val="000090"/>
                </a:solidFill>
              </a:rPr>
              <a:t>qui nous éloignent de Dieu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sz="2400" dirty="0">
                <a:solidFill>
                  <a:srgbClr val="000090"/>
                </a:solidFill>
              </a:rPr>
              <a:t> est souvent difficile, et suppose un </a:t>
            </a:r>
            <a:r>
              <a:rPr lang="fr-FR" sz="2400" b="1" dirty="0">
                <a:solidFill>
                  <a:srgbClr val="800000"/>
                </a:solidFill>
              </a:rPr>
              <a:t>combat</a:t>
            </a:r>
            <a:r>
              <a:rPr lang="fr-FR" sz="2400" dirty="0"/>
              <a:t>. 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sz="2400" spc="-50" dirty="0">
                <a:solidFill>
                  <a:srgbClr val="000090"/>
                </a:solidFill>
              </a:rPr>
              <a:t>Mais Dieu vient au secours de notre faiblesse dès qu’on L’appelle à l’aide.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3375" y="4247464"/>
            <a:ext cx="8353425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fr-FR" sz="2400" dirty="0">
                <a:solidFill>
                  <a:srgbClr val="000090"/>
                </a:solidFill>
              </a:rPr>
              <a:t>Ce sont </a:t>
            </a:r>
            <a:r>
              <a:rPr lang="fr-FR" sz="2400" b="1" dirty="0">
                <a:solidFill>
                  <a:srgbClr val="C0504D"/>
                </a:solidFill>
              </a:rPr>
              <a:t>la PRIÈRE et les SACREMENTS</a:t>
            </a:r>
            <a:r>
              <a:rPr lang="fr-FR" sz="2400" dirty="0">
                <a:solidFill>
                  <a:srgbClr val="C0504D"/>
                </a:solidFill>
              </a:rPr>
              <a:t> </a:t>
            </a:r>
            <a:r>
              <a:rPr lang="fr-FR" sz="2400" dirty="0">
                <a:solidFill>
                  <a:srgbClr val="FF6600"/>
                </a:solidFill>
              </a:rPr>
              <a:t>: </a:t>
            </a:r>
          </a:p>
          <a:p>
            <a:pPr algn="just" eaLnBrk="1" hangingPunct="1"/>
            <a:endParaRPr lang="fr-FR" sz="800" dirty="0"/>
          </a:p>
          <a:p>
            <a:pPr eaLnBrk="1" hangingPunct="1">
              <a:lnSpc>
                <a:spcPct val="140000"/>
              </a:lnSpc>
            </a:pPr>
            <a:r>
              <a:rPr lang="fr-FR" sz="2400" dirty="0"/>
              <a:t>		 </a:t>
            </a:r>
            <a:r>
              <a:rPr lang="fr-FR" sz="2400" dirty="0">
                <a:solidFill>
                  <a:srgbClr val="C0504D"/>
                </a:solidFill>
              </a:rPr>
              <a:t>l'</a:t>
            </a:r>
            <a:r>
              <a:rPr lang="fr-FR" sz="2400" b="1" dirty="0">
                <a:solidFill>
                  <a:srgbClr val="C0504D"/>
                </a:solidFill>
              </a:rPr>
              <a:t>Eucharistie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0090"/>
                </a:solidFill>
              </a:rPr>
              <a:t>pour nourrir nos âmes,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sz="2400" dirty="0">
                <a:solidFill>
                  <a:srgbClr val="000090"/>
                </a:solidFill>
              </a:rPr>
              <a:t>	et le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0504D"/>
                </a:solidFill>
              </a:rPr>
              <a:t>sacrement du </a:t>
            </a:r>
            <a:r>
              <a:rPr lang="fr-FR" sz="2400" b="1" dirty="0">
                <a:solidFill>
                  <a:srgbClr val="C0504D"/>
                </a:solidFill>
              </a:rPr>
              <a:t>Pardon</a:t>
            </a:r>
            <a:r>
              <a:rPr lang="fr-FR" sz="2400" dirty="0">
                <a:solidFill>
                  <a:srgbClr val="C0504D"/>
                </a:solidFill>
              </a:rPr>
              <a:t> </a:t>
            </a:r>
            <a:r>
              <a:rPr lang="fr-FR" sz="2400" dirty="0">
                <a:solidFill>
                  <a:srgbClr val="000090"/>
                </a:solidFill>
              </a:rPr>
              <a:t>pour nous réconcilier avec Dieu. </a:t>
            </a:r>
          </a:p>
          <a:p>
            <a:endParaRPr lang="fr-FR" sz="2400" dirty="0"/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720B811E-C3CA-3941-8C9D-DA452578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0CBC7-3A18-2F48-B7C7-6E59BF96B6A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40962" name="ZoneTexte 2"/>
          <p:cNvSpPr txBox="1">
            <a:spLocks noChangeArrowheads="1"/>
          </p:cNvSpPr>
          <p:nvPr/>
        </p:nvSpPr>
        <p:spPr bwMode="auto">
          <a:xfrm>
            <a:off x="241300" y="205115"/>
            <a:ext cx="8767233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 spc="150" dirty="0">
                <a:solidFill>
                  <a:schemeClr val="accent2"/>
                </a:solidFill>
              </a:rPr>
              <a:t>En attendant son retour à la fin des temps…</a:t>
            </a:r>
          </a:p>
          <a:p>
            <a:pPr eaLnBrk="1" hangingPunct="1">
              <a:lnSpc>
                <a:spcPct val="300000"/>
              </a:lnSpc>
            </a:pPr>
            <a:r>
              <a:rPr lang="fr-FR" sz="2800" dirty="0">
                <a:solidFill>
                  <a:srgbClr val="000090"/>
                </a:solidFill>
              </a:rPr>
              <a:t>	La vie chrétienne consiste à : </a:t>
            </a:r>
            <a:endParaRPr lang="fr-FR" sz="2800" b="1" spc="150" dirty="0">
              <a:solidFill>
                <a:schemeClr val="accent2"/>
              </a:solidFill>
            </a:endParaRPr>
          </a:p>
        </p:txBody>
      </p:sp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75117" y="2279942"/>
            <a:ext cx="5462095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/>
              <a:buChar char="•"/>
            </a:pPr>
            <a:r>
              <a:rPr lang="fr-FR" sz="2600" dirty="0">
                <a:solidFill>
                  <a:srgbClr val="000090"/>
                </a:solidFill>
              </a:rPr>
              <a:t>L'attendre, à Le désirer </a:t>
            </a:r>
            <a:r>
              <a:rPr lang="fr-FR" sz="2600" dirty="0">
                <a:solidFill>
                  <a:srgbClr val="008000"/>
                </a:solidFill>
              </a:rPr>
              <a:t>(</a:t>
            </a:r>
            <a:r>
              <a:rPr lang="fr-FR" sz="2600" i="1" dirty="0">
                <a:solidFill>
                  <a:srgbClr val="008000"/>
                </a:solidFill>
              </a:rPr>
              <a:t>Espérance</a:t>
            </a:r>
            <a:r>
              <a:rPr lang="fr-FR" sz="2600" dirty="0">
                <a:solidFill>
                  <a:srgbClr val="008000"/>
                </a:solidFill>
              </a:rPr>
              <a:t>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117" y="3323775"/>
            <a:ext cx="546209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30000"/>
              </a:lnSpc>
              <a:buFont typeface="Arial"/>
              <a:buChar char="•"/>
            </a:pPr>
            <a:r>
              <a:rPr lang="fr-FR" sz="2600" dirty="0">
                <a:solidFill>
                  <a:srgbClr val="000090"/>
                </a:solidFill>
              </a:rPr>
              <a:t>et nous préparer à </a:t>
            </a:r>
            <a:r>
              <a:rPr lang="fr-FR" sz="2600" b="1" dirty="0">
                <a:solidFill>
                  <a:schemeClr val="accent2">
                    <a:lumMod val="75000"/>
                  </a:schemeClr>
                </a:solidFill>
              </a:rPr>
              <a:t>Le rencontrer </a:t>
            </a:r>
          </a:p>
          <a:p>
            <a:pPr eaLnBrk="1" hangingPunct="1">
              <a:lnSpc>
                <a:spcPct val="120000"/>
              </a:lnSpc>
            </a:pPr>
            <a:r>
              <a:rPr lang="fr-FR" sz="2600" dirty="0">
                <a:solidFill>
                  <a:srgbClr val="000090"/>
                </a:solidFill>
              </a:rPr>
              <a:t>	quand Il reviendra </a:t>
            </a:r>
            <a:r>
              <a:rPr lang="fr-FR" sz="2400" i="1" dirty="0">
                <a:solidFill>
                  <a:srgbClr val="3366FF"/>
                </a:solidFill>
              </a:rPr>
              <a:t>‘’</a:t>
            </a:r>
            <a:r>
              <a:rPr lang="fr-FR" sz="2600" i="1" dirty="0">
                <a:solidFill>
                  <a:srgbClr val="3366FF"/>
                </a:solidFill>
              </a:rPr>
              <a:t>pour juger</a:t>
            </a:r>
          </a:p>
          <a:p>
            <a:pPr algn="ctr" eaLnBrk="1" hangingPunct="1"/>
            <a:r>
              <a:rPr lang="fr-FR" sz="2600" i="1" dirty="0">
                <a:solidFill>
                  <a:srgbClr val="3366FF"/>
                </a:solidFill>
              </a:rPr>
              <a:t>	 les vivants et les morts… </a:t>
            </a:r>
          </a:p>
          <a:p>
            <a:pPr algn="ctr" eaLnBrk="1" hangingPunct="1"/>
            <a:r>
              <a:rPr lang="fr-FR" sz="2000" dirty="0">
                <a:solidFill>
                  <a:srgbClr val="3366FF"/>
                </a:solidFill>
              </a:rPr>
              <a:t>(Credo)</a:t>
            </a:r>
          </a:p>
        </p:txBody>
      </p:sp>
      <p:pic>
        <p:nvPicPr>
          <p:cNvPr id="9" name="Image 3" descr="Englo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4" y="739201"/>
            <a:ext cx="3437467" cy="572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C62337E8-1C12-904B-9F40-B7CEBE0E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0200" y="198971"/>
            <a:ext cx="8483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spc="1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Oui, Il reviendra</a:t>
            </a:r>
            <a:endParaRPr lang="fr-FR" sz="3200" b="1" i="1" spc="1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25A4A-CC9F-4C40-8306-1DFEFC352CA2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0200" y="4721988"/>
            <a:ext cx="8483600" cy="156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i="1" dirty="0">
                <a:solidFill>
                  <a:srgbClr val="3366FF"/>
                </a:solidFill>
              </a:rPr>
              <a:t>"Tout ce que vous avez  fait à l'un de ces petits de mes frères,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i="1" dirty="0">
                <a:solidFill>
                  <a:srgbClr val="3366FF"/>
                </a:solidFill>
              </a:rPr>
              <a:t>c'est à Moi que vous l'avez fait</a:t>
            </a:r>
            <a:r>
              <a:rPr lang="fr-FR" sz="2400" i="1" dirty="0">
                <a:solidFill>
                  <a:srgbClr val="3366FF"/>
                </a:solidFill>
              </a:rPr>
              <a:t>. (</a:t>
            </a:r>
            <a:r>
              <a:rPr lang="fr-FR" sz="2000" dirty="0">
                <a:solidFill>
                  <a:srgbClr val="3366FF"/>
                </a:solidFill>
              </a:rPr>
              <a:t>Mt 25, 40)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/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000090"/>
                </a:solidFill>
              </a:rPr>
              <a:t>(</a:t>
            </a:r>
            <a:r>
              <a:rPr lang="fr-FR" sz="2200" dirty="0">
                <a:solidFill>
                  <a:srgbClr val="000090"/>
                </a:solidFill>
              </a:rPr>
              <a:t>on peut relire et méditer Matthieu 25, 31-46</a:t>
            </a:r>
            <a:r>
              <a:rPr lang="fr-FR" sz="2000" dirty="0">
                <a:solidFill>
                  <a:srgbClr val="000090"/>
                </a:solidFill>
              </a:rPr>
              <a:t>)</a:t>
            </a:r>
            <a:endParaRPr lang="fr-FR" sz="2800" dirty="0">
              <a:solidFill>
                <a:srgbClr val="00009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9908" y="3096889"/>
            <a:ext cx="8433892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b="1" spc="100" dirty="0">
                <a:solidFill>
                  <a:schemeClr val="accent2"/>
                </a:solidFill>
              </a:rPr>
              <a:t>récompenser les bons et punir les méchants</a:t>
            </a:r>
            <a:endParaRPr lang="fr-FR" sz="1400" dirty="0">
              <a:solidFill>
                <a:schemeClr val="accent2"/>
              </a:solidFill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>
                <a:solidFill>
                  <a:srgbClr val="000090"/>
                </a:solidFill>
              </a:rPr>
              <a:t>Nos âmes seront jugées, ‘’pesées’’,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>
                <a:solidFill>
                  <a:srgbClr val="000090"/>
                </a:solidFill>
              </a:rPr>
              <a:t>selon notre attitude envers le prochain :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447640" y="965202"/>
            <a:ext cx="8239160" cy="213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spc="100" dirty="0">
                <a:solidFill>
                  <a:schemeClr val="accent2"/>
                </a:solidFill>
              </a:rPr>
              <a:t>…pour juger les vivants et les morts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i="1" dirty="0">
                <a:solidFill>
                  <a:srgbClr val="3366FF"/>
                </a:solidFill>
              </a:rPr>
              <a:t>Il viendra rendre à chacun selon ses œuvres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3366FF"/>
                </a:solidFill>
              </a:rPr>
              <a:t>(Mt 16, 27)</a:t>
            </a:r>
            <a:endParaRPr lang="fr-FR" sz="2400" i="1" dirty="0">
              <a:solidFill>
                <a:srgbClr val="3366FF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600" dirty="0"/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i="1" dirty="0">
                <a:solidFill>
                  <a:srgbClr val="000090"/>
                </a:solidFill>
              </a:rPr>
              <a:t>c’est-à-dire </a:t>
            </a:r>
            <a:r>
              <a:rPr lang="fr-FR" sz="2600" i="1" spc="100" dirty="0">
                <a:solidFill>
                  <a:srgbClr val="000000"/>
                </a:solidFill>
              </a:rPr>
              <a:t>: 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13F0120C-65EA-0045-9C3C-8E5C886A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8F4E7-97B7-D24A-8861-26395DF19248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43010" name="Image 2" descr="Jugement derni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4938"/>
            <a:ext cx="857726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7502" y="5534029"/>
            <a:ext cx="26458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bg1"/>
                </a:solidFill>
              </a:rPr>
              <a:t>Jugement dernier</a:t>
            </a:r>
          </a:p>
          <a:p>
            <a:pPr>
              <a:defRPr/>
            </a:pPr>
            <a:r>
              <a:rPr lang="fr-FR" sz="2000" i="1" dirty="0">
                <a:solidFill>
                  <a:schemeClr val="bg1"/>
                </a:solidFill>
              </a:rPr>
              <a:t>Cathédrale de Bourges</a:t>
            </a: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2000" dirty="0">
                <a:solidFill>
                  <a:schemeClr val="bg1"/>
                </a:solidFill>
              </a:rPr>
              <a:t>Pesée des âmes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913871" y="1072765"/>
            <a:ext cx="7281333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fr-FR" sz="4400" i="1" spc="100" dirty="0">
              <a:solidFill>
                <a:srgbClr val="1F497D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fr-FR" sz="4400" i="1" spc="100" dirty="0">
                <a:solidFill>
                  <a:srgbClr val="1F497D"/>
                </a:solidFill>
              </a:rPr>
              <a:t>LA FÊTE DE L’ASCENSION</a:t>
            </a:r>
            <a:r>
              <a:rPr lang="fr-FR" sz="4000" spc="100" dirty="0">
                <a:solidFill>
                  <a:srgbClr val="1F497D"/>
                </a:solidFill>
              </a:rPr>
              <a:t> </a:t>
            </a:r>
            <a:r>
              <a:rPr lang="fr-FR" sz="4000" i="1" spc="100" dirty="0">
                <a:solidFill>
                  <a:srgbClr val="1F497D"/>
                </a:solidFill>
              </a:rPr>
              <a:t>: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sz="4800" spc="100" dirty="0">
                <a:solidFill>
                  <a:srgbClr val="1F497D"/>
                </a:solidFill>
              </a:rPr>
              <a:t>l’événement</a:t>
            </a:r>
          </a:p>
        </p:txBody>
      </p:sp>
    </p:spTree>
    <p:extLst>
      <p:ext uri="{BB962C8B-B14F-4D97-AF65-F5344CB8AC3E}">
        <p14:creationId xmlns:p14="http://schemas.microsoft.com/office/powerpoint/2010/main" val="27737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6E8E9-DAEB-D74D-8BED-CD3AB082A102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44034" name="ZoneTexte 2"/>
          <p:cNvSpPr txBox="1">
            <a:spLocks noChangeArrowheads="1"/>
          </p:cNvSpPr>
          <p:nvPr/>
        </p:nvSpPr>
        <p:spPr bwMode="auto">
          <a:xfrm>
            <a:off x="508000" y="233363"/>
            <a:ext cx="7992533" cy="17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i="1" dirty="0">
                <a:solidFill>
                  <a:srgbClr val="000090"/>
                </a:solidFill>
              </a:rPr>
              <a:t>Dix jours après l’Ascension</a:t>
            </a:r>
            <a:r>
              <a:rPr lang="fr-FR" sz="2800" dirty="0">
                <a:solidFill>
                  <a:srgbClr val="000090"/>
                </a:solidFill>
              </a:rPr>
              <a:t>,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800" dirty="0">
                <a:solidFill>
                  <a:srgbClr val="000090"/>
                </a:solidFill>
              </a:rPr>
              <a:t>comme Il l’avait promis,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sz="2800" dirty="0">
                <a:solidFill>
                  <a:srgbClr val="000090"/>
                </a:solidFill>
              </a:rPr>
              <a:t>Jésus va nous envoyer l’Esprit-Saint</a:t>
            </a:r>
          </a:p>
        </p:txBody>
      </p:sp>
      <p:pic>
        <p:nvPicPr>
          <p:cNvPr id="44035" name="Image 1" descr="saintespritcolombecielbl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287588"/>
            <a:ext cx="57435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AAE36F09-1BA0-1247-B020-D8E77AC44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4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4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0175" y="1028709"/>
            <a:ext cx="7298267" cy="4733604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1158875"/>
            <a:r>
              <a:rPr lang="fr-FR" sz="3200" dirty="0">
                <a:solidFill>
                  <a:schemeClr val="accent2"/>
                </a:solidFill>
              </a:rPr>
              <a:t>Liens pour compléter</a:t>
            </a:r>
          </a:p>
          <a:p>
            <a:pPr algn="just"/>
            <a:endParaRPr lang="fr-FR" sz="1400" dirty="0">
              <a:solidFill>
                <a:schemeClr val="accent2"/>
              </a:solidFill>
            </a:endParaRPr>
          </a:p>
          <a:p>
            <a:pPr algn="just"/>
            <a:endParaRPr lang="fr-FR" sz="1000" dirty="0"/>
          </a:p>
          <a:p>
            <a:pPr lvl="1" algn="just">
              <a:lnSpc>
                <a:spcPct val="120000"/>
              </a:lnSpc>
            </a:pPr>
            <a:endParaRPr lang="fr-FR" sz="800" dirty="0"/>
          </a:p>
          <a:p>
            <a:pPr marL="1208088" lvl="1">
              <a:lnSpc>
                <a:spcPct val="120000"/>
              </a:lnSpc>
              <a:defRPr/>
            </a:pPr>
            <a:r>
              <a:rPr lang="fr-FR" sz="2200" dirty="0">
                <a:hlinkClick r:id="rId3"/>
              </a:rPr>
              <a:t>Vivre l’Ascension avec les enfants</a:t>
            </a:r>
            <a:endParaRPr lang="fr-FR" sz="2200" dirty="0"/>
          </a:p>
          <a:p>
            <a:pPr marL="1208088" lvl="1">
              <a:lnSpc>
                <a:spcPct val="120000"/>
              </a:lnSpc>
              <a:defRPr/>
            </a:pPr>
            <a:r>
              <a:rPr lang="fr-FR" sz="2200" dirty="0">
                <a:hlinkClick r:id="rId4"/>
              </a:rPr>
              <a:t>Parler de l’Ascension avec les plus petits</a:t>
            </a:r>
            <a:endParaRPr lang="fr-FR" sz="2200" dirty="0"/>
          </a:p>
          <a:p>
            <a:pPr marL="1208088" lvl="1">
              <a:lnSpc>
                <a:spcPct val="120000"/>
              </a:lnSpc>
              <a:defRPr/>
            </a:pPr>
            <a:endParaRPr lang="fr-FR" sz="800" dirty="0"/>
          </a:p>
          <a:p>
            <a:pPr marL="1208088" lvl="1">
              <a:lnSpc>
                <a:spcPct val="120000"/>
              </a:lnSpc>
              <a:defRPr/>
            </a:pPr>
            <a:r>
              <a:rPr lang="fr-FR" sz="2200" dirty="0">
                <a:hlinkClick r:id="rId5"/>
              </a:rPr>
              <a:t>Prières pour l’Ascension</a:t>
            </a:r>
            <a:endParaRPr lang="fr-FR" sz="2200" dirty="0"/>
          </a:p>
          <a:p>
            <a:pPr marL="1208088" lvl="1">
              <a:lnSpc>
                <a:spcPct val="120000"/>
              </a:lnSpc>
              <a:defRPr/>
            </a:pPr>
            <a:endParaRPr lang="fr-FR" sz="800" dirty="0"/>
          </a:p>
          <a:p>
            <a:pPr marL="1208088" lvl="1">
              <a:lnSpc>
                <a:spcPct val="120000"/>
              </a:lnSpc>
              <a:defRPr/>
            </a:pPr>
            <a:endParaRPr lang="fr-FR" sz="800" dirty="0"/>
          </a:p>
          <a:p>
            <a:pPr marL="1208088" lvl="6">
              <a:defRPr/>
            </a:pPr>
            <a:r>
              <a:rPr lang="fr-FR" sz="2200" dirty="0">
                <a:hlinkClick r:id="rId6"/>
              </a:rPr>
              <a:t>Neuvaine de l’Ascension à la Pentecôte</a:t>
            </a:r>
            <a:endParaRPr lang="fr-FR" sz="2200" dirty="0"/>
          </a:p>
          <a:p>
            <a:pPr marL="1379538" lvl="6">
              <a:defRPr/>
            </a:pPr>
            <a:endParaRPr lang="fr-FR" sz="2200" dirty="0"/>
          </a:p>
          <a:p>
            <a:pPr marL="1379538" lvl="6">
              <a:defRPr/>
            </a:pPr>
            <a:endParaRPr lang="fr-FR" sz="2200" dirty="0"/>
          </a:p>
          <a:p>
            <a:pPr marL="1714500" lvl="3" indent="-342900">
              <a:buFont typeface="Wingdings" charset="2"/>
              <a:buChar char="v"/>
              <a:defRPr/>
            </a:pPr>
            <a:r>
              <a:rPr lang="fr-FR" sz="2000" dirty="0">
                <a:hlinkClick r:id="rId7"/>
              </a:rPr>
              <a:t>Tous les diaporamas</a:t>
            </a:r>
            <a:endParaRPr lang="fr-FR" sz="2000" dirty="0"/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endParaRPr lang="fr-FR" sz="2000" dirty="0">
              <a:hlinkClick r:id="" action="ppaction://noaction"/>
            </a:endParaRPr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dirty="0">
                <a:hlinkClick r:id="rId8"/>
              </a:rPr>
              <a:t>Page d’accueil du site</a:t>
            </a:r>
            <a:endParaRPr lang="fr-FR" sz="2000" dirty="0"/>
          </a:p>
          <a:p>
            <a:pPr algn="just"/>
            <a:endParaRPr lang="fr-FR" sz="1400" dirty="0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7306ED7C-590D-374E-83D4-919D13CB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8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  <p:extLst>
      <p:ext uri="{BB962C8B-B14F-4D97-AF65-F5344CB8AC3E}">
        <p14:creationId xmlns:p14="http://schemas.microsoft.com/office/powerpoint/2010/main" val="426735808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73667" y="612845"/>
            <a:ext cx="7196667" cy="5632311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504D"/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endParaRPr lang="fr-FR" sz="1600" dirty="0">
              <a:hlinkClick r:id="rId2"/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2400" dirty="0">
              <a:hlinkClick r:id="" action="ppaction://noaction"/>
            </a:endParaRPr>
          </a:p>
          <a:p>
            <a:pPr lvl="2"/>
            <a:r>
              <a:rPr lang="fr-FR" sz="2400" dirty="0">
                <a:hlinkClick r:id="rId3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4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6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essai_logo_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D87DC654-049C-0541-9156-41835E32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8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  <p:extLst>
      <p:ext uri="{BB962C8B-B14F-4D97-AF65-F5344CB8AC3E}">
        <p14:creationId xmlns:p14="http://schemas.microsoft.com/office/powerpoint/2010/main" val="11359061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46138" y="1284816"/>
            <a:ext cx="7381875" cy="45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FR" sz="2600" i="1" dirty="0">
                <a:solidFill>
                  <a:srgbClr val="800000"/>
                </a:solidFill>
              </a:rPr>
              <a:t>Après sa naissance à Noël</a:t>
            </a:r>
            <a:r>
              <a:rPr lang="fr-FR" i="1" dirty="0">
                <a:solidFill>
                  <a:srgbClr val="800000"/>
                </a:solidFill>
              </a:rPr>
              <a:t>,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sz="2000" dirty="0">
                <a:solidFill>
                  <a:srgbClr val="000090"/>
                </a:solidFill>
              </a:rPr>
              <a:t>	</a:t>
            </a:r>
            <a:r>
              <a:rPr lang="fr-FR" dirty="0">
                <a:solidFill>
                  <a:srgbClr val="000090"/>
                </a:solidFill>
              </a:rPr>
              <a:t>où Jésus descend du ciel sur la terre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dirty="0">
                <a:solidFill>
                  <a:srgbClr val="000090"/>
                </a:solidFill>
              </a:rPr>
              <a:t>	dans le silence et l'humilité</a:t>
            </a:r>
            <a:r>
              <a:rPr lang="fr-FR" i="1" dirty="0">
                <a:solidFill>
                  <a:srgbClr val="000090"/>
                </a:solidFill>
              </a:rPr>
              <a:t>… </a:t>
            </a:r>
          </a:p>
          <a:p>
            <a:pPr algn="just" eaLnBrk="1" hangingPunct="1">
              <a:lnSpc>
                <a:spcPct val="110000"/>
              </a:lnSpc>
            </a:pPr>
            <a:endParaRPr lang="fr-FR" sz="1200" dirty="0">
              <a:solidFill>
                <a:srgbClr val="000090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fr-FR" sz="2600" i="1" dirty="0">
                <a:solidFill>
                  <a:srgbClr val="800000"/>
                </a:solidFill>
              </a:rPr>
              <a:t>après sa vie, 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sz="2600" i="1" dirty="0">
                <a:solidFill>
                  <a:srgbClr val="800000"/>
                </a:solidFill>
              </a:rPr>
              <a:t>			sa mort sur la Croix 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sz="2600" i="1" dirty="0">
                <a:solidFill>
                  <a:srgbClr val="800000"/>
                </a:solidFill>
              </a:rPr>
              <a:t>						et sa Résurrection,</a:t>
            </a:r>
          </a:p>
          <a:p>
            <a:pPr eaLnBrk="1" hangingPunct="1">
              <a:lnSpc>
                <a:spcPct val="200000"/>
              </a:lnSpc>
            </a:pPr>
            <a:r>
              <a:rPr lang="fr-FR" sz="2600" i="1" dirty="0">
                <a:solidFill>
                  <a:srgbClr val="800000"/>
                </a:solidFill>
              </a:rPr>
              <a:t>ayant achevé sa mission…</a:t>
            </a:r>
          </a:p>
          <a:p>
            <a:pPr eaLnBrk="1" hangingPunct="1">
              <a:lnSpc>
                <a:spcPct val="200000"/>
              </a:lnSpc>
            </a:pPr>
            <a:endParaRPr lang="fr-FR" sz="2600" i="1" dirty="0">
              <a:solidFill>
                <a:srgbClr val="800000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846138" y="4895012"/>
            <a:ext cx="7381875" cy="18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fr-FR" sz="3200" b="1" dirty="0">
                <a:solidFill>
                  <a:srgbClr val="FF0000"/>
                </a:solidFill>
              </a:rPr>
              <a:t>Jésus monte au Ciel</a:t>
            </a:r>
          </a:p>
          <a:p>
            <a:pPr eaLnBrk="1" hangingPunct="1">
              <a:lnSpc>
                <a:spcPct val="200000"/>
              </a:lnSpc>
            </a:pPr>
            <a:endParaRPr lang="fr-FR" sz="2600" i="1" dirty="0">
              <a:solidFill>
                <a:srgbClr val="8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83342" y="558800"/>
            <a:ext cx="470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À  la fin de sa vie sur la terre…</a:t>
            </a:r>
          </a:p>
        </p:txBody>
      </p:sp>
      <p:pic>
        <p:nvPicPr>
          <p:cNvPr id="7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7E113BD4-B532-A241-859E-F1E166DAB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  <p:extLst>
      <p:ext uri="{BB962C8B-B14F-4D97-AF65-F5344CB8AC3E}">
        <p14:creationId xmlns:p14="http://schemas.microsoft.com/office/powerpoint/2010/main" val="97033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oneTexte 4"/>
          <p:cNvSpPr txBox="1">
            <a:spLocks noChangeArrowheads="1"/>
          </p:cNvSpPr>
          <p:nvPr/>
        </p:nvSpPr>
        <p:spPr bwMode="auto">
          <a:xfrm>
            <a:off x="38104" y="95135"/>
            <a:ext cx="5278965" cy="17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chemeClr val="accent2"/>
                </a:solidFill>
              </a:rPr>
              <a:t>Jésus s’élève au Ciel 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par sa propre force,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sz="3200" b="1" dirty="0">
                <a:solidFill>
                  <a:schemeClr val="accent2"/>
                </a:solidFill>
              </a:rPr>
              <a:t>devant de nombreux témoins</a:t>
            </a:r>
            <a:r>
              <a:rPr lang="fr-FR" sz="3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9460" name="Image 1" descr="ascensionnu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7" y="3706818"/>
            <a:ext cx="3218921" cy="27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oneTexte 4"/>
          <p:cNvSpPr txBox="1">
            <a:spLocks noChangeArrowheads="1"/>
          </p:cNvSpPr>
          <p:nvPr/>
        </p:nvSpPr>
        <p:spPr bwMode="auto">
          <a:xfrm>
            <a:off x="4690539" y="4865859"/>
            <a:ext cx="2692396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 dirty="0">
                <a:solidFill>
                  <a:srgbClr val="3366FF"/>
                </a:solidFill>
              </a:rPr>
              <a:t>Une nuée le déroba </a:t>
            </a:r>
          </a:p>
          <a:p>
            <a:pPr algn="ctr" eaLnBrk="1" hangingPunct="1"/>
            <a:r>
              <a:rPr lang="fr-FR" i="1" dirty="0">
                <a:solidFill>
                  <a:srgbClr val="3366FF"/>
                </a:solidFill>
              </a:rPr>
              <a:t>à leurs regards. </a:t>
            </a:r>
            <a:endParaRPr lang="fr-FR" sz="2000" i="1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Ac</a:t>
            </a:r>
            <a:r>
              <a:rPr lang="fr-FR" sz="2000" dirty="0">
                <a:solidFill>
                  <a:srgbClr val="3366FF"/>
                </a:solidFill>
              </a:rPr>
              <a:t> 1, 9)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89EF4-DC81-7B42-A7E8-CB05D20D945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37744" y="1991888"/>
            <a:ext cx="386079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Il fut enlevé au ciel et</a:t>
            </a:r>
          </a:p>
          <a:p>
            <a:pPr algn="ctr">
              <a:lnSpc>
                <a:spcPct val="13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Il s'assit à la droite de Dieu.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(Mc 16, 19)</a:t>
            </a:r>
          </a:p>
        </p:txBody>
      </p:sp>
      <p:pic>
        <p:nvPicPr>
          <p:cNvPr id="4" name="Image 3" descr="Ascension MR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/>
          <a:stretch/>
        </p:blipFill>
        <p:spPr>
          <a:xfrm>
            <a:off x="5384801" y="304438"/>
            <a:ext cx="3485086" cy="4354683"/>
          </a:xfrm>
          <a:prstGeom prst="rect">
            <a:avLst/>
          </a:prstGeom>
        </p:spPr>
      </p:pic>
      <p:pic>
        <p:nvPicPr>
          <p:cNvPr id="11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6DF185D9-F7CE-A24C-A3DA-7121DBB7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99EC0-FCD6-E742-A262-53E4B221B998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20484" name="ZoneTexte 4"/>
          <p:cNvSpPr txBox="1">
            <a:spLocks noChangeArrowheads="1"/>
          </p:cNvSpPr>
          <p:nvPr/>
        </p:nvSpPr>
        <p:spPr bwMode="auto">
          <a:xfrm>
            <a:off x="2877877" y="2053691"/>
            <a:ext cx="2951163" cy="34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sz="2800" b="1" i="1" dirty="0">
                <a:solidFill>
                  <a:srgbClr val="800000"/>
                </a:solidFill>
              </a:rPr>
              <a:t>À la messe : </a:t>
            </a:r>
            <a:endParaRPr lang="fr-FR" sz="2800" b="1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r>
              <a:rPr lang="fr-FR" dirty="0">
                <a:solidFill>
                  <a:srgbClr val="000090"/>
                </a:solidFill>
              </a:rPr>
              <a:t>cierge pascal,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dirty="0">
                <a:solidFill>
                  <a:srgbClr val="000090"/>
                </a:solidFill>
              </a:rPr>
              <a:t>ornements blancs,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i="1" dirty="0">
                <a:solidFill>
                  <a:srgbClr val="000090"/>
                </a:solidFill>
              </a:rPr>
              <a:t>Gloria et Alléluia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dirty="0">
                <a:solidFill>
                  <a:srgbClr val="000090"/>
                </a:solidFill>
              </a:rPr>
              <a:t> fleurs, musique…</a:t>
            </a:r>
          </a:p>
        </p:txBody>
      </p:sp>
      <p:pic>
        <p:nvPicPr>
          <p:cNvPr id="20485" name="Image 1" descr="cierge_pas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" y="1782763"/>
            <a:ext cx="2336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 4" descr="margueri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82763"/>
            <a:ext cx="28289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6263" y="186269"/>
            <a:ext cx="878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fr-FR" sz="3200" b="1" dirty="0">
                <a:solidFill>
                  <a:srgbClr val="C0504D"/>
                </a:solidFill>
              </a:rPr>
              <a:t>Ce triomphe est pour l’Église une très grande joie,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sz="3200" b="1" dirty="0">
                <a:solidFill>
                  <a:srgbClr val="C0504D"/>
                </a:solidFill>
              </a:rPr>
              <a:t>qui est celle de tout le temps pascal.</a:t>
            </a:r>
          </a:p>
        </p:txBody>
      </p:sp>
      <p:pic>
        <p:nvPicPr>
          <p:cNvPr id="10" name="Image 4" descr="essai_logo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B92B7475-061F-5C41-9AF3-28BB9DD8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5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2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CADE-3496-FF4B-B679-AFF5D84D367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3" name="ZoneTexte 1"/>
          <p:cNvSpPr txBox="1">
            <a:spLocks noChangeArrowheads="1"/>
          </p:cNvSpPr>
          <p:nvPr/>
        </p:nvSpPr>
        <p:spPr bwMode="auto">
          <a:xfrm>
            <a:off x="913871" y="1072765"/>
            <a:ext cx="7281333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fr-FR" sz="4400" i="1" spc="100" dirty="0">
              <a:solidFill>
                <a:srgbClr val="1F497D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fr-FR" sz="4400" i="1" spc="100" dirty="0">
                <a:solidFill>
                  <a:srgbClr val="1F497D"/>
                </a:solidFill>
              </a:rPr>
              <a:t>LA FÊTE DE L’ASCENSION</a:t>
            </a:r>
            <a:r>
              <a:rPr lang="fr-FR" sz="4000" spc="100" dirty="0">
                <a:solidFill>
                  <a:srgbClr val="1F497D"/>
                </a:solidFill>
              </a:rPr>
              <a:t> </a:t>
            </a:r>
            <a:r>
              <a:rPr lang="fr-FR" sz="4000" i="1" spc="100" dirty="0">
                <a:solidFill>
                  <a:srgbClr val="1F497D"/>
                </a:solidFill>
              </a:rPr>
              <a:t>: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sz="4800" spc="100" dirty="0">
                <a:solidFill>
                  <a:srgbClr val="1F497D"/>
                </a:solidFill>
              </a:rPr>
              <a:t>leçons à retenir</a:t>
            </a:r>
          </a:p>
        </p:txBody>
      </p:sp>
    </p:spTree>
    <p:extLst>
      <p:ext uri="{BB962C8B-B14F-4D97-AF65-F5344CB8AC3E}">
        <p14:creationId xmlns:p14="http://schemas.microsoft.com/office/powerpoint/2010/main" val="948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D17BB-D29A-784F-A4E6-14D74361D07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0258" y="2498915"/>
            <a:ext cx="8365067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FR" sz="2800" b="1" dirty="0">
                <a:solidFill>
                  <a:schemeClr val="accent2"/>
                </a:solidFill>
              </a:rPr>
              <a:t>1. </a:t>
            </a:r>
            <a:r>
              <a:rPr lang="fr-FR" sz="2800" b="1" dirty="0">
                <a:solidFill>
                  <a:schemeClr val="accent2"/>
                </a:solidFill>
                <a:sym typeface="Zapf Dingbats" charset="0"/>
              </a:rPr>
              <a:t>L</a:t>
            </a:r>
            <a:r>
              <a:rPr lang="fr-FR" sz="2800" b="1" dirty="0">
                <a:solidFill>
                  <a:schemeClr val="accent2"/>
                </a:solidFill>
              </a:rPr>
              <a:t>e TRIOMPHE du Seigneur Jésus, </a:t>
            </a:r>
            <a:r>
              <a:rPr lang="fr-FR" sz="2800" dirty="0">
                <a:solidFill>
                  <a:srgbClr val="1F497D"/>
                </a:solidFill>
              </a:rPr>
              <a:t>notre Sauveur, 	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sz="2600" i="1" dirty="0">
                <a:solidFill>
                  <a:srgbClr val="1F497D"/>
                </a:solidFill>
              </a:rPr>
              <a:t>	remontant au ciel après avoir vaincu le mal et le péché</a:t>
            </a:r>
            <a:endParaRPr lang="fr-FR" sz="2600" dirty="0">
              <a:solidFill>
                <a:srgbClr val="1F497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7463" y="999056"/>
            <a:ext cx="73321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fr-FR" sz="3200" b="1" spc="300" dirty="0">
                <a:solidFill>
                  <a:schemeClr val="tx2"/>
                </a:solidFill>
              </a:rPr>
              <a:t>Deux grands enseignements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0258" y="4267199"/>
            <a:ext cx="90593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1F497D"/>
                </a:solidFill>
              </a:rPr>
              <a:t>       Et pour nous…</a:t>
            </a:r>
          </a:p>
          <a:p>
            <a:endParaRPr lang="fr-FR" sz="1100" b="1" dirty="0">
              <a:solidFill>
                <a:srgbClr val="008000"/>
              </a:solidFill>
            </a:endParaRPr>
          </a:p>
          <a:p>
            <a:r>
              <a:rPr lang="fr-FR" sz="2800" b="1" dirty="0">
                <a:solidFill>
                  <a:srgbClr val="008000"/>
                </a:solidFill>
              </a:rPr>
              <a:t>2.  L</a:t>
            </a:r>
            <a:r>
              <a:rPr lang="fr-FR" sz="2800" dirty="0">
                <a:solidFill>
                  <a:srgbClr val="008000"/>
                </a:solidFill>
              </a:rPr>
              <a:t>’</a:t>
            </a:r>
            <a:r>
              <a:rPr lang="fr-FR" sz="2800" b="1" dirty="0">
                <a:solidFill>
                  <a:srgbClr val="008000"/>
                </a:solidFill>
              </a:rPr>
              <a:t>ESPÉRANCE d’aller Le rejoindre </a:t>
            </a:r>
            <a:r>
              <a:rPr lang="fr-FR" sz="2800" dirty="0">
                <a:solidFill>
                  <a:srgbClr val="008000"/>
                </a:solidFill>
              </a:rPr>
              <a:t>un jour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9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ABC98209-97CA-9741-9D29-A51147599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E121C-1746-C349-B5DF-3AC47D83ED7D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65188" y="2098141"/>
            <a:ext cx="7416800" cy="28715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lnSpc>
                <a:spcPct val="130000"/>
              </a:lnSpc>
              <a:buFont typeface="Wingdings" charset="2"/>
              <a:buChar char="v"/>
            </a:pPr>
            <a:r>
              <a:rPr lang="fr-FR" sz="2800" dirty="0">
                <a:solidFill>
                  <a:srgbClr val="000090"/>
                </a:solidFill>
              </a:rPr>
              <a:t>Sa montée au Ciel dans la gloire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v"/>
            </a:pPr>
            <a:endParaRPr lang="fr-FR" sz="2800" dirty="0">
              <a:solidFill>
                <a:srgbClr val="000090"/>
              </a:solidFill>
            </a:endParaRPr>
          </a:p>
          <a:p>
            <a:pPr marL="914400" lvl="1" indent="-457200">
              <a:lnSpc>
                <a:spcPct val="130000"/>
              </a:lnSpc>
              <a:buFont typeface="Wingdings" charset="0"/>
              <a:buChar char="v"/>
            </a:pPr>
            <a:r>
              <a:rPr lang="fr-FR" sz="2800" dirty="0">
                <a:solidFill>
                  <a:srgbClr val="000090"/>
                </a:solidFill>
              </a:rPr>
              <a:t> Il est maintenant assis</a:t>
            </a:r>
            <a:r>
              <a:rPr lang="fr-FR" sz="2800" i="1" dirty="0">
                <a:solidFill>
                  <a:srgbClr val="000090"/>
                </a:solidFill>
              </a:rPr>
              <a:t> </a:t>
            </a:r>
            <a:r>
              <a:rPr lang="fr-FR" sz="2800" dirty="0">
                <a:solidFill>
                  <a:srgbClr val="000090"/>
                </a:solidFill>
              </a:rPr>
              <a:t>à</a:t>
            </a:r>
            <a:r>
              <a:rPr lang="fr-FR" sz="2800" i="1" dirty="0">
                <a:solidFill>
                  <a:srgbClr val="000090"/>
                </a:solidFill>
              </a:rPr>
              <a:t> </a:t>
            </a:r>
            <a:r>
              <a:rPr lang="fr-FR" sz="2800" dirty="0">
                <a:solidFill>
                  <a:srgbClr val="000090"/>
                </a:solidFill>
              </a:rPr>
              <a:t>la Droite</a:t>
            </a:r>
            <a:r>
              <a:rPr lang="fr-FR" sz="2800" i="1" dirty="0">
                <a:solidFill>
                  <a:srgbClr val="000090"/>
                </a:solidFill>
              </a:rPr>
              <a:t> </a:t>
            </a:r>
            <a:r>
              <a:rPr lang="fr-FR" sz="2800" dirty="0">
                <a:solidFill>
                  <a:srgbClr val="000090"/>
                </a:solidFill>
              </a:rPr>
              <a:t>du Père</a:t>
            </a:r>
          </a:p>
          <a:p>
            <a:pPr marL="914400" lvl="1" indent="-457200">
              <a:lnSpc>
                <a:spcPct val="130000"/>
              </a:lnSpc>
              <a:buFont typeface="Wingdings" charset="0"/>
              <a:buChar char="v"/>
            </a:pPr>
            <a:endParaRPr lang="fr-FR" sz="2800" dirty="0">
              <a:solidFill>
                <a:srgbClr val="000090"/>
              </a:solidFill>
            </a:endParaRPr>
          </a:p>
          <a:p>
            <a:pPr marL="914400" lvl="1" indent="-457200">
              <a:lnSpc>
                <a:spcPct val="130000"/>
              </a:lnSpc>
              <a:buFont typeface="Wingdings" charset="0"/>
              <a:buChar char="v"/>
            </a:pPr>
            <a:r>
              <a:rPr lang="fr-FR" sz="2800" dirty="0">
                <a:solidFill>
                  <a:srgbClr val="000090"/>
                </a:solidFill>
              </a:rPr>
              <a:t>  Il reviendra dans la gloire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1513" y="524933"/>
            <a:ext cx="784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300" dirty="0">
                <a:solidFill>
                  <a:srgbClr val="FF0000"/>
                </a:solidFill>
              </a:rPr>
              <a:t>1. LE TRIOMPHE DU SEIGNEUR</a:t>
            </a:r>
          </a:p>
        </p:txBody>
      </p:sp>
      <p:pic>
        <p:nvPicPr>
          <p:cNvPr id="8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211350"/>
            <a:ext cx="55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B3EAC9DD-6E7A-5E42-A093-5076399D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691" y="6529380"/>
            <a:ext cx="2730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dirty="0">
                <a:hlinkClick r:id="rId3"/>
              </a:rPr>
              <a:t>Apprenez-nous à prier</a:t>
            </a:r>
            <a:r>
              <a:rPr lang="fr-FR" sz="1400" dirty="0"/>
              <a:t>.    Ascension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1750</Words>
  <Application>Microsoft Macintosh PowerPoint</Application>
  <PresentationFormat>Affichage à l'écran (4:3)</PresentationFormat>
  <Paragraphs>319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424</cp:revision>
  <cp:lastPrinted>2015-04-13T13:43:54Z</cp:lastPrinted>
  <dcterms:created xsi:type="dcterms:W3CDTF">2015-04-13T07:24:48Z</dcterms:created>
  <dcterms:modified xsi:type="dcterms:W3CDTF">2021-05-12T19:15:21Z</dcterms:modified>
</cp:coreProperties>
</file>