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328" r:id="rId2"/>
    <p:sldId id="339" r:id="rId3"/>
    <p:sldId id="340" r:id="rId4"/>
    <p:sldId id="281" r:id="rId5"/>
    <p:sldId id="308" r:id="rId6"/>
    <p:sldId id="338" r:id="rId7"/>
    <p:sldId id="304" r:id="rId8"/>
    <p:sldId id="284" r:id="rId9"/>
    <p:sldId id="319" r:id="rId10"/>
    <p:sldId id="303" r:id="rId11"/>
    <p:sldId id="288" r:id="rId12"/>
    <p:sldId id="285" r:id="rId13"/>
    <p:sldId id="320" r:id="rId14"/>
    <p:sldId id="286" r:id="rId15"/>
    <p:sldId id="280" r:id="rId16"/>
    <p:sldId id="287" r:id="rId17"/>
    <p:sldId id="309" r:id="rId18"/>
    <p:sldId id="276" r:id="rId19"/>
    <p:sldId id="329" r:id="rId20"/>
    <p:sldId id="311" r:id="rId21"/>
    <p:sldId id="330" r:id="rId22"/>
    <p:sldId id="337" r:id="rId23"/>
    <p:sldId id="335" r:id="rId24"/>
    <p:sldId id="331" r:id="rId25"/>
    <p:sldId id="332" r:id="rId26"/>
    <p:sldId id="305" r:id="rId27"/>
    <p:sldId id="333" r:id="rId28"/>
    <p:sldId id="307" r:id="rId29"/>
    <p:sldId id="314" r:id="rId30"/>
    <p:sldId id="315" r:id="rId31"/>
    <p:sldId id="306" r:id="rId32"/>
    <p:sldId id="334" r:id="rId33"/>
    <p:sldId id="316" r:id="rId34"/>
    <p:sldId id="313" r:id="rId35"/>
    <p:sldId id="312" r:id="rId36"/>
    <p:sldId id="317" r:id="rId37"/>
    <p:sldId id="283" r:id="rId38"/>
    <p:sldId id="318" r:id="rId39"/>
    <p:sldId id="341" r:id="rId40"/>
    <p:sldId id="323" r:id="rId41"/>
    <p:sldId id="293" r:id="rId42"/>
    <p:sldId id="342" r:id="rId43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0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43"/>
    <p:restoredTop sz="94745"/>
  </p:normalViewPr>
  <p:slideViewPr>
    <p:cSldViewPr snapToGrid="0" snapToObjects="1" showGuides="1">
      <p:cViewPr varScale="1">
        <p:scale>
          <a:sx n="63" d="100"/>
          <a:sy n="63" d="100"/>
        </p:scale>
        <p:origin x="1232" y="52"/>
      </p:cViewPr>
      <p:guideLst>
        <p:guide orient="horz" pos="4009"/>
        <p:guide pos="2880"/>
      </p:guideLst>
    </p:cSldViewPr>
  </p:slideViewPr>
  <p:outlineViewPr>
    <p:cViewPr>
      <p:scale>
        <a:sx n="33" d="100"/>
        <a:sy n="33" d="100"/>
      </p:scale>
      <p:origin x="0" y="13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6" d="100"/>
        <a:sy n="4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FBF7A46-A0C0-3542-B3DC-A5BFD629CA4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D9DC7A98-E615-AA4F-92FD-1960800985B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DD4C63-4570-5547-AE36-815CEE3F42BB}" type="datetimeFigureOut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D470D2A-04A9-F142-9307-DAABC35CA1B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C56A0BAA-D83F-7E47-A237-575D80FDF3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9F18EB-5867-9648-99E8-72E396B2768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546E0E70-835D-D146-8D91-5EC17A8E04B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03FA3192-7783-1B48-B54A-6183AD766B3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FBE5F19-3D23-7641-BACB-85EBE84AEE70}" type="datetimeFigureOut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4" name="Espace réservé de l'image des diapositives 3">
            <a:extLst>
              <a:ext uri="{FF2B5EF4-FFF2-40B4-BE49-F238E27FC236}">
                <a16:creationId xmlns:a16="http://schemas.microsoft.com/office/drawing/2014/main" id="{0B64169C-0023-A44F-85DE-26384D962F1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>
            <a:extLst>
              <a:ext uri="{FF2B5EF4-FFF2-40B4-BE49-F238E27FC236}">
                <a16:creationId xmlns:a16="http://schemas.microsoft.com/office/drawing/2014/main" id="{F4CA8CAC-013A-D844-B822-95F376AD18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B8ADC52-69A0-314C-A644-C134CC3E8D8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09C7374-5B56-9A4F-AF8C-BAC2BAF2C5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C2CDA98-B801-EB4A-8A5A-B96AC12ABE78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5B4D354-CFE3-8B46-BFA0-C0284A764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35050CF-E78D-5A4F-8E48-AA2EB3B677E9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986B74-F402-9940-BE82-03449E0CC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95C0B66-16E5-724A-B263-C032E4C66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B8262A-F4D1-F74D-A684-20A0E2DCA9C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150867272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DB71F5-4854-254A-A0C7-1AD5A58A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2FEFB9-3251-CB42-904C-3CFAFA4E6749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0A13448-7CD5-A844-8471-694E4E086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C27EB5-A740-3A46-ADA1-6DE21F6B8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DC7A2-D9DB-F446-8E0C-3D1EBE910C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8965072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98663D9-9C6F-C046-B7B7-2AA3224E9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BF4927-121B-F847-B204-7A291F7B4A02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BB5D57F-43E0-1641-A0B1-1F232CCB7F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DD791DA-B6D2-2449-8034-6BEF6D420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35504-F12F-F146-829B-C4393262093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86857906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11A5F70-A47C-0746-A18A-791D97750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063A70-CF7D-AC48-9C51-8C326AC71195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8DFFB4-7697-3543-9865-A6225805E0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77EBA08-50E2-9849-9CDA-569C52092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057156-755F-BF4F-9FBC-23ED8126427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9305488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D66B4C-E600-004A-B55A-EBE6F50574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9362FB-3B22-D04D-8450-BCBE1E052341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757E7FF-94AE-0049-B951-B060F525C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152E4B0-7543-4E41-8F70-6598385EB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5353CE-F49B-9A49-A63E-F6E46474E6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55830762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729B3DC-85CF-5741-9659-8E882B56E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3CEC1B-AF10-DE40-8717-AAF732DC566D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255E4D68-2EBF-9541-953D-5F03FE703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6CDFF10B-C392-C448-A2B8-EF6CC72BF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DE4ACB-407B-354D-B3CF-57470504334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55908896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4A3A7B05-FDCD-F04C-B6E5-973B0C32E5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47AD54-1430-B841-96E6-C88A688D78E1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7960CBD0-7AA3-7541-BA1B-C504B9DEF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F0D8D5EC-113A-7543-B24E-A91C6DD22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E86116-79EC-8249-B197-36CCF04ADCB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357732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92C2F5DB-189F-B845-BF5E-A80C89A3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FE052B5-81B6-3547-A775-EFC0265D2532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D9D79744-D261-8444-BE13-EC85F83FDD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B6AA9E82-B98B-9F47-9FBE-467932F31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6E0D1-3460-C140-B848-EADD333B22D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72131637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B9581798-71EB-BD43-B5B6-8D09B2A7A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3AE5F3-0A72-5346-B4CF-7C7E6AB5AEFA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2C9071EB-9992-6C40-A264-C857A19D0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F327B660-05CB-EC4D-AFB9-B79866331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3B916-9243-824C-B68A-08371C61B68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209056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3A440120-B614-F341-955B-9236E0D681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F1231D8-EA30-7E4A-B9E2-DC54896070B5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925F13E5-7356-B548-9218-B2521CACC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5E82B6F4-0805-E54D-9A3F-EDF61103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487775-68CD-0A44-ACCA-D6A2136352A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861383724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AB9CF07C-85BF-5E45-8FFC-88893A92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D02EA2-2AAF-E945-A9D0-C172DC70F0C7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AF619404-418B-6A4E-B15E-1BC367AB8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118B0C50-B990-8847-AA74-368E79C4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07C41-F440-0D46-9860-76C0603227F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81048620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C73">
            <a:alpha val="5294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CF5C164A-3E3D-024B-9A39-50CD246AEED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et modifiez le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D44A438C-3105-A24D-99D9-1D164653E3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1F34B2-97D0-7544-ADBB-38357419CB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1EDD59E4-8D6E-B545-A4FF-2F5CA68F9A4F}" type="datetime1">
              <a:rPr lang="fr-FR" altLang="fr-FR"/>
              <a:pPr/>
              <a:t>18/05/2021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15E102C-E361-844E-B242-F20836A49D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0218924-8715-4340-A516-219503A81C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6EE38820-D42B-5B4F-BECB-ACD7133F50D1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hyperlink" Target="https://moniqueberger.fr/" TargetMode="External"/><Relationship Id="rId3" Type="http://schemas.openxmlformats.org/officeDocument/2006/relationships/image" Target="../media/image25.png"/><Relationship Id="rId7" Type="http://schemas.openxmlformats.org/officeDocument/2006/relationships/image" Target="../media/image2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moniqueberger.f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moniqueberger.fr/diaporamas/" TargetMode="External"/><Relationship Id="rId2" Type="http://schemas.openxmlformats.org/officeDocument/2006/relationships/hyperlink" Target="https://moniqueberger.fr/la-fete-du-coeur-immacule-de-marie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hyperlink" Target="https://moniqueberger.fr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ierenfamille.com/index.php?option=com_content&amp;view=article&amp;id=1180:mon-carnet-de-confession&amp;catid=99:utilitaires&amp;Itemid=435" TargetMode="External"/><Relationship Id="rId7" Type="http://schemas.openxmlformats.org/officeDocument/2006/relationships/hyperlink" Target="https://moniqueberger.fr/ses-ecrits/" TargetMode="External"/><Relationship Id="rId2" Type="http://schemas.openxmlformats.org/officeDocument/2006/relationships/hyperlink" Target="https://moniqueberger.fr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niqueberger.fr/ses-ecrits/eduquer-pour-le-bonheur/" TargetMode="External"/><Relationship Id="rId5" Type="http://schemas.openxmlformats.org/officeDocument/2006/relationships/hyperlink" Target="https://moniqueberger.fr/ses-ecrits/pour-que-sepanouisse-la-foi-de-tout-petit/" TargetMode="External"/><Relationship Id="rId4" Type="http://schemas.openxmlformats.org/officeDocument/2006/relationships/hyperlink" Target="https://moniqueberger.fr/ses-ecrits/vivre-lannee-liturgique-avec-les-enfant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moniqueberger.fr/" TargetMode="Externa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moniqueberger.fr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2FFE6">
            <a:alpha val="7882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 2" descr="marieflammeamour copie.jpg">
            <a:extLst>
              <a:ext uri="{FF2B5EF4-FFF2-40B4-BE49-F238E27FC236}">
                <a16:creationId xmlns:a16="http://schemas.microsoft.com/office/drawing/2014/main" id="{828DBBEB-3AF1-5C42-9509-D7B955483D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188" y="0"/>
            <a:ext cx="5883275" cy="588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D636F96-F943-1C45-A2AC-462EC0E0DCC6}"/>
              </a:ext>
            </a:extLst>
          </p:cNvPr>
          <p:cNvSpPr txBox="1"/>
          <p:nvPr/>
        </p:nvSpPr>
        <p:spPr>
          <a:xfrm>
            <a:off x="0" y="5902325"/>
            <a:ext cx="9144000" cy="984250"/>
          </a:xfrm>
          <a:prstGeom prst="rect">
            <a:avLst/>
          </a:prstGeom>
          <a:solidFill>
            <a:srgbClr val="FCF5D0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400"/>
              <a:t>LE CŒUR IMMACULÉ DE MARIE</a:t>
            </a:r>
          </a:p>
          <a:p>
            <a:pPr algn="ctr" eaLnBrk="1" hangingPunct="1"/>
            <a:endParaRPr lang="fr-FR" altLang="fr-FR" sz="1400"/>
          </a:p>
        </p:txBody>
      </p:sp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F7C1B6F-3153-914D-9A21-7C6266346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385F2A3-FDE2-894D-9F68-21B6FA21B55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79" name="ZoneTexte 3">
            <a:extLst>
              <a:ext uri="{FF2B5EF4-FFF2-40B4-BE49-F238E27FC236}">
                <a16:creationId xmlns:a16="http://schemas.microsoft.com/office/drawing/2014/main" id="{A475F21C-F103-0542-AD22-094ED46A49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8138" y="2692400"/>
            <a:ext cx="8534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defTabSz="439738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39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>
                <a:solidFill>
                  <a:schemeClr val="tx2"/>
                </a:solidFill>
              </a:rPr>
              <a:t>Un cœur pur et obéissant</a:t>
            </a:r>
            <a:endParaRPr lang="fr-FR" altLang="fr-FR" sz="3200">
              <a:solidFill>
                <a:schemeClr val="tx2"/>
              </a:solidFill>
            </a:endParaRPr>
          </a:p>
        </p:txBody>
      </p:sp>
      <p:pic>
        <p:nvPicPr>
          <p:cNvPr id="24581" name="Image 4" descr="logo_canevas_16x16sansbordure.jpg">
            <a:extLst>
              <a:ext uri="{FF2B5EF4-FFF2-40B4-BE49-F238E27FC236}">
                <a16:creationId xmlns:a16="http://schemas.microsoft.com/office/drawing/2014/main" id="{405DFDED-CAD5-FB42-AAF7-3EDA6D7AA5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34127914-EFFD-8C40-9B2A-A80C3A8B0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Image 2" descr="131Immacconception.jpg">
            <a:extLst>
              <a:ext uri="{FF2B5EF4-FFF2-40B4-BE49-F238E27FC236}">
                <a16:creationId xmlns:a16="http://schemas.microsoft.com/office/drawing/2014/main" id="{54846E32-445E-E743-81AA-C33B926148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525" y="461963"/>
            <a:ext cx="4248150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2" name="ZoneTexte 3">
            <a:extLst>
              <a:ext uri="{FF2B5EF4-FFF2-40B4-BE49-F238E27FC236}">
                <a16:creationId xmlns:a16="http://schemas.microsoft.com/office/drawing/2014/main" id="{B5737769-A33B-F644-85DB-148E13BE7B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1268413"/>
            <a:ext cx="4413250" cy="403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rgbClr val="000090"/>
                </a:solidFill>
              </a:rPr>
              <a:t>Préservée du péché originel en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000090"/>
                </a:solidFill>
              </a:rPr>
              <a:t>prévision de sa Maternité divine, 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>
                <a:solidFill>
                  <a:srgbClr val="000090"/>
                </a:solidFill>
              </a:rPr>
              <a:t> </a:t>
            </a:r>
            <a:r>
              <a:rPr lang="fr-FR" altLang="fr-FR" b="1">
                <a:solidFill>
                  <a:srgbClr val="000090"/>
                </a:solidFill>
              </a:rPr>
              <a:t>Marie est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rgbClr val="000090"/>
                </a:solidFill>
              </a:rPr>
              <a:t>l’Immaculée Conception</a:t>
            </a:r>
            <a:r>
              <a:rPr lang="fr-FR" altLang="fr-FR">
                <a:solidFill>
                  <a:srgbClr val="000090"/>
                </a:solidFill>
              </a:rPr>
              <a:t>.</a:t>
            </a:r>
          </a:p>
          <a:p>
            <a:pPr algn="just" eaLnBrk="1" hangingPunct="1">
              <a:lnSpc>
                <a:spcPct val="120000"/>
              </a:lnSpc>
            </a:pPr>
            <a:endParaRPr lang="fr-FR" altLang="fr-FR">
              <a:solidFill>
                <a:srgbClr val="000090"/>
              </a:solidFill>
            </a:endParaRP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rgbClr val="000090"/>
                </a:solidFill>
              </a:rPr>
              <a:t>C’est pourquoi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600">
                <a:solidFill>
                  <a:schemeClr val="accent2"/>
                </a:solidFill>
              </a:rPr>
              <a:t>elle est capable de toujours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600">
                <a:solidFill>
                  <a:schemeClr val="accent2"/>
                </a:solidFill>
              </a:rPr>
              <a:t>dire OUI à Dieu.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CF00C6C-56BE-4C4D-A5CE-2ADF996C2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9A0B30B-98BF-A742-805D-2835EF0C931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5604" name="ZoneTexte 6">
            <a:extLst>
              <a:ext uri="{FF2B5EF4-FFF2-40B4-BE49-F238E27FC236}">
                <a16:creationId xmlns:a16="http://schemas.microsoft.com/office/drawing/2014/main" id="{8A6AFB8F-2A40-1F4E-88B8-93642EDB2A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863" y="271463"/>
            <a:ext cx="4284662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Un cœur très pur</a:t>
            </a:r>
          </a:p>
        </p:txBody>
      </p:sp>
      <p:pic>
        <p:nvPicPr>
          <p:cNvPr id="25606" name="Image 4" descr="logo_canevas_16x16sansbordure.jpg">
            <a:extLst>
              <a:ext uri="{FF2B5EF4-FFF2-40B4-BE49-F238E27FC236}">
                <a16:creationId xmlns:a16="http://schemas.microsoft.com/office/drawing/2014/main" id="{9B762FF7-C2E7-4F4B-9A26-9F0BFCF291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488C0FF2-A923-7E4D-AF42-8914876EC3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E1994064-BA5C-364F-B877-7481BC6E7FB8}"/>
              </a:ext>
            </a:extLst>
          </p:cNvPr>
          <p:cNvSpPr txBox="1"/>
          <p:nvPr/>
        </p:nvSpPr>
        <p:spPr>
          <a:xfrm>
            <a:off x="388938" y="3563938"/>
            <a:ext cx="3759200" cy="24590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chemeClr val="accent2"/>
                </a:solidFill>
              </a:rPr>
              <a:t>Par ce OUI,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rgbClr val="254061"/>
                </a:solidFill>
              </a:rPr>
              <a:t>Marie devient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rgbClr val="254061"/>
                </a:solidFill>
              </a:rPr>
              <a:t>Mère de Jésus,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rgbClr val="254061"/>
                </a:solidFill>
              </a:rPr>
              <a:t>Mère de Dieu.</a:t>
            </a:r>
          </a:p>
        </p:txBody>
      </p:sp>
      <p:pic>
        <p:nvPicPr>
          <p:cNvPr id="26627" name="Image 4" descr="logo_canevas_16x16sansbordure.jpg">
            <a:extLst>
              <a:ext uri="{FF2B5EF4-FFF2-40B4-BE49-F238E27FC236}">
                <a16:creationId xmlns:a16="http://schemas.microsoft.com/office/drawing/2014/main" id="{D689305C-89FD-E148-AF11-DBAEC5F78E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E715DE9-5F57-5F42-B355-942DAFBF7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6340B9D-5DE6-BA44-A54A-EBC07EC86D84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4581" name="ZoneTexte 6">
            <a:extLst>
              <a:ext uri="{FF2B5EF4-FFF2-40B4-BE49-F238E27FC236}">
                <a16:creationId xmlns:a16="http://schemas.microsoft.com/office/drawing/2014/main" id="{8FA9DA61-FAB0-1C47-A185-4E33AAE9A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1416050"/>
            <a:ext cx="4222750" cy="202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« Je suis la servante du Seigneur,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 qu’il me soit fait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selon ta parole »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000">
                <a:solidFill>
                  <a:srgbClr val="3366FF"/>
                </a:solidFill>
              </a:rPr>
              <a:t>(Lc 1, 38)</a:t>
            </a:r>
          </a:p>
          <a:p>
            <a:pPr eaLnBrk="1" hangingPunct="1"/>
            <a:endParaRPr lang="fr-FR" altLang="fr-FR" sz="2000"/>
          </a:p>
        </p:txBody>
      </p:sp>
      <p:sp>
        <p:nvSpPr>
          <p:cNvPr id="26630" name="ZoneTexte 7">
            <a:extLst>
              <a:ext uri="{FF2B5EF4-FFF2-40B4-BE49-F238E27FC236}">
                <a16:creationId xmlns:a16="http://schemas.microsoft.com/office/drawing/2014/main" id="{62AAE3A6-97DD-344A-A1FB-4182402D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288925"/>
            <a:ext cx="391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Un cœur obéissant</a:t>
            </a:r>
          </a:p>
        </p:txBody>
      </p:sp>
      <p:pic>
        <p:nvPicPr>
          <p:cNvPr id="26631" name="Image 4" descr="Lourdes-8-décembre-2010-02.jpg">
            <a:extLst>
              <a:ext uri="{FF2B5EF4-FFF2-40B4-BE49-F238E27FC236}">
                <a16:creationId xmlns:a16="http://schemas.microsoft.com/office/drawing/2014/main" id="{0325C3B5-E1BB-1141-9CBA-5B3C9D1E6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501650"/>
            <a:ext cx="4391025" cy="585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CC57AB49-CE12-D743-9EB5-6CF3F2F12A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458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D6EB25D-478D-894B-966B-2E53B31BE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15A51B-199D-9E46-A547-468D905EA71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7651" name="ZoneTexte 2">
            <a:extLst>
              <a:ext uri="{FF2B5EF4-FFF2-40B4-BE49-F238E27FC236}">
                <a16:creationId xmlns:a16="http://schemas.microsoft.com/office/drawing/2014/main" id="{17113C6F-B314-D24A-AAC6-711922F5E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2365375"/>
            <a:ext cx="77565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>
                <a:solidFill>
                  <a:srgbClr val="1F497D"/>
                </a:solidFill>
              </a:rPr>
              <a:t>Un cœur de mère :</a:t>
            </a:r>
          </a:p>
          <a:p>
            <a:pPr algn="ctr" eaLnBrk="1" hangingPunct="1"/>
            <a:endParaRPr lang="fr-FR" altLang="fr-FR" sz="3600">
              <a:solidFill>
                <a:srgbClr val="1F497D"/>
              </a:solidFill>
            </a:endParaRPr>
          </a:p>
          <a:p>
            <a:pPr algn="ctr" eaLnBrk="1" hangingPunct="1"/>
            <a:r>
              <a:rPr lang="fr-FR" altLang="fr-FR" sz="3600">
                <a:solidFill>
                  <a:srgbClr val="1F497D"/>
                </a:solidFill>
              </a:rPr>
              <a:t>  </a:t>
            </a:r>
            <a:r>
              <a:rPr lang="fr-FR" altLang="fr-FR" sz="3200">
                <a:solidFill>
                  <a:srgbClr val="1F497D"/>
                </a:solidFill>
              </a:rPr>
              <a:t>compatissant et maternel</a:t>
            </a:r>
            <a:endParaRPr lang="fr-FR" altLang="fr-FR" sz="3600">
              <a:solidFill>
                <a:srgbClr val="1F497D"/>
              </a:solidFill>
            </a:endParaRPr>
          </a:p>
        </p:txBody>
      </p:sp>
      <p:pic>
        <p:nvPicPr>
          <p:cNvPr id="27653" name="Image 4" descr="logo_canevas_16x16sansbordure.jpg">
            <a:extLst>
              <a:ext uri="{FF2B5EF4-FFF2-40B4-BE49-F238E27FC236}">
                <a16:creationId xmlns:a16="http://schemas.microsoft.com/office/drawing/2014/main" id="{5CFE6829-4AB4-4547-BDDD-B717012E1F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DA0A55EB-C1C3-684D-97AF-BB23035AD4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ZoneTexte 1">
            <a:extLst>
              <a:ext uri="{FF2B5EF4-FFF2-40B4-BE49-F238E27FC236}">
                <a16:creationId xmlns:a16="http://schemas.microsoft.com/office/drawing/2014/main" id="{9F5ABE9B-7011-9544-B9D0-4BDB12203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2263" y="1776413"/>
            <a:ext cx="3622675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200000"/>
              </a:lnSpc>
            </a:pPr>
            <a:r>
              <a:rPr lang="fr-FR" altLang="fr-FR" sz="2800">
                <a:solidFill>
                  <a:srgbClr val="800000"/>
                </a:solidFill>
              </a:rPr>
              <a:t>Au pied de la Croix,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sz="2800">
                <a:solidFill>
                  <a:srgbClr val="800000"/>
                </a:solidFill>
              </a:rPr>
              <a:t>Marie s’associe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sz="2800">
                <a:solidFill>
                  <a:srgbClr val="800000"/>
                </a:solidFill>
              </a:rPr>
              <a:t>étroitement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sz="2800">
                <a:solidFill>
                  <a:srgbClr val="800000"/>
                </a:solidFill>
              </a:rPr>
              <a:t>à la Passion de son Fils</a:t>
            </a:r>
          </a:p>
        </p:txBody>
      </p:sp>
      <p:pic>
        <p:nvPicPr>
          <p:cNvPr id="28674" name="Image 2" descr="225Calvairebis.jpg">
            <a:extLst>
              <a:ext uri="{FF2B5EF4-FFF2-40B4-BE49-F238E27FC236}">
                <a16:creationId xmlns:a16="http://schemas.microsoft.com/office/drawing/2014/main" id="{20C54EB6-2A0E-9346-ACC0-8479D35BE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7363" y="169863"/>
            <a:ext cx="4456112" cy="644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809506C-0E95-3B45-832F-2EE56ADA2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42B2758-1279-C346-8976-56402CD2D2DE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8676" name="ZoneTexte 6">
            <a:extLst>
              <a:ext uri="{FF2B5EF4-FFF2-40B4-BE49-F238E27FC236}">
                <a16:creationId xmlns:a16="http://schemas.microsoft.com/office/drawing/2014/main" id="{C7BE1445-7A00-194E-9374-D0BB7FD016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541338"/>
            <a:ext cx="40719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Un cœur compatissant</a:t>
            </a:r>
          </a:p>
        </p:txBody>
      </p:sp>
      <p:pic>
        <p:nvPicPr>
          <p:cNvPr id="28678" name="Image 4" descr="logo_canevas_16x16sansbordure.jpg">
            <a:extLst>
              <a:ext uri="{FF2B5EF4-FFF2-40B4-BE49-F238E27FC236}">
                <a16:creationId xmlns:a16="http://schemas.microsoft.com/office/drawing/2014/main" id="{2ACC149F-6B02-E442-98D4-BCF7D11A01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E5F50ABF-C6AA-C749-9E3B-E9FA8EE9D9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Image 1" descr="PrPAv0475ppp nettoyée.jpg">
            <a:extLst>
              <a:ext uri="{FF2B5EF4-FFF2-40B4-BE49-F238E27FC236}">
                <a16:creationId xmlns:a16="http://schemas.microsoft.com/office/drawing/2014/main" id="{6D9D354F-8260-884B-A482-8168357F3A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06" r="22890" b="37778"/>
          <a:stretch>
            <a:fillRect/>
          </a:stretch>
        </p:blipFill>
        <p:spPr bwMode="auto">
          <a:xfrm flipH="1">
            <a:off x="4351338" y="936625"/>
            <a:ext cx="4589462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ZoneTexte 2">
            <a:extLst>
              <a:ext uri="{FF2B5EF4-FFF2-40B4-BE49-F238E27FC236}">
                <a16:creationId xmlns:a16="http://schemas.microsoft.com/office/drawing/2014/main" id="{BD4A5467-2EC1-2949-A85F-AC29E36185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303338"/>
            <a:ext cx="3827463" cy="490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Toute soumise à Dieu, </a:t>
            </a:r>
          </a:p>
          <a:p>
            <a:pPr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elle s’offre, elle aussi,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pour le salut des hommes,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pour chacun de nous.</a:t>
            </a:r>
          </a:p>
          <a:p>
            <a:pPr eaLnBrk="1" hangingPunct="1">
              <a:lnSpc>
                <a:spcPct val="120000"/>
              </a:lnSpc>
            </a:pPr>
            <a:endParaRPr lang="fr-FR" altLang="fr-FR"/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Elle</a:t>
            </a:r>
            <a:r>
              <a:rPr lang="fr-FR" altLang="fr-FR" sz="2800" b="1">
                <a:solidFill>
                  <a:srgbClr val="1F497D"/>
                </a:solidFill>
              </a:rPr>
              <a:t> </a:t>
            </a:r>
            <a:r>
              <a:rPr lang="fr-FR" altLang="fr-FR">
                <a:solidFill>
                  <a:srgbClr val="1F497D"/>
                </a:solidFill>
              </a:rPr>
              <a:t>ne parle pas… son Cœur est </a:t>
            </a:r>
            <a:r>
              <a:rPr lang="fr-FR" altLang="fr-FR" i="1">
                <a:solidFill>
                  <a:srgbClr val="3366FF"/>
                </a:solidFill>
              </a:rPr>
              <a:t>transpercé de douleur</a:t>
            </a:r>
            <a:r>
              <a:rPr lang="fr-FR" altLang="fr-FR">
                <a:solidFill>
                  <a:srgbClr val="3366FF"/>
                </a:solidFill>
              </a:rPr>
              <a:t>,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comme l’avait prédit Syméon </a:t>
            </a:r>
            <a:r>
              <a:rPr lang="fr-FR" altLang="fr-FR" sz="2000">
                <a:solidFill>
                  <a:srgbClr val="3366FF"/>
                </a:solidFill>
              </a:rPr>
              <a:t>(Lc 2, 34).</a:t>
            </a:r>
          </a:p>
          <a:p>
            <a:pPr eaLnBrk="1" hangingPunct="1">
              <a:lnSpc>
                <a:spcPct val="150000"/>
              </a:lnSpc>
            </a:pPr>
            <a:endParaRPr lang="fr-FR" alt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FA96375-9D6B-3440-A997-570F1B16FDE7}"/>
              </a:ext>
            </a:extLst>
          </p:cNvPr>
          <p:cNvSpPr txBox="1"/>
          <p:nvPr/>
        </p:nvSpPr>
        <p:spPr>
          <a:xfrm>
            <a:off x="0" y="203200"/>
            <a:ext cx="9144000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chemeClr val="accent2"/>
                </a:solidFill>
              </a:rPr>
              <a:t>Même dans la douleur, elle dit toujours OUI à Dieu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D5A7B1-47AB-404C-B96A-7FFAC6AA0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B84DCDD-9B94-C24B-9BE6-14270FB6377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29702" name="Image 4" descr="logo_canevas_16x16sansbordure.jpg">
            <a:extLst>
              <a:ext uri="{FF2B5EF4-FFF2-40B4-BE49-F238E27FC236}">
                <a16:creationId xmlns:a16="http://schemas.microsoft.com/office/drawing/2014/main" id="{3053EB97-398E-5543-8A74-F50BA3001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B85CC574-99DA-754F-8F23-70240371E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oneTexte 1">
            <a:extLst>
              <a:ext uri="{FF2B5EF4-FFF2-40B4-BE49-F238E27FC236}">
                <a16:creationId xmlns:a16="http://schemas.microsoft.com/office/drawing/2014/main" id="{9557B91F-A339-794C-8774-CA4450BE4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1422400"/>
            <a:ext cx="3335337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fr-FR" altLang="fr-FR" i="1">
                <a:solidFill>
                  <a:srgbClr val="3366FF"/>
                </a:solidFill>
              </a:rPr>
              <a:t>Voyant sa mère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et près d’elle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le disciple qu’il aimait,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Jésus dit à sa mère :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b="1" i="1">
                <a:solidFill>
                  <a:srgbClr val="3366FF"/>
                </a:solidFill>
              </a:rPr>
              <a:t>Femme, voici ton fils</a:t>
            </a:r>
            <a:r>
              <a:rPr lang="fr-FR" altLang="fr-FR" i="1">
                <a:solidFill>
                  <a:srgbClr val="3366FF"/>
                </a:solidFill>
              </a:rPr>
              <a:t>.</a:t>
            </a:r>
          </a:p>
          <a:p>
            <a:pPr eaLnBrk="1" hangingPunct="1">
              <a:lnSpc>
                <a:spcPct val="120000"/>
              </a:lnSpc>
            </a:pPr>
            <a:endParaRPr lang="fr-FR" altLang="fr-FR" sz="1100" i="1">
              <a:solidFill>
                <a:srgbClr val="3366FF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Puis il dit au disciple :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b="1" i="1">
                <a:solidFill>
                  <a:srgbClr val="3366FF"/>
                </a:solidFill>
              </a:rPr>
              <a:t>voici ta mère.</a:t>
            </a:r>
          </a:p>
          <a:p>
            <a:pPr eaLnBrk="1" hangingPunct="1">
              <a:lnSpc>
                <a:spcPct val="120000"/>
              </a:lnSpc>
            </a:pPr>
            <a:endParaRPr lang="fr-FR" altLang="fr-FR" sz="1100" i="1">
              <a:solidFill>
                <a:srgbClr val="3366FF"/>
              </a:solidFill>
            </a:endParaRPr>
          </a:p>
          <a:p>
            <a:pPr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3366FF"/>
                </a:solidFill>
              </a:rPr>
              <a:t>Et dès ce moment, le disciple la prit chez lui.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 sz="2000">
                <a:solidFill>
                  <a:srgbClr val="3366FF"/>
                </a:solidFill>
              </a:rPr>
              <a:t>(Jn 19, 26-27)</a:t>
            </a:r>
          </a:p>
        </p:txBody>
      </p:sp>
      <p:pic>
        <p:nvPicPr>
          <p:cNvPr id="30722" name="Image 2" descr="804VND22.jpg">
            <a:extLst>
              <a:ext uri="{FF2B5EF4-FFF2-40B4-BE49-F238E27FC236}">
                <a16:creationId xmlns:a16="http://schemas.microsoft.com/office/drawing/2014/main" id="{B93BAE29-B232-524C-893B-22F4C4D886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04800"/>
            <a:ext cx="4221162" cy="602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F8B05077-B588-7240-92B8-9B5D94E8C6E8}"/>
              </a:ext>
            </a:extLst>
          </p:cNvPr>
          <p:cNvSpPr txBox="1"/>
          <p:nvPr/>
        </p:nvSpPr>
        <p:spPr>
          <a:xfrm>
            <a:off x="225425" y="119063"/>
            <a:ext cx="4211638" cy="11906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Au calvaire, Marie devient notre Mère…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4219D8C-56FD-7A4C-A5DE-5647DC423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6C6EBF4F-75D9-2C42-BC0E-90F2F5DF85E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0726" name="Image 4" descr="logo_canevas_16x16sansbordure.jpg">
            <a:extLst>
              <a:ext uri="{FF2B5EF4-FFF2-40B4-BE49-F238E27FC236}">
                <a16:creationId xmlns:a16="http://schemas.microsoft.com/office/drawing/2014/main" id="{AB0ECAC8-5191-3942-8A20-94F1D14275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B8F4F4F2-0433-D842-AC8A-18C613A0D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D3B42DE-C9CF-8F47-9DCA-07FD307A0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28D8FA-E06C-9643-A889-6D73BCBDEED1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1746" name="ZoneTexte 2">
            <a:extLst>
              <a:ext uri="{FF2B5EF4-FFF2-40B4-BE49-F238E27FC236}">
                <a16:creationId xmlns:a16="http://schemas.microsoft.com/office/drawing/2014/main" id="{7E7477C0-9F64-C84D-9DBF-448C26683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338" y="111125"/>
            <a:ext cx="7874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... et Mère de l’Église</a:t>
            </a:r>
          </a:p>
        </p:txBody>
      </p:sp>
      <p:pic>
        <p:nvPicPr>
          <p:cNvPr id="29699" name="Image 4" descr="225 Calvaire + instruments passion.jpg">
            <a:extLst>
              <a:ext uri="{FF2B5EF4-FFF2-40B4-BE49-F238E27FC236}">
                <a16:creationId xmlns:a16="http://schemas.microsoft.com/office/drawing/2014/main" id="{45F9664A-6AE7-924D-A708-E275C41E44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6"/>
          <a:stretch>
            <a:fillRect/>
          </a:stretch>
        </p:blipFill>
        <p:spPr bwMode="auto">
          <a:xfrm>
            <a:off x="220663" y="227013"/>
            <a:ext cx="139065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ZoneTexte 9">
            <a:extLst>
              <a:ext uri="{FF2B5EF4-FFF2-40B4-BE49-F238E27FC236}">
                <a16:creationId xmlns:a16="http://schemas.microsoft.com/office/drawing/2014/main" id="{D22160AB-D517-7146-9F4B-255A555B21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890588"/>
            <a:ext cx="4706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En saint Jean, c’est toute l’humanité qui est confiée à Marie</a:t>
            </a:r>
            <a:r>
              <a:rPr lang="fr-FR" altLang="fr-FR"/>
              <a:t>. </a:t>
            </a:r>
          </a:p>
        </p:txBody>
      </p:sp>
      <p:sp>
        <p:nvSpPr>
          <p:cNvPr id="29701" name="ZoneTexte 12">
            <a:extLst>
              <a:ext uri="{FF2B5EF4-FFF2-40B4-BE49-F238E27FC236}">
                <a16:creationId xmlns:a16="http://schemas.microsoft.com/office/drawing/2014/main" id="{8C295C98-57C4-9945-BCEC-0D2A0FA7D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1947863"/>
            <a:ext cx="6078538" cy="204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Après l’Ascension, les Apôtres, réunis au Cénacle, attendent la venue de l’Esprit Saint</a:t>
            </a:r>
            <a:r>
              <a:rPr lang="fr-FR" altLang="fr-FR"/>
              <a:t>.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i="1">
                <a:solidFill>
                  <a:srgbClr val="3366FF"/>
                </a:solidFill>
              </a:rPr>
              <a:t>Tous, d’un même cœur, persévéraient </a:t>
            </a:r>
          </a:p>
          <a:p>
            <a:pPr algn="ctr" eaLnBrk="1" hangingPunct="1"/>
            <a:r>
              <a:rPr lang="fr-FR" altLang="fr-FR" i="1">
                <a:solidFill>
                  <a:srgbClr val="3366FF"/>
                </a:solidFill>
              </a:rPr>
              <a:t>dans la prière, </a:t>
            </a:r>
            <a:r>
              <a:rPr lang="fr-FR" altLang="fr-FR" b="1" i="1">
                <a:solidFill>
                  <a:srgbClr val="3366FF"/>
                </a:solidFill>
              </a:rPr>
              <a:t>avec Marie, Mère de Jésus</a:t>
            </a:r>
            <a:r>
              <a:rPr lang="fr-FR" altLang="fr-FR" i="1">
                <a:solidFill>
                  <a:srgbClr val="3366FF"/>
                </a:solidFill>
              </a:rPr>
              <a:t>. </a:t>
            </a:r>
          </a:p>
          <a:p>
            <a:pPr algn="ctr" eaLnBrk="1" hangingPunct="1"/>
            <a:r>
              <a:rPr lang="fr-FR" altLang="fr-FR" sz="2000">
                <a:solidFill>
                  <a:srgbClr val="3366FF"/>
                </a:solidFill>
              </a:rPr>
              <a:t>(Ac 1, 14)</a:t>
            </a:r>
          </a:p>
        </p:txBody>
      </p:sp>
      <p:pic>
        <p:nvPicPr>
          <p:cNvPr id="29702" name="Image 13" descr="809VND27.jpg">
            <a:extLst>
              <a:ext uri="{FF2B5EF4-FFF2-40B4-BE49-F238E27FC236}">
                <a16:creationId xmlns:a16="http://schemas.microsoft.com/office/drawing/2014/main" id="{74B1A1C2-7B4C-1F44-8930-4E57E3CD2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703263"/>
            <a:ext cx="2133600" cy="302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3" name="ZoneTexte 14">
            <a:extLst>
              <a:ext uri="{FF2B5EF4-FFF2-40B4-BE49-F238E27FC236}">
                <a16:creationId xmlns:a16="http://schemas.microsoft.com/office/drawing/2014/main" id="{F6DA5A0E-BF03-0F45-B585-0407B3420C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4098925"/>
            <a:ext cx="90249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L’Église est cette communauté née au jour de la Pentecôte avec la venue du Saint Esprit, qui a donné aux Apôtres la force d’être témoins pour porter l’évangile dans le monde entier…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0FC6810-6FE0-B64E-BDFF-87BDE6D9562C}"/>
              </a:ext>
            </a:extLst>
          </p:cNvPr>
          <p:cNvSpPr txBox="1"/>
          <p:nvPr/>
        </p:nvSpPr>
        <p:spPr>
          <a:xfrm>
            <a:off x="119063" y="5451475"/>
            <a:ext cx="8855075" cy="898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Elle est la famille des enfants de Dieu, le Peuple de Dieu en route vers le Ciel, sous la conduite de l’Esprit-Saint et protégé par Marie</a:t>
            </a:r>
            <a:r>
              <a:rPr lang="fr-FR" altLang="fr-FR">
                <a:solidFill>
                  <a:srgbClr val="095B62"/>
                </a:solidFill>
              </a:rPr>
              <a:t>.</a:t>
            </a:r>
            <a:endParaRPr lang="fr-FR" altLang="fr-FR">
              <a:solidFill>
                <a:schemeClr val="tx2"/>
              </a:solidFill>
            </a:endParaRPr>
          </a:p>
        </p:txBody>
      </p:sp>
      <p:pic>
        <p:nvPicPr>
          <p:cNvPr id="31754" name="Image 4" descr="logo_canevas_16x16sansbordure.jpg">
            <a:extLst>
              <a:ext uri="{FF2B5EF4-FFF2-40B4-BE49-F238E27FC236}">
                <a16:creationId xmlns:a16="http://schemas.microsoft.com/office/drawing/2014/main" id="{CB63F952-0E3A-654D-975B-ED4ABD6865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76D199F1-6CF0-3B4F-B1B6-1B742BABF9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2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/>
      <p:bldP spid="29701" grpId="0"/>
      <p:bldP spid="29703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ECEC1AB-371A-2F4B-BF8A-0D2F70187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01AA43-F351-6B46-BB45-3AB71006615B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58E34A0-7CA7-BE48-ADF5-0EE7CDB85DA8}"/>
              </a:ext>
            </a:extLst>
          </p:cNvPr>
          <p:cNvSpPr txBox="1"/>
          <p:nvPr/>
        </p:nvSpPr>
        <p:spPr>
          <a:xfrm>
            <a:off x="373063" y="85725"/>
            <a:ext cx="83312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b="1" spc="200" dirty="0">
                <a:solidFill>
                  <a:schemeClr val="accent2"/>
                </a:solidFill>
                <a:latin typeface="+mn-lt"/>
                <a:ea typeface="+mn-ea"/>
              </a:rPr>
              <a:t>Au fil du temps, Marie veille sur ses enfants</a:t>
            </a:r>
          </a:p>
        </p:txBody>
      </p:sp>
      <p:pic>
        <p:nvPicPr>
          <p:cNvPr id="32771" name="Image 9" descr="Vierge-de-misericorde.jpg">
            <a:extLst>
              <a:ext uri="{FF2B5EF4-FFF2-40B4-BE49-F238E27FC236}">
                <a16:creationId xmlns:a16="http://schemas.microsoft.com/office/drawing/2014/main" id="{901CA0CB-60E0-3146-97FC-B51F06524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800" y="863600"/>
            <a:ext cx="3725863" cy="548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ZoneTexte 5">
            <a:extLst>
              <a:ext uri="{FF2B5EF4-FFF2-40B4-BE49-F238E27FC236}">
                <a16:creationId xmlns:a16="http://schemas.microsoft.com/office/drawing/2014/main" id="{FF94C2ED-0B35-B04B-B8EB-C74CE312BB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779463"/>
            <a:ext cx="4752975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Le Cœur très pur de Marie ne peut rester insensible au grand combat que livre le démon à l’Église de son Fils, et à chacun de nous</a:t>
            </a:r>
            <a:r>
              <a:rPr lang="fr-FR" altLang="fr-FR"/>
              <a:t>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60E97CDC-D5DE-A348-A205-0071EBCA8BC9}"/>
              </a:ext>
            </a:extLst>
          </p:cNvPr>
          <p:cNvSpPr txBox="1"/>
          <p:nvPr/>
        </p:nvSpPr>
        <p:spPr>
          <a:xfrm>
            <a:off x="68263" y="2709863"/>
            <a:ext cx="5029200" cy="21177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Toute-puissante sur le Cœur de son Fils, et soucieuse de voir tous ses enfants arriver au ciel, elle distribue à ceux </a:t>
            </a:r>
          </a:p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qui Lui sont fidèles toutes les grâces dont ils ont besoin</a:t>
            </a:r>
            <a:r>
              <a:rPr lang="fr-FR" altLang="fr-FR"/>
              <a:t>. </a:t>
            </a:r>
          </a:p>
        </p:txBody>
      </p:sp>
      <p:sp>
        <p:nvSpPr>
          <p:cNvPr id="30726" name="ZoneTexte 8">
            <a:extLst>
              <a:ext uri="{FF2B5EF4-FFF2-40B4-BE49-F238E27FC236}">
                <a16:creationId xmlns:a16="http://schemas.microsoft.com/office/drawing/2014/main" id="{F1BD26A2-43C1-A149-9976-BE3FCC605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5145401"/>
            <a:ext cx="4487863" cy="134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dirty="0">
                <a:solidFill>
                  <a:srgbClr val="1F497D"/>
                </a:solidFill>
              </a:rPr>
              <a:t>Mais pour obtenir ces grâces,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dirty="0">
                <a:solidFill>
                  <a:srgbClr val="1F497D"/>
                </a:solidFill>
              </a:rPr>
              <a:t>elle nous invite à beaucoup prier, en particulier le chapelet.</a:t>
            </a:r>
          </a:p>
        </p:txBody>
      </p:sp>
      <p:pic>
        <p:nvPicPr>
          <p:cNvPr id="32776" name="Image 4" descr="logo_canevas_16x16sansbordure.jpg">
            <a:extLst>
              <a:ext uri="{FF2B5EF4-FFF2-40B4-BE49-F238E27FC236}">
                <a16:creationId xmlns:a16="http://schemas.microsoft.com/office/drawing/2014/main" id="{CCAC8FA9-9398-8841-8CD4-C01DDB3D47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3">
            <a:extLst>
              <a:ext uri="{FF2B5EF4-FFF2-40B4-BE49-F238E27FC236}">
                <a16:creationId xmlns:a16="http://schemas.microsoft.com/office/drawing/2014/main" id="{811D59A6-39D3-A744-9F61-DA27F13C7E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0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07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5431BF3-32A8-8B49-9805-2DFAA55D7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15630F-4C19-C640-A58B-E06308407B7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19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3795" name="ZoneTexte 2">
            <a:extLst>
              <a:ext uri="{FF2B5EF4-FFF2-40B4-BE49-F238E27FC236}">
                <a16:creationId xmlns:a16="http://schemas.microsoft.com/office/drawing/2014/main" id="{095E3F17-B572-3C4D-9C04-FBC2B69856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8663" y="2919413"/>
            <a:ext cx="77565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3600">
                <a:solidFill>
                  <a:srgbClr val="1F497D"/>
                </a:solidFill>
              </a:rPr>
              <a:t>Puissance de Marie</a:t>
            </a:r>
          </a:p>
        </p:txBody>
      </p:sp>
      <p:pic>
        <p:nvPicPr>
          <p:cNvPr id="33797" name="Image 4" descr="logo_canevas_16x16sansbordure.jpg">
            <a:extLst>
              <a:ext uri="{FF2B5EF4-FFF2-40B4-BE49-F238E27FC236}">
                <a16:creationId xmlns:a16="http://schemas.microsoft.com/office/drawing/2014/main" id="{84082A1B-4EAB-484C-9993-9C560A2E3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8B6F9EC3-A031-1442-B4B8-A6894633A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88E3EA82-3677-8448-BB92-2799F9899B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73" y="1052736"/>
            <a:ext cx="8015654" cy="5016758"/>
          </a:xfrm>
          <a:prstGeom prst="rect">
            <a:avLst/>
          </a:prstGeom>
          <a:solidFill>
            <a:srgbClr val="FFE4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fr-FR" b="1" dirty="0">
              <a:solidFill>
                <a:srgbClr val="FF66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sz="2400" b="1" dirty="0">
                <a:solidFill>
                  <a:srgbClr val="FF6600"/>
                </a:solidFill>
                <a:latin typeface="Calibri" charset="0"/>
                <a:ea typeface="ＭＳ Ｐゴシック" charset="0"/>
                <a:cs typeface="ＭＳ Ｐゴシック" charset="0"/>
              </a:rPr>
              <a:t>Objectif</a:t>
            </a:r>
            <a:r>
              <a:rPr lang="fr-FR" sz="2400" b="1" dirty="0">
                <a:solidFill>
                  <a:srgbClr val="008000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r>
              <a:rPr lang="fr-FR" sz="2400" dirty="0">
                <a:latin typeface="Calibri" charset="0"/>
                <a:ea typeface="ＭＳ Ｐゴシック" charset="0"/>
                <a:cs typeface="ＭＳ Ｐゴシック" charset="0"/>
              </a:rPr>
              <a:t>des diaporamas de « Apprenez-nous à prier » ?</a:t>
            </a:r>
          </a:p>
          <a:p>
            <a:pPr algn="ctr">
              <a:defRPr/>
            </a:pPr>
            <a:endParaRPr lang="fr-FR" sz="4400" dirty="0">
              <a:ln w="3175" cmpd="sng">
                <a:solidFill>
                  <a:schemeClr val="tx1"/>
                </a:solidFill>
              </a:ln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sz="2400" dirty="0">
                <a:latin typeface="Calibri" charset="0"/>
                <a:ea typeface="ＭＳ Ｐゴシック" charset="0"/>
                <a:cs typeface="ＭＳ Ｐゴシック" charset="0"/>
              </a:rPr>
              <a:t>Au fil de l’année liturgique…</a:t>
            </a:r>
          </a:p>
          <a:p>
            <a:pPr algn="ctr">
              <a:defRPr/>
            </a:pPr>
            <a:r>
              <a:rPr lang="fr-FR" sz="2400" b="1" dirty="0">
                <a:latin typeface="Calibri" charset="0"/>
                <a:ea typeface="ＭＳ Ｐゴシック" charset="0"/>
                <a:cs typeface="ＭＳ Ｐゴシック" charset="0"/>
              </a:rPr>
              <a:t>en expliquant les textes et les images,</a:t>
            </a:r>
          </a:p>
          <a:p>
            <a:pPr algn="ctr">
              <a:defRPr/>
            </a:pPr>
            <a:r>
              <a:rPr lang="fr-FR" sz="2400" dirty="0">
                <a:latin typeface="Calibri" charset="0"/>
                <a:ea typeface="ＭＳ Ｐゴシック" charset="0"/>
                <a:cs typeface="ＭＳ Ｐゴシック" charset="0"/>
              </a:rPr>
              <a:t> en s’adaptant à ceux qui regardent :</a:t>
            </a:r>
          </a:p>
          <a:p>
            <a:pPr algn="ctr">
              <a:defRPr/>
            </a:pPr>
            <a:endParaRPr lang="fr-FR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sz="3200" dirty="0">
                <a:latin typeface="Calibri" charset="0"/>
                <a:ea typeface="ＭＳ Ｐゴシック" charset="0"/>
                <a:cs typeface="ＭＳ Ｐゴシック" charset="0"/>
              </a:rPr>
              <a:t>mieux connaître</a:t>
            </a:r>
          </a:p>
          <a:p>
            <a:pPr algn="ctr">
              <a:defRPr/>
            </a:pPr>
            <a:r>
              <a:rPr lang="fr-FR" sz="3200" dirty="0">
                <a:latin typeface="Calibri" charset="0"/>
                <a:ea typeface="ＭＳ Ｐゴシック" charset="0"/>
                <a:cs typeface="ＭＳ Ｐゴシック" charset="0"/>
              </a:rPr>
              <a:t>pour mieux  aimer</a:t>
            </a:r>
          </a:p>
          <a:p>
            <a:pPr algn="ctr">
              <a:defRPr/>
            </a:pPr>
            <a:endParaRPr lang="fr-FR" sz="1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fr-FR" sz="2600" i="1" dirty="0">
                <a:latin typeface="Calibri" charset="0"/>
                <a:ea typeface="ＭＳ Ｐゴシック" charset="0"/>
                <a:cs typeface="ＭＳ Ｐゴシック" charset="0"/>
              </a:rPr>
              <a:t>pour que connaissance et amour grandissent ensemble !</a:t>
            </a:r>
          </a:p>
          <a:p>
            <a:pPr algn="ctr">
              <a:defRPr/>
            </a:pPr>
            <a:endParaRPr lang="fr-FR" sz="2600" i="1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endParaRPr lang="fr-FR" sz="1400" i="1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6388" name="Image 4" descr="logo_canevas_16x16sansbordure.jpg">
            <a:extLst>
              <a:ext uri="{FF2B5EF4-FFF2-40B4-BE49-F238E27FC236}">
                <a16:creationId xmlns:a16="http://schemas.microsoft.com/office/drawing/2014/main" id="{58382FBD-56C4-1640-A970-45A5080151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8DC8062E-BFBA-3F4A-B5C2-3250150313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1BBF477-D997-464D-B67F-DAC1A1E49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08A19CA-ADB8-CD40-8018-4E8110611565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4818" name="ZoneTexte 2">
            <a:extLst>
              <a:ext uri="{FF2B5EF4-FFF2-40B4-BE49-F238E27FC236}">
                <a16:creationId xmlns:a16="http://schemas.microsoft.com/office/drawing/2014/main" id="{3D92BE1D-36F8-5047-B6C4-FA8FBE34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50" y="373063"/>
            <a:ext cx="9059863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Par la puissance de son Cœur, 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Marie est Reine de la paix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6A421E90-397E-5B49-BA9A-4283F0855455}"/>
              </a:ext>
            </a:extLst>
          </p:cNvPr>
          <p:cNvSpPr txBox="1"/>
          <p:nvPr/>
        </p:nvSpPr>
        <p:spPr>
          <a:xfrm>
            <a:off x="1379538" y="2247900"/>
            <a:ext cx="6299200" cy="2805063"/>
          </a:xfrm>
          <a:prstGeom prst="rect">
            <a:avLst/>
          </a:prstGeom>
          <a:solidFill>
            <a:srgbClr val="FFF3ED"/>
          </a:solidFill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50000"/>
              </a:lnSpc>
            </a:pPr>
            <a:r>
              <a:rPr lang="fr-FR" altLang="fr-FR" dirty="0">
                <a:solidFill>
                  <a:schemeClr val="tx2"/>
                </a:solidFill>
              </a:rPr>
              <a:t>En de très nombreuses circonstances dans l’histoire, Marie est intervenue, en réponse aux prières de ses enfants confrontés à un péril grave, pour les secourir en leur obtenant une</a:t>
            </a:r>
          </a:p>
          <a:p>
            <a:pPr algn="just" eaLnBrk="1" hangingPunct="1">
              <a:lnSpc>
                <a:spcPct val="150000"/>
              </a:lnSpc>
            </a:pPr>
            <a:r>
              <a:rPr lang="fr-FR" altLang="fr-FR" dirty="0">
                <a:solidFill>
                  <a:schemeClr val="tx2"/>
                </a:solidFill>
              </a:rPr>
              <a:t> paix inespérée !</a:t>
            </a:r>
          </a:p>
        </p:txBody>
      </p:sp>
      <p:pic>
        <p:nvPicPr>
          <p:cNvPr id="34821" name="Image 4" descr="logo_canevas_16x16sansbordure.jpg">
            <a:extLst>
              <a:ext uri="{FF2B5EF4-FFF2-40B4-BE49-F238E27FC236}">
                <a16:creationId xmlns:a16="http://schemas.microsoft.com/office/drawing/2014/main" id="{FD4D5AD1-AE09-AA45-A78F-48E1B03B9A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2" name="ZoneTexte 2">
            <a:extLst>
              <a:ext uri="{FF2B5EF4-FFF2-40B4-BE49-F238E27FC236}">
                <a16:creationId xmlns:a16="http://schemas.microsoft.com/office/drawing/2014/main" id="{1C6C2C24-AE29-2045-97D8-CCD5A2C119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7600" y="5296821"/>
            <a:ext cx="65611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fr-FR" altLang="fr-FR" i="1" dirty="0">
                <a:solidFill>
                  <a:schemeClr val="tx2"/>
                </a:solidFill>
              </a:rPr>
              <a:t>Quatre exemples ...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07D26FE7-5149-9549-807A-055EF1ABE5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4EAC1EB-0962-9A40-A35F-D5EE4B6B5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31122A5-6BCE-E745-BE16-3858D3706D46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5842" name="Image 7" descr="lépante.jpg">
            <a:extLst>
              <a:ext uri="{FF2B5EF4-FFF2-40B4-BE49-F238E27FC236}">
                <a16:creationId xmlns:a16="http://schemas.microsoft.com/office/drawing/2014/main" id="{CDB622B4-0063-5A4C-897E-EC394AFC5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93"/>
          <a:stretch>
            <a:fillRect/>
          </a:stretch>
        </p:blipFill>
        <p:spPr bwMode="auto">
          <a:xfrm>
            <a:off x="3487738" y="630238"/>
            <a:ext cx="5554662" cy="488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ZoneTexte 8">
            <a:extLst>
              <a:ext uri="{FF2B5EF4-FFF2-40B4-BE49-F238E27FC236}">
                <a16:creationId xmlns:a16="http://schemas.microsoft.com/office/drawing/2014/main" id="{2CE7E85B-CF9C-9B40-8DF9-BB6483BB8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425" y="76200"/>
            <a:ext cx="790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Golfe de Lépante, 7 octobre 1571</a:t>
            </a:r>
          </a:p>
        </p:txBody>
      </p:sp>
      <p:pic>
        <p:nvPicPr>
          <p:cNvPr id="35845" name="Image 4" descr="logo_canevas_16x16sansbordure.jpg">
            <a:extLst>
              <a:ext uri="{FF2B5EF4-FFF2-40B4-BE49-F238E27FC236}">
                <a16:creationId xmlns:a16="http://schemas.microsoft.com/office/drawing/2014/main" id="{82B9083A-D945-9444-AC92-5E6B828EB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6" name="ZoneTexte 2">
            <a:extLst>
              <a:ext uri="{FF2B5EF4-FFF2-40B4-BE49-F238E27FC236}">
                <a16:creationId xmlns:a16="http://schemas.microsoft.com/office/drawing/2014/main" id="{44A077A1-2010-4940-B1CB-528D5FE2BF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063" y="908050"/>
            <a:ext cx="3251200" cy="439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Soutenue par la </a:t>
            </a:r>
            <a:r>
              <a:rPr lang="fr-FR" altLang="fr-FR" b="1">
                <a:solidFill>
                  <a:schemeClr val="tx2"/>
                </a:solidFill>
              </a:rPr>
              <a:t>prière du Rosaire </a:t>
            </a:r>
            <a:r>
              <a:rPr lang="fr-FR" altLang="fr-FR">
                <a:solidFill>
                  <a:schemeClr val="tx2"/>
                </a:solidFill>
              </a:rPr>
              <a:t>organisée par le pape St Pie V dans toute la chrétienté, 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la flotte chrétienne est victorieuse de la flotte turque (musulmane).</a:t>
            </a:r>
          </a:p>
          <a:p>
            <a:pPr algn="just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La débâcle des Turcs est impressionnante !</a:t>
            </a:r>
          </a:p>
        </p:txBody>
      </p:sp>
      <p:sp>
        <p:nvSpPr>
          <p:cNvPr id="35847" name="ZoneTexte 2">
            <a:extLst>
              <a:ext uri="{FF2B5EF4-FFF2-40B4-BE49-F238E27FC236}">
                <a16:creationId xmlns:a16="http://schemas.microsoft.com/office/drawing/2014/main" id="{244DD511-7F0A-8544-A6DC-3412BDAFD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5554663"/>
            <a:ext cx="5961063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Cette victoire permet de libérer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plus de 12000 chrétiens réduits en esclavage.</a:t>
            </a:r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488E7C42-07AB-6646-957E-FAB2971697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4B975F6-1AFB-284C-A279-2DA4953F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18A9880-2C9E-2D41-9BBD-FC7A96ACB7F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6866" name="Image 2" descr="maxresdefault.jpg">
            <a:extLst>
              <a:ext uri="{FF2B5EF4-FFF2-40B4-BE49-F238E27FC236}">
                <a16:creationId xmlns:a16="http://schemas.microsoft.com/office/drawing/2014/main" id="{FE7432FB-DDCE-494F-88B5-79C83EEC7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80"/>
          <a:stretch>
            <a:fillRect/>
          </a:stretch>
        </p:blipFill>
        <p:spPr bwMode="auto">
          <a:xfrm>
            <a:off x="-434975" y="-17463"/>
            <a:ext cx="10013950" cy="6911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BA9332-43A9-CF41-AFB9-22E777D38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566D60-E472-1543-9912-E56753090C2E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7890" name="ZoneTexte 8">
            <a:extLst>
              <a:ext uri="{FF2B5EF4-FFF2-40B4-BE49-F238E27FC236}">
                <a16:creationId xmlns:a16="http://schemas.microsoft.com/office/drawing/2014/main" id="{8B4D3054-882F-574F-9A79-6E12E7FAD3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9338" y="31750"/>
            <a:ext cx="6588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Vienne (</a:t>
            </a:r>
            <a:r>
              <a:rPr lang="fr-FR" altLang="fr-FR" b="1">
                <a:solidFill>
                  <a:schemeClr val="accent2"/>
                </a:solidFill>
              </a:rPr>
              <a:t>Autriche</a:t>
            </a:r>
            <a:r>
              <a:rPr lang="fr-FR" altLang="fr-FR" sz="2800" b="1">
                <a:solidFill>
                  <a:schemeClr val="accent2"/>
                </a:solidFill>
              </a:rPr>
              <a:t>), 12 septembre 1683</a:t>
            </a:r>
          </a:p>
        </p:txBody>
      </p:sp>
      <p:pic>
        <p:nvPicPr>
          <p:cNvPr id="37891" name="Image 3" descr="9fb0c07b00-ottoman.png">
            <a:extLst>
              <a:ext uri="{FF2B5EF4-FFF2-40B4-BE49-F238E27FC236}">
                <a16:creationId xmlns:a16="http://schemas.microsoft.com/office/drawing/2014/main" id="{14CB5E15-DD11-814B-9743-A3BE7C4C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788" y="2554288"/>
            <a:ext cx="6967537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Image 4" descr="logo_canevas_16x16sansbordure.jpg">
            <a:extLst>
              <a:ext uri="{FF2B5EF4-FFF2-40B4-BE49-F238E27FC236}">
                <a16:creationId xmlns:a16="http://schemas.microsoft.com/office/drawing/2014/main" id="{918B467C-9680-3F4C-8C93-3246B8AA45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ZoneTexte 6">
            <a:extLst>
              <a:ext uri="{FF2B5EF4-FFF2-40B4-BE49-F238E27FC236}">
                <a16:creationId xmlns:a16="http://schemas.microsoft.com/office/drawing/2014/main" id="{17734F8B-DC55-9844-B857-95272B25D2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706438"/>
            <a:ext cx="8196263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La ville est assiégée par 250000 Turcs (musulmans) .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Grand mouvement de prière à Notre-Dame, avec le Rosaire.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Quoique que beaucoup plus nombreux, les Turcs sont anéantis et se dispersent dans un chaos invraisemblable.</a:t>
            </a:r>
          </a:p>
          <a:p>
            <a:pPr eaLnBrk="1" hangingPunct="1">
              <a:lnSpc>
                <a:spcPct val="120000"/>
              </a:lnSpc>
            </a:pPr>
            <a:endParaRPr lang="fr-FR" altLang="fr-FR" sz="1800"/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09C12F92-2A19-7645-B856-2B2627119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1ED129-1FB3-CD4F-ADE4-1D4A7C226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4E4EE1B-B79D-8E4F-9BCC-1EDCFA7A99CA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8914" name="Image 4" descr="nd_pontmain.jpg">
            <a:extLst>
              <a:ext uri="{FF2B5EF4-FFF2-40B4-BE49-F238E27FC236}">
                <a16:creationId xmlns:a16="http://schemas.microsoft.com/office/drawing/2014/main" id="{BCC17B6F-541E-AD4F-AB6F-3919739D6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7463" y="373063"/>
            <a:ext cx="3910012" cy="521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Image 4" descr="logo_canevas_16x16sansbordure.jpg">
            <a:extLst>
              <a:ext uri="{FF2B5EF4-FFF2-40B4-BE49-F238E27FC236}">
                <a16:creationId xmlns:a16="http://schemas.microsoft.com/office/drawing/2014/main" id="{F4183790-313B-C844-B613-025F109922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ZoneTexte 8">
            <a:extLst>
              <a:ext uri="{FF2B5EF4-FFF2-40B4-BE49-F238E27FC236}">
                <a16:creationId xmlns:a16="http://schemas.microsoft.com/office/drawing/2014/main" id="{6AC297D9-8609-D643-B051-F7607C655C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75" y="115888"/>
            <a:ext cx="42672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chemeClr val="accent2"/>
                </a:solidFill>
              </a:rPr>
              <a:t>Pontmain, 17 janvier 1871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B7E42A2B-4E9B-5847-B9C9-5C92EC4F12EF}"/>
              </a:ext>
            </a:extLst>
          </p:cNvPr>
          <p:cNvSpPr txBox="1"/>
          <p:nvPr/>
        </p:nvSpPr>
        <p:spPr>
          <a:xfrm>
            <a:off x="144463" y="881063"/>
            <a:ext cx="4826000" cy="503028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dirty="0">
                <a:solidFill>
                  <a:srgbClr val="1F497D"/>
                </a:solidFill>
              </a:rPr>
              <a:t>La France est envahie par les Prussiens (allemands). </a:t>
            </a:r>
          </a:p>
          <a:p>
            <a:pPr algn="just" eaLnBrk="1" hangingPunct="1"/>
            <a:r>
              <a:rPr lang="fr-FR" altLang="fr-FR" dirty="0">
                <a:solidFill>
                  <a:srgbClr val="1F497D"/>
                </a:solidFill>
              </a:rPr>
              <a:t>Ils arrivent à Laval ! À Pontmain,  petit village voisin, Notre-Dame apparaît à deux enfants et "écrit" dans le ciel : </a:t>
            </a:r>
          </a:p>
          <a:p>
            <a:pPr algn="ctr" eaLnBrk="1" hangingPunct="1">
              <a:lnSpc>
                <a:spcPct val="110000"/>
              </a:lnSpc>
            </a:pPr>
            <a:endParaRPr lang="fr-FR" altLang="fr-FR" sz="800" i="1" dirty="0">
              <a:solidFill>
                <a:srgbClr val="3366FF"/>
              </a:solidFill>
            </a:endParaRPr>
          </a:p>
          <a:p>
            <a:pPr algn="ctr" eaLnBrk="1" hangingPunct="1">
              <a:lnSpc>
                <a:spcPct val="110000"/>
              </a:lnSpc>
            </a:pPr>
            <a:r>
              <a:rPr lang="fr-FR" altLang="fr-FR" i="1" dirty="0">
                <a:solidFill>
                  <a:srgbClr val="3366FF"/>
                </a:solidFill>
              </a:rPr>
              <a:t>Mais priez mes enfants, Dieu vous exaucera en peu de temps"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 dirty="0">
                <a:solidFill>
                  <a:srgbClr val="3366FF"/>
                </a:solidFill>
              </a:rPr>
              <a:t>"Mon Fils se laisse toucher"...</a:t>
            </a:r>
          </a:p>
          <a:p>
            <a:pPr algn="just" eaLnBrk="1" hangingPunct="1">
              <a:lnSpc>
                <a:spcPct val="110000"/>
              </a:lnSpc>
            </a:pPr>
            <a:endParaRPr lang="fr-FR" altLang="fr-FR" sz="1000" dirty="0">
              <a:solidFill>
                <a:srgbClr val="3366FF"/>
              </a:solidFill>
            </a:endParaRPr>
          </a:p>
          <a:p>
            <a:pPr algn="just" eaLnBrk="1" hangingPunct="1">
              <a:lnSpc>
                <a:spcPct val="110000"/>
              </a:lnSpc>
            </a:pPr>
            <a:r>
              <a:rPr lang="fr-FR" altLang="fr-FR" dirty="0"/>
              <a:t>Le lendemain, les troupes prussiennes, qui devaient assiéger Laval, reçoivent l'ordre de se retirer. </a:t>
            </a:r>
          </a:p>
        </p:txBody>
      </p:sp>
      <p:sp>
        <p:nvSpPr>
          <p:cNvPr id="38919" name="ZoneTexte 2">
            <a:extLst>
              <a:ext uri="{FF2B5EF4-FFF2-40B4-BE49-F238E27FC236}">
                <a16:creationId xmlns:a16="http://schemas.microsoft.com/office/drawing/2014/main" id="{3FEC1248-4602-224A-A4DF-29F595D0A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063" y="5893506"/>
            <a:ext cx="78898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/>
              <a:t>L'armistice est signé dix jours plus tard : la guerre est finie !</a:t>
            </a:r>
          </a:p>
          <a:p>
            <a:pPr eaLnBrk="1" hangingPunct="1"/>
            <a:endParaRPr lang="fr-FR" altLang="fr-FR"/>
          </a:p>
        </p:txBody>
      </p:sp>
      <p:sp>
        <p:nvSpPr>
          <p:cNvPr id="9" name="ZoneTexte 3">
            <a:extLst>
              <a:ext uri="{FF2B5EF4-FFF2-40B4-BE49-F238E27FC236}">
                <a16:creationId xmlns:a16="http://schemas.microsoft.com/office/drawing/2014/main" id="{6F34E662-704C-204E-8D0F-D0AF43DDF3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2EE9AD-8B78-8A4D-87D7-FAB70E6A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F7B28F8-040D-684E-A47A-ED4C1E2A5BD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39938" name="Image 5" descr="l'Ile bouchard.jpg">
            <a:extLst>
              <a:ext uri="{FF2B5EF4-FFF2-40B4-BE49-F238E27FC236}">
                <a16:creationId xmlns:a16="http://schemas.microsoft.com/office/drawing/2014/main" id="{EF08BEEC-63EF-134B-A2B3-665DC2D5B3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4175" y="3302000"/>
            <a:ext cx="5546725" cy="322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Image 4" descr="logo_canevas_16x16sansbordure.jpg">
            <a:extLst>
              <a:ext uri="{FF2B5EF4-FFF2-40B4-BE49-F238E27FC236}">
                <a16:creationId xmlns:a16="http://schemas.microsoft.com/office/drawing/2014/main" id="{90A6410C-D4F6-484A-AFA0-A764750E8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ZoneTexte 8">
            <a:extLst>
              <a:ext uri="{FF2B5EF4-FFF2-40B4-BE49-F238E27FC236}">
                <a16:creationId xmlns:a16="http://schemas.microsoft.com/office/drawing/2014/main" id="{BBEA7A6E-0811-6141-8F08-ECB6EC17E3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8650" y="0"/>
            <a:ext cx="50593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sz="2800" b="1">
                <a:solidFill>
                  <a:schemeClr val="accent2"/>
                </a:solidFill>
              </a:rPr>
              <a:t>L'Île-Bouchard, 8 décembre 1947</a:t>
            </a:r>
          </a:p>
        </p:txBody>
      </p:sp>
      <p:sp>
        <p:nvSpPr>
          <p:cNvPr id="39942" name="ZoneTexte 2">
            <a:extLst>
              <a:ext uri="{FF2B5EF4-FFF2-40B4-BE49-F238E27FC236}">
                <a16:creationId xmlns:a16="http://schemas.microsoft.com/office/drawing/2014/main" id="{1F7AB053-2D3A-6544-8ADB-62C3374AC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642938"/>
            <a:ext cx="84328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Quatre petites filles vont faire une prière à l'église. Notre-Dame leur apparaît et leur dit : </a:t>
            </a:r>
            <a:r>
              <a:rPr lang="fr-FR" altLang="fr-FR"/>
              <a:t>"</a:t>
            </a:r>
            <a:r>
              <a:rPr lang="fr-FR" altLang="fr-FR" i="1">
                <a:solidFill>
                  <a:srgbClr val="3366FF"/>
                </a:solidFill>
              </a:rPr>
              <a:t>dites aux petits enfants de prier pour la France, car elle en a grand besoin".</a:t>
            </a:r>
          </a:p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En effet, la France risque de passer aux mains des communistes.</a:t>
            </a:r>
          </a:p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Pendant quelques jours , toute la paroisse prient avec elles...</a:t>
            </a:r>
          </a:p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La crise politique cesse brusquement.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2D793D56-3440-D14E-8F31-FCA80261C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9E98ECA-5D17-6547-BD82-E7D9A216B0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C3A99BF-C5DD-B24C-AA54-211AC19A5B8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68A11C8A-896A-7F4B-AE1E-7261FE5448C1}"/>
              </a:ext>
            </a:extLst>
          </p:cNvPr>
          <p:cNvSpPr txBox="1"/>
          <p:nvPr/>
        </p:nvSpPr>
        <p:spPr>
          <a:xfrm>
            <a:off x="203200" y="2062163"/>
            <a:ext cx="8770938" cy="24320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366FF"/>
                </a:solidFill>
              </a:rPr>
              <a:t>Que nous demande Marie ?</a:t>
            </a:r>
          </a:p>
          <a:p>
            <a:pPr algn="ctr" eaLnBrk="1" hangingPunct="1"/>
            <a:endParaRPr lang="fr-FR" altLang="fr-FR" sz="4000">
              <a:solidFill>
                <a:srgbClr val="3366FF"/>
              </a:solidFill>
            </a:endParaRPr>
          </a:p>
          <a:p>
            <a:pPr algn="ctr" eaLnBrk="1" hangingPunct="1"/>
            <a:r>
              <a:rPr lang="fr-FR" altLang="fr-FR" sz="3600">
                <a:solidFill>
                  <a:srgbClr val="3366FF"/>
                </a:solidFill>
              </a:rPr>
              <a:t>Elle le récapitule à Fatima</a:t>
            </a:r>
          </a:p>
          <a:p>
            <a:pPr algn="ctr" eaLnBrk="1" hangingPunct="1"/>
            <a:endParaRPr lang="fr-FR" altLang="fr-FR" sz="3600" i="1">
              <a:solidFill>
                <a:srgbClr val="3366FF"/>
              </a:solidFill>
            </a:endParaRPr>
          </a:p>
        </p:txBody>
      </p:sp>
      <p:pic>
        <p:nvPicPr>
          <p:cNvPr id="40965" name="Image 4" descr="logo_canevas_16x16sansbordure.jpg">
            <a:extLst>
              <a:ext uri="{FF2B5EF4-FFF2-40B4-BE49-F238E27FC236}">
                <a16:creationId xmlns:a16="http://schemas.microsoft.com/office/drawing/2014/main" id="{D42A5087-83CE-964C-B904-19EAEDC842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CB1A5516-C606-E84B-8FE9-42EC06B462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052375F-D5DC-B849-B413-48D45BE106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33A379B-702A-894F-9F14-4E33C72E84EF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41986" name="Image 4" descr="apparition fatima 2.jpg">
            <a:extLst>
              <a:ext uri="{FF2B5EF4-FFF2-40B4-BE49-F238E27FC236}">
                <a16:creationId xmlns:a16="http://schemas.microsoft.com/office/drawing/2014/main" id="{7E3EB771-89C0-7B40-9844-2BCD2412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89500" y="609600"/>
            <a:ext cx="38496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5468DE3B-69E1-764C-857A-B5412EF50CE3}"/>
              </a:ext>
            </a:extLst>
          </p:cNvPr>
          <p:cNvSpPr txBox="1"/>
          <p:nvPr/>
        </p:nvSpPr>
        <p:spPr>
          <a:xfrm>
            <a:off x="388938" y="635000"/>
            <a:ext cx="4267200" cy="2738438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En 1917, à Fatima (</a:t>
            </a:r>
            <a:r>
              <a:rPr lang="fr-FR" altLang="fr-FR" i="1">
                <a:solidFill>
                  <a:srgbClr val="1F497D"/>
                </a:solidFill>
              </a:rPr>
              <a:t>Portugal</a:t>
            </a:r>
            <a:r>
              <a:rPr lang="fr-FR" altLang="fr-FR">
                <a:solidFill>
                  <a:srgbClr val="1F497D"/>
                </a:solidFill>
              </a:rPr>
              <a:t>),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la Sainte Vierge apparaît six fois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à trois jeunes enfants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gardant leurs troupeaux :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Lucie (</a:t>
            </a:r>
            <a:r>
              <a:rPr lang="fr-FR" altLang="fr-FR" sz="2000">
                <a:solidFill>
                  <a:srgbClr val="1F497D"/>
                </a:solidFill>
              </a:rPr>
              <a:t>9 ans</a:t>
            </a:r>
            <a:r>
              <a:rPr lang="fr-FR" altLang="fr-FR">
                <a:solidFill>
                  <a:srgbClr val="1F497D"/>
                </a:solidFill>
              </a:rPr>
              <a:t>), François (</a:t>
            </a:r>
            <a:r>
              <a:rPr lang="fr-FR" altLang="fr-FR" sz="2000">
                <a:solidFill>
                  <a:srgbClr val="1F497D"/>
                </a:solidFill>
              </a:rPr>
              <a:t>8 ans</a:t>
            </a:r>
            <a:r>
              <a:rPr lang="fr-FR" altLang="fr-FR">
                <a:solidFill>
                  <a:srgbClr val="1F497D"/>
                </a:solidFill>
              </a:rPr>
              <a:t>), 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Jacinte (</a:t>
            </a:r>
            <a:r>
              <a:rPr lang="fr-FR" altLang="fr-FR" sz="2000">
                <a:solidFill>
                  <a:srgbClr val="1F497D"/>
                </a:solidFill>
              </a:rPr>
              <a:t>7 ans</a:t>
            </a:r>
            <a:r>
              <a:rPr lang="fr-FR" altLang="fr-FR">
                <a:solidFill>
                  <a:srgbClr val="1F497D"/>
                </a:solidFill>
              </a:rPr>
              <a:t>).</a:t>
            </a:r>
          </a:p>
        </p:txBody>
      </p:sp>
      <p:sp>
        <p:nvSpPr>
          <p:cNvPr id="41988" name="ZoneTexte 10">
            <a:extLst>
              <a:ext uri="{FF2B5EF4-FFF2-40B4-BE49-F238E27FC236}">
                <a16:creationId xmlns:a16="http://schemas.microsoft.com/office/drawing/2014/main" id="{99E76115-B69F-984B-85ED-62EF901521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8" y="4192588"/>
            <a:ext cx="4187825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Elle leur confie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des messages importants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et </a:t>
            </a:r>
            <a:r>
              <a:rPr lang="fr-FR" altLang="fr-FR" b="1">
                <a:solidFill>
                  <a:schemeClr val="tx2"/>
                </a:solidFill>
              </a:rPr>
              <a:t>les invite à beaucoup prier</a:t>
            </a:r>
            <a:r>
              <a:rPr lang="fr-FR" altLang="fr-FR">
                <a:solidFill>
                  <a:schemeClr val="tx2"/>
                </a:solidFill>
              </a:rPr>
              <a:t>.</a:t>
            </a:r>
            <a:endParaRPr lang="fr-FR" altLang="fr-FR"/>
          </a:p>
        </p:txBody>
      </p:sp>
      <p:pic>
        <p:nvPicPr>
          <p:cNvPr id="41990" name="Image 4" descr="logo_canevas_16x16sansbordure.jpg">
            <a:extLst>
              <a:ext uri="{FF2B5EF4-FFF2-40B4-BE49-F238E27FC236}">
                <a16:creationId xmlns:a16="http://schemas.microsoft.com/office/drawing/2014/main" id="{7A64D2F8-2D37-884E-B107-1709E67B66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D5C2BE02-A9C0-A744-8A56-048346F841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6D1D639-E4B3-0948-AD5D-78D8F2EC0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50D829D6-D5B7-E748-87A3-1B28F12EA50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3010" name="ZoneTexte 3">
            <a:extLst>
              <a:ext uri="{FF2B5EF4-FFF2-40B4-BE49-F238E27FC236}">
                <a16:creationId xmlns:a16="http://schemas.microsoft.com/office/drawing/2014/main" id="{44F7CB35-8C63-D64D-89DF-FDBE4C339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814388"/>
            <a:ext cx="8280400" cy="228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1F497D"/>
                </a:solidFill>
              </a:rPr>
              <a:t>A chacune de ses apparitions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(</a:t>
            </a:r>
            <a:r>
              <a:rPr lang="fr-FR" altLang="fr-FR" i="1">
                <a:solidFill>
                  <a:srgbClr val="1F497D"/>
                </a:solidFill>
              </a:rPr>
              <a:t>Rue du Bac, Lourdes, Pontmain, Fatima,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i="1">
                <a:solidFill>
                  <a:srgbClr val="1F497D"/>
                </a:solidFill>
              </a:rPr>
              <a:t>l’Ile-Bouchard et tant d’autres…)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Marie insiste sur la prière du </a:t>
            </a:r>
            <a:r>
              <a:rPr lang="fr-FR" altLang="fr-FR" b="1">
                <a:solidFill>
                  <a:srgbClr val="1F497D"/>
                </a:solidFill>
              </a:rPr>
              <a:t>chapelet,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surtout pour la conversion des pécheurs et pour la paix</a:t>
            </a:r>
          </a:p>
        </p:txBody>
      </p:sp>
      <p:pic>
        <p:nvPicPr>
          <p:cNvPr id="43011" name="Image 6" descr="Lourdes 2.jpg">
            <a:extLst>
              <a:ext uri="{FF2B5EF4-FFF2-40B4-BE49-F238E27FC236}">
                <a16:creationId xmlns:a16="http://schemas.microsoft.com/office/drawing/2014/main" id="{4B5BCBD8-2EED-0343-80CB-8A72250227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3582988"/>
            <a:ext cx="16113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2" name="Image 7" descr="apparitions_rue_du_bac_douze_etoiles.gif">
            <a:extLst>
              <a:ext uri="{FF2B5EF4-FFF2-40B4-BE49-F238E27FC236}">
                <a16:creationId xmlns:a16="http://schemas.microsoft.com/office/drawing/2014/main" id="{478B1202-0E17-904F-8C1A-A218D0A167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8" y="3582988"/>
            <a:ext cx="1512887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3" name="Image 8" descr="nd_pontmain.jpg">
            <a:extLst>
              <a:ext uri="{FF2B5EF4-FFF2-40B4-BE49-F238E27FC236}">
                <a16:creationId xmlns:a16="http://schemas.microsoft.com/office/drawing/2014/main" id="{499F816A-741B-4540-B726-3502AFDCF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663" y="3582988"/>
            <a:ext cx="189071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4" name="Image 10" descr="l'Ile-Bouchard 2.jpg">
            <a:extLst>
              <a:ext uri="{FF2B5EF4-FFF2-40B4-BE49-F238E27FC236}">
                <a16:creationId xmlns:a16="http://schemas.microsoft.com/office/drawing/2014/main" id="{891A56FF-3D64-E14E-9EB8-356600D716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538" y="3582988"/>
            <a:ext cx="1770062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5" name="ZoneTexte 12">
            <a:extLst>
              <a:ext uri="{FF2B5EF4-FFF2-40B4-BE49-F238E27FC236}">
                <a16:creationId xmlns:a16="http://schemas.microsoft.com/office/drawing/2014/main" id="{AB7B99FF-297F-514D-9E2E-271AE0DC8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7138" y="171450"/>
            <a:ext cx="4183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Dire son chapelet</a:t>
            </a:r>
            <a:endParaRPr lang="fr-FR" altLang="fr-FR" sz="2800">
              <a:solidFill>
                <a:srgbClr val="C0504D"/>
              </a:solidFill>
            </a:endParaRPr>
          </a:p>
        </p:txBody>
      </p:sp>
      <p:pic>
        <p:nvPicPr>
          <p:cNvPr id="43016" name="Image 13" descr="Fatima 2.jpg">
            <a:extLst>
              <a:ext uri="{FF2B5EF4-FFF2-40B4-BE49-F238E27FC236}">
                <a16:creationId xmlns:a16="http://schemas.microsoft.com/office/drawing/2014/main" id="{DA452B98-A3A0-5C4C-86CE-ACEF163037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2463" y="3581400"/>
            <a:ext cx="1296987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018" name="Image 4" descr="logo_canevas_16x16sansbordure.jpg">
            <a:extLst>
              <a:ext uri="{FF2B5EF4-FFF2-40B4-BE49-F238E27FC236}">
                <a16:creationId xmlns:a16="http://schemas.microsoft.com/office/drawing/2014/main" id="{1554D123-7903-4943-B42C-15D3B5E045D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3">
            <a:extLst>
              <a:ext uri="{FF2B5EF4-FFF2-40B4-BE49-F238E27FC236}">
                <a16:creationId xmlns:a16="http://schemas.microsoft.com/office/drawing/2014/main" id="{22510959-1C12-6D42-80DF-675FB5B39F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8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0362A7A-240F-764D-90F8-6A2B14212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29CCF609-A94E-B640-AC5A-90B1467EC67A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29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4034" name="ZoneTexte 2">
            <a:extLst>
              <a:ext uri="{FF2B5EF4-FFF2-40B4-BE49-F238E27FC236}">
                <a16:creationId xmlns:a16="http://schemas.microsoft.com/office/drawing/2014/main" id="{094F97C4-94D5-7749-B664-BC6EE8C51A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179388"/>
            <a:ext cx="80946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"Je suis Notre Dame du Rosaire"</a:t>
            </a:r>
          </a:p>
        </p:txBody>
      </p:sp>
      <p:sp>
        <p:nvSpPr>
          <p:cNvPr id="44035" name="ZoneTexte 3">
            <a:extLst>
              <a:ext uri="{FF2B5EF4-FFF2-40B4-BE49-F238E27FC236}">
                <a16:creationId xmlns:a16="http://schemas.microsoft.com/office/drawing/2014/main" id="{BB93A38E-AA78-F04B-990C-D6C5E4C7D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982663"/>
            <a:ext cx="8469312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C’est sous ce nom que Marie se présente le 13 octobre 1917,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à sa dernière apparition (la 6</a:t>
            </a:r>
            <a:r>
              <a:rPr lang="fr-FR" altLang="fr-FR" baseline="30000">
                <a:solidFill>
                  <a:schemeClr val="tx2"/>
                </a:solidFill>
              </a:rPr>
              <a:t>ème)</a:t>
            </a:r>
            <a:r>
              <a:rPr lang="fr-FR" altLang="fr-FR">
                <a:solidFill>
                  <a:schemeClr val="tx2"/>
                </a:solidFill>
              </a:rPr>
              <a:t> à Fatima</a:t>
            </a:r>
            <a:r>
              <a:rPr lang="fr-FR" altLang="fr-FR"/>
              <a:t>. </a:t>
            </a:r>
          </a:p>
        </p:txBody>
      </p:sp>
      <p:sp>
        <p:nvSpPr>
          <p:cNvPr id="44036" name="ZoneTexte 4">
            <a:extLst>
              <a:ext uri="{FF2B5EF4-FFF2-40B4-BE49-F238E27FC236}">
                <a16:creationId xmlns:a16="http://schemas.microsoft.com/office/drawing/2014/main" id="{E2544054-EE3C-604F-BCB2-47C40DCA0C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488" y="2208213"/>
            <a:ext cx="4710112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rgbClr val="1F497D"/>
                </a:solidFill>
              </a:rPr>
              <a:t>Ce nom, ‘’Notre-Dame du Rosaire’’, montre la grande importance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rgbClr val="1F497D"/>
                </a:solidFill>
              </a:rPr>
              <a:t>que Notre-Dame attache à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rgbClr val="1F497D"/>
                </a:solidFill>
              </a:rPr>
              <a:t>la </a:t>
            </a:r>
            <a:r>
              <a:rPr lang="fr-FR" altLang="fr-FR" b="1">
                <a:solidFill>
                  <a:srgbClr val="1F497D"/>
                </a:solidFill>
              </a:rPr>
              <a:t>prière quotidienne du chapelet</a:t>
            </a:r>
            <a:r>
              <a:rPr lang="fr-FR" altLang="fr-FR">
                <a:solidFill>
                  <a:srgbClr val="1F497D"/>
                </a:solidFill>
              </a:rPr>
              <a:t>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rgbClr val="1F497D"/>
                </a:solidFill>
              </a:rPr>
              <a:t>en lien avec la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b="1">
                <a:solidFill>
                  <a:srgbClr val="1F497D"/>
                </a:solidFill>
              </a:rPr>
              <a:t>dévotion à son Cœur Immaculé.</a:t>
            </a:r>
          </a:p>
        </p:txBody>
      </p:sp>
      <p:pic>
        <p:nvPicPr>
          <p:cNvPr id="44037" name="Image 7" descr="Notre Dame du Rosaire.jpg">
            <a:extLst>
              <a:ext uri="{FF2B5EF4-FFF2-40B4-BE49-F238E27FC236}">
                <a16:creationId xmlns:a16="http://schemas.microsoft.com/office/drawing/2014/main" id="{8FF8413F-6D91-6C41-9B4E-D948E39B2E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2054225"/>
            <a:ext cx="3590925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039" name="Image 4" descr="logo_canevas_16x16sansbordure.jpg">
            <a:extLst>
              <a:ext uri="{FF2B5EF4-FFF2-40B4-BE49-F238E27FC236}">
                <a16:creationId xmlns:a16="http://schemas.microsoft.com/office/drawing/2014/main" id="{CF82A036-0DEC-EB45-A6B1-5FB2440C2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4EE4D7C6-9E8B-1047-A626-BEAE50E5A6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CE64A44-C9C3-154F-B0B5-3B0D6CCA8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A2DAD5A-46CC-9846-8DA7-724114D99EB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7410" name="ZoneTexte 1">
            <a:extLst>
              <a:ext uri="{FF2B5EF4-FFF2-40B4-BE49-F238E27FC236}">
                <a16:creationId xmlns:a16="http://schemas.microsoft.com/office/drawing/2014/main" id="{9F2F7450-1B7A-5449-A3A4-649D66B6C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863" y="1582738"/>
            <a:ext cx="7561262" cy="3957637"/>
          </a:xfrm>
          <a:prstGeom prst="rect">
            <a:avLst/>
          </a:prstGeom>
          <a:solidFill>
            <a:srgbClr val="FFE4D3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4445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i="1"/>
              <a:t>Suggestions avant de commencer</a:t>
            </a:r>
          </a:p>
          <a:p>
            <a:pPr algn="ctr" eaLnBrk="1" hangingPunct="1"/>
            <a:endParaRPr lang="fr-FR" altLang="fr-FR" sz="3600" u="sng"/>
          </a:p>
          <a:p>
            <a:pPr lvl="2" algn="just" eaLnBrk="1" hangingPunct="1">
              <a:lnSpc>
                <a:spcPct val="140000"/>
              </a:lnSpc>
              <a:buFont typeface="Wingdings" pitchFamily="2" charset="2"/>
              <a:buChar char="ü"/>
            </a:pPr>
            <a:r>
              <a:rPr lang="fr-FR" altLang="fr-FR"/>
              <a:t>Un moment de silence et de mise en présence de Dieu</a:t>
            </a:r>
            <a:r>
              <a:rPr lang="en-GB" altLang="fr-FR"/>
              <a:t> </a:t>
            </a:r>
            <a:r>
              <a:rPr lang="fr-FR" altLang="fr-FR"/>
              <a:t> </a:t>
            </a:r>
            <a:endParaRPr lang="en-GB" altLang="fr-FR"/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altLang="fr-FR"/>
              <a:t>Un signe de croix bien fait</a:t>
            </a:r>
            <a:endParaRPr lang="en-GB" altLang="fr-FR"/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altLang="fr-FR"/>
              <a:t>Une demande d’aide à l'Esprit-Saint</a:t>
            </a:r>
          </a:p>
          <a:p>
            <a:pPr lvl="2" algn="just" eaLnBrk="1" hangingPunct="1">
              <a:lnSpc>
                <a:spcPct val="150000"/>
              </a:lnSpc>
              <a:buFont typeface="Wingdings" pitchFamily="2" charset="2"/>
              <a:buChar char="ü"/>
            </a:pPr>
            <a:r>
              <a:rPr lang="fr-FR" altLang="fr-FR"/>
              <a:t>Un "Je vous salue Marie"</a:t>
            </a:r>
          </a:p>
          <a:p>
            <a:pPr eaLnBrk="1" hangingPunct="1">
              <a:lnSpc>
                <a:spcPct val="150000"/>
              </a:lnSpc>
            </a:pPr>
            <a:endParaRPr lang="fr-FR" altLang="fr-FR" sz="1800"/>
          </a:p>
        </p:txBody>
      </p:sp>
      <p:pic>
        <p:nvPicPr>
          <p:cNvPr id="17412" name="Image 4" descr="logo_canevas_16x16sansbordure.jpg">
            <a:extLst>
              <a:ext uri="{FF2B5EF4-FFF2-40B4-BE49-F238E27FC236}">
                <a16:creationId xmlns:a16="http://schemas.microsoft.com/office/drawing/2014/main" id="{C4AB3B9E-9A64-2A43-B1B2-EB11EBA69E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2F0B8E60-D348-F44C-A8C1-B06302178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555FCFB-1FA3-B245-BB39-8A3648D531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D69EDC4A-C613-EE46-823A-F583BDCD12A0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30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5058" name="ZoneTexte 4">
            <a:extLst>
              <a:ext uri="{FF2B5EF4-FFF2-40B4-BE49-F238E27FC236}">
                <a16:creationId xmlns:a16="http://schemas.microsoft.com/office/drawing/2014/main" id="{76F524F9-DE36-D242-A0D9-E37B589CB6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938" y="185738"/>
            <a:ext cx="6215062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 sz="2800" b="1">
                <a:solidFill>
                  <a:srgbClr val="C0504D"/>
                </a:solidFill>
              </a:rPr>
              <a:t>Demander la conversion des pécheurs</a:t>
            </a:r>
          </a:p>
        </p:txBody>
      </p:sp>
      <p:pic>
        <p:nvPicPr>
          <p:cNvPr id="45059" name="Image 5" descr="ND de Fatima.jpg">
            <a:extLst>
              <a:ext uri="{FF2B5EF4-FFF2-40B4-BE49-F238E27FC236}">
                <a16:creationId xmlns:a16="http://schemas.microsoft.com/office/drawing/2014/main" id="{C8B0D6D9-4A4D-7B41-8883-FF907DDDBF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85750"/>
            <a:ext cx="2343150" cy="322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0" name="ZoneTexte 7">
            <a:extLst>
              <a:ext uri="{FF2B5EF4-FFF2-40B4-BE49-F238E27FC236}">
                <a16:creationId xmlns:a16="http://schemas.microsoft.com/office/drawing/2014/main" id="{60B85A4B-3A3C-2240-A093-057454B12D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925" y="1443038"/>
            <a:ext cx="5808663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3366FF"/>
                </a:solidFill>
              </a:rPr>
              <a:t>‘</a:t>
            </a:r>
            <a:r>
              <a:rPr lang="fr-FR" altLang="fr-FR" i="1">
                <a:solidFill>
                  <a:srgbClr val="3366FF"/>
                </a:solidFill>
              </a:rPr>
              <a:t>’</a:t>
            </a:r>
            <a:r>
              <a:rPr lang="fr-FR" altLang="ja-JP" i="1">
                <a:solidFill>
                  <a:srgbClr val="3366FF"/>
                </a:solidFill>
              </a:rPr>
              <a:t>Dieu veut établir dans le monde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i="1">
                <a:solidFill>
                  <a:srgbClr val="3366FF"/>
                </a:solidFill>
              </a:rPr>
              <a:t>la dévotion à mon Cœur Immaculé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i="1">
                <a:solidFill>
                  <a:srgbClr val="3366FF"/>
                </a:solidFill>
              </a:rPr>
              <a:t>pour sauver les pécheurs.’</a:t>
            </a:r>
            <a:r>
              <a:rPr lang="fr-FR" altLang="fr-FR" i="1">
                <a:solidFill>
                  <a:srgbClr val="1F497D"/>
                </a:solidFill>
              </a:rPr>
              <a:t>’</a:t>
            </a:r>
            <a:r>
              <a:rPr lang="fr-FR" altLang="ja-JP" i="1">
                <a:solidFill>
                  <a:srgbClr val="1F497D"/>
                </a:solidFill>
              </a:rPr>
              <a:t>  </a:t>
            </a:r>
            <a:endParaRPr lang="fr-FR" altLang="fr-FR" i="1">
              <a:solidFill>
                <a:srgbClr val="1F497D"/>
              </a:solidFill>
            </a:endParaRPr>
          </a:p>
        </p:txBody>
      </p:sp>
      <p:sp>
        <p:nvSpPr>
          <p:cNvPr id="45061" name="ZoneTexte 11">
            <a:extLst>
              <a:ext uri="{FF2B5EF4-FFF2-40B4-BE49-F238E27FC236}">
                <a16:creationId xmlns:a16="http://schemas.microsoft.com/office/drawing/2014/main" id="{A92ADE2C-115F-A449-8DE0-FF139734CC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0" y="3756025"/>
            <a:ext cx="8737600" cy="146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Tant de péchés commis offensent gravement Dieu,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qu’un grand nombre d’âmes tombent en enfer.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b="1">
                <a:solidFill>
                  <a:schemeClr val="tx2"/>
                </a:solidFill>
              </a:rPr>
              <a:t>Dieu veut les sauver par la dévotion au Cœur très pur de Marie</a:t>
            </a:r>
            <a:r>
              <a:rPr lang="fr-FR" altLang="fr-FR">
                <a:solidFill>
                  <a:schemeClr val="tx2"/>
                </a:solidFill>
              </a:rPr>
              <a:t>.</a:t>
            </a:r>
          </a:p>
        </p:txBody>
      </p:sp>
      <p:pic>
        <p:nvPicPr>
          <p:cNvPr id="45063" name="Image 4" descr="logo_canevas_16x16sansbordure.jpg">
            <a:extLst>
              <a:ext uri="{FF2B5EF4-FFF2-40B4-BE49-F238E27FC236}">
                <a16:creationId xmlns:a16="http://schemas.microsoft.com/office/drawing/2014/main" id="{FA93998B-D760-1A48-9A88-F0C24BB26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0EE9C0C0-8402-5743-9AE1-97C2B43AF6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5BFED566-79D3-5C4C-8D6B-9A33F6CB8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F306933-C346-B64A-8A84-B336B1119F14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4034" name="ZoneTexte 11">
            <a:extLst>
              <a:ext uri="{FF2B5EF4-FFF2-40B4-BE49-F238E27FC236}">
                <a16:creationId xmlns:a16="http://schemas.microsoft.com/office/drawing/2014/main" id="{10EDEE30-13C5-8047-B882-8BFA0800DC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9738" y="2763838"/>
            <a:ext cx="6456362" cy="321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366FF"/>
                </a:solidFill>
              </a:rPr>
              <a:t>Ô mon Jésus, 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366FF"/>
                </a:solidFill>
              </a:rPr>
              <a:t>pardonnez-nous, 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366FF"/>
                </a:solidFill>
              </a:rPr>
              <a:t>préservez-nous du feu de l’enfer.</a:t>
            </a:r>
          </a:p>
          <a:p>
            <a:pPr eaLnBrk="1" hangingPunct="1">
              <a:lnSpc>
                <a:spcPct val="200000"/>
              </a:lnSpc>
            </a:pPr>
            <a:r>
              <a:rPr lang="fr-FR" altLang="fr-FR">
                <a:solidFill>
                  <a:srgbClr val="3366FF"/>
                </a:solidFill>
              </a:rPr>
              <a:t>Conduisez toutes les âmes au Ciel 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366FF"/>
                </a:solidFill>
              </a:rPr>
              <a:t>et secourez surtout </a:t>
            </a:r>
          </a:p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rgbClr val="3366FF"/>
                </a:solidFill>
              </a:rPr>
              <a:t>celles qui ont le plus besoin de votre miséricorde.</a:t>
            </a:r>
          </a:p>
        </p:txBody>
      </p:sp>
      <p:sp>
        <p:nvSpPr>
          <p:cNvPr id="46083" name="ZoneTexte 12">
            <a:extLst>
              <a:ext uri="{FF2B5EF4-FFF2-40B4-BE49-F238E27FC236}">
                <a16:creationId xmlns:a16="http://schemas.microsoft.com/office/drawing/2014/main" id="{1724B658-E02F-944B-8D2F-D9B2D4916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9600" y="979488"/>
            <a:ext cx="5468938" cy="147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i="1">
                <a:solidFill>
                  <a:schemeClr val="tx2"/>
                </a:solidFill>
              </a:rPr>
              <a:t>C'est pourquoi elle leur apprend à dire,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i="1">
                <a:solidFill>
                  <a:schemeClr val="tx2"/>
                </a:solidFill>
              </a:rPr>
              <a:t>à la fin de chaque dizaine de chapelet, </a:t>
            </a:r>
          </a:p>
          <a:p>
            <a:pPr eaLnBrk="1" hangingPunct="1">
              <a:lnSpc>
                <a:spcPct val="140000"/>
              </a:lnSpc>
            </a:pPr>
            <a:r>
              <a:rPr lang="fr-FR" altLang="fr-FR" i="1">
                <a:solidFill>
                  <a:schemeClr val="tx2"/>
                </a:solidFill>
              </a:rPr>
              <a:t>la prière suivante :</a:t>
            </a:r>
          </a:p>
        </p:txBody>
      </p:sp>
      <p:pic>
        <p:nvPicPr>
          <p:cNvPr id="46085" name="Image 4" descr="logo_canevas_16x16sansbordure.jpg">
            <a:extLst>
              <a:ext uri="{FF2B5EF4-FFF2-40B4-BE49-F238E27FC236}">
                <a16:creationId xmlns:a16="http://schemas.microsoft.com/office/drawing/2014/main" id="{5712C099-9552-1142-903C-8F7D78DCA7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62396C19-1112-3E4D-BFFA-14C3C9ED4B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8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2DC8681-3351-E445-9358-F8C2B9AE1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E1E71BD0-023A-C14B-AC61-F05194A1448D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7106" name="ZoneTexte 4">
            <a:extLst>
              <a:ext uri="{FF2B5EF4-FFF2-40B4-BE49-F238E27FC236}">
                <a16:creationId xmlns:a16="http://schemas.microsoft.com/office/drawing/2014/main" id="{0C012DF1-4273-BB41-8BF3-AC31ADA60C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0950" y="534988"/>
            <a:ext cx="6215063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 sz="2800" b="1">
                <a:solidFill>
                  <a:srgbClr val="C0504D"/>
                </a:solidFill>
              </a:rPr>
              <a:t>Prier pour la paix</a:t>
            </a:r>
          </a:p>
        </p:txBody>
      </p:sp>
      <p:pic>
        <p:nvPicPr>
          <p:cNvPr id="47108" name="Image 4" descr="logo_canevas_16x16sansbordure.jpg">
            <a:extLst>
              <a:ext uri="{FF2B5EF4-FFF2-40B4-BE49-F238E27FC236}">
                <a16:creationId xmlns:a16="http://schemas.microsoft.com/office/drawing/2014/main" id="{60B1AF3F-CEDE-4F43-8D45-CB803E8E51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ZoneTexte 14">
            <a:extLst>
              <a:ext uri="{FF2B5EF4-FFF2-40B4-BE49-F238E27FC236}">
                <a16:creationId xmlns:a16="http://schemas.microsoft.com/office/drawing/2014/main" id="{97BCFA56-1D79-804C-9D06-5D67D44F74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5888" y="3032125"/>
            <a:ext cx="6215062" cy="225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/>
              <a:t>‘</a:t>
            </a:r>
            <a:r>
              <a:rPr lang="fr-FR" altLang="fr-FR" sz="2600">
                <a:solidFill>
                  <a:srgbClr val="3366FF"/>
                </a:solidFill>
              </a:rPr>
              <a:t>’</a:t>
            </a:r>
            <a:r>
              <a:rPr lang="fr-FR" altLang="ja-JP" sz="2600" b="1">
                <a:solidFill>
                  <a:srgbClr val="3366FF"/>
                </a:solidFill>
              </a:rPr>
              <a:t>Récitez le chapelet tous les jours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rgbClr val="3366FF"/>
                </a:solidFill>
              </a:rPr>
              <a:t>en l’honneur de Notre Dame du Rosaire, </a:t>
            </a:r>
            <a:r>
              <a:rPr lang="fr-FR" altLang="fr-FR" sz="2600" b="1">
                <a:solidFill>
                  <a:srgbClr val="3366FF"/>
                </a:solidFill>
              </a:rPr>
              <a:t>pour obtenir la paix dans le monde </a:t>
            </a:r>
            <a:r>
              <a:rPr lang="fr-FR" altLang="fr-FR" sz="2600">
                <a:solidFill>
                  <a:srgbClr val="3366FF"/>
                </a:solidFill>
              </a:rPr>
              <a:t>: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sz="2600">
                <a:solidFill>
                  <a:srgbClr val="3366FF"/>
                </a:solidFill>
              </a:rPr>
              <a:t>elle seule peut l’obtenir.’’</a:t>
            </a:r>
          </a:p>
        </p:txBody>
      </p:sp>
      <p:sp>
        <p:nvSpPr>
          <p:cNvPr id="47110" name="ZoneTexte 4">
            <a:extLst>
              <a:ext uri="{FF2B5EF4-FFF2-40B4-BE49-F238E27FC236}">
                <a16:creationId xmlns:a16="http://schemas.microsoft.com/office/drawing/2014/main" id="{3782B014-AAAA-6045-8AE3-9D020D83F5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3088" y="1981200"/>
            <a:ext cx="5435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A Fatima, elle demande très précisément :</a:t>
            </a:r>
          </a:p>
        </p:txBody>
      </p:sp>
      <p:sp>
        <p:nvSpPr>
          <p:cNvPr id="8" name="ZoneTexte 3">
            <a:extLst>
              <a:ext uri="{FF2B5EF4-FFF2-40B4-BE49-F238E27FC236}">
                <a16:creationId xmlns:a16="http://schemas.microsoft.com/office/drawing/2014/main" id="{A494C85C-2D5E-0C4E-9381-172621A25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7998335-8F98-224A-8785-B589B8240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3259C52-CED8-F44F-8D61-4313F585B0C7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33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A5581417-5564-A34E-96AD-AE1244BAE61F}"/>
              </a:ext>
            </a:extLst>
          </p:cNvPr>
          <p:cNvSpPr txBox="1"/>
          <p:nvPr/>
        </p:nvSpPr>
        <p:spPr>
          <a:xfrm>
            <a:off x="2822575" y="741363"/>
            <a:ext cx="6046788" cy="17113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Pour préparer les enfants aux apparitions de Marie, un Ange était venu, l’année précédente, leur apprendre quelques prières et leur avait demandé de faire beaucoup de sacrifices… </a:t>
            </a:r>
          </a:p>
        </p:txBody>
      </p:sp>
      <p:sp>
        <p:nvSpPr>
          <p:cNvPr id="48131" name="ZoneTexte 7">
            <a:extLst>
              <a:ext uri="{FF2B5EF4-FFF2-40B4-BE49-F238E27FC236}">
                <a16:creationId xmlns:a16="http://schemas.microsoft.com/office/drawing/2014/main" id="{3E8F9647-88BB-5D4F-A775-8254CAAAF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3325" y="34925"/>
            <a:ext cx="6756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rgbClr val="C0504D"/>
                </a:solidFill>
              </a:rPr>
              <a:t>Réparer par la prière et les  sacrifices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8B79508-F451-0841-959F-EF67ACC089B1}"/>
              </a:ext>
            </a:extLst>
          </p:cNvPr>
          <p:cNvSpPr txBox="1"/>
          <p:nvPr/>
        </p:nvSpPr>
        <p:spPr>
          <a:xfrm>
            <a:off x="2789238" y="2625725"/>
            <a:ext cx="6202362" cy="120015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>
                <a:solidFill>
                  <a:srgbClr val="3366FF"/>
                </a:solidFill>
              </a:rPr>
              <a:t>De tout vous pouvez faire des sacrifices. Offrez-les au Seigneur </a:t>
            </a:r>
            <a:r>
              <a:rPr lang="fr-FR" altLang="fr-FR" b="1">
                <a:solidFill>
                  <a:srgbClr val="3366FF"/>
                </a:solidFill>
              </a:rPr>
              <a:t>en réparation </a:t>
            </a:r>
            <a:r>
              <a:rPr lang="fr-FR" altLang="fr-FR">
                <a:solidFill>
                  <a:srgbClr val="3366FF"/>
                </a:solidFill>
              </a:rPr>
              <a:t>de tant de péchés qui L’offensent, et pour la conversion des pécheurs.</a:t>
            </a:r>
          </a:p>
        </p:txBody>
      </p:sp>
      <p:sp>
        <p:nvSpPr>
          <p:cNvPr id="46085" name="ZoneTexte 6">
            <a:extLst>
              <a:ext uri="{FF2B5EF4-FFF2-40B4-BE49-F238E27FC236}">
                <a16:creationId xmlns:a16="http://schemas.microsoft.com/office/drawing/2014/main" id="{AE472863-4692-EA4E-9F7E-555C31A05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663" y="4078307"/>
            <a:ext cx="6192837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dirty="0">
                <a:solidFill>
                  <a:srgbClr val="3366FF"/>
                </a:solidFill>
              </a:rPr>
              <a:t>Surtout acceptez et supportez avec soumission les souffrances que le Seigneur vous enverra.</a:t>
            </a:r>
          </a:p>
        </p:txBody>
      </p:sp>
      <p:sp>
        <p:nvSpPr>
          <p:cNvPr id="46086" name="ZoneTexte 13">
            <a:extLst>
              <a:ext uri="{FF2B5EF4-FFF2-40B4-BE49-F238E27FC236}">
                <a16:creationId xmlns:a16="http://schemas.microsoft.com/office/drawing/2014/main" id="{2178C513-179D-CD46-BB93-4D701A24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4876800"/>
            <a:ext cx="8585200" cy="1335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Lucie, l’aînée des voyants, précisera plus tard : </a:t>
            </a:r>
          </a:p>
          <a:p>
            <a:pPr lvl="1"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« par sacrifice, Notre-Dame a dit qu’elle entendait </a:t>
            </a:r>
          </a:p>
          <a:p>
            <a:pPr lvl="1"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l’accomplissement loyal du devoir d’état quotidien de chacun. »</a:t>
            </a:r>
          </a:p>
        </p:txBody>
      </p:sp>
      <p:pic>
        <p:nvPicPr>
          <p:cNvPr id="48136" name="Image 4" descr="logo_canevas_16x16sansbordure.jpg">
            <a:extLst>
              <a:ext uri="{FF2B5EF4-FFF2-40B4-BE49-F238E27FC236}">
                <a16:creationId xmlns:a16="http://schemas.microsoft.com/office/drawing/2014/main" id="{B802FF6A-F68C-C749-A8C8-F4541A54E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Image 12" descr="ob_f23b8c_dsc01886.JPG">
            <a:extLst>
              <a:ext uri="{FF2B5EF4-FFF2-40B4-BE49-F238E27FC236}">
                <a16:creationId xmlns:a16="http://schemas.microsoft.com/office/drawing/2014/main" id="{8A1E597A-6116-9E44-B5EE-CA0DE362C7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6" r="24289" b="19012"/>
          <a:stretch>
            <a:fillRect/>
          </a:stretch>
        </p:blipFill>
        <p:spPr bwMode="auto">
          <a:xfrm flipH="1">
            <a:off x="95250" y="1065213"/>
            <a:ext cx="2384425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D89F3BA2-B6CC-684C-B9C0-708BA7D2F1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5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5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6085" grpId="0"/>
      <p:bldP spid="46086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883BE2F-F819-274F-B024-181D66085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EB88F26-4EC5-9749-88C2-F26FA3DE5D7C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7106" name="ZoneTexte 9">
            <a:extLst>
              <a:ext uri="{FF2B5EF4-FFF2-40B4-BE49-F238E27FC236}">
                <a16:creationId xmlns:a16="http://schemas.microsoft.com/office/drawing/2014/main" id="{3D09D334-B5C0-B046-B34D-AA46864402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3727450"/>
            <a:ext cx="8747125" cy="137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Elle leur apprend aussi cette prière :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altLang="fr-FR">
                <a:solidFill>
                  <a:srgbClr val="3366FF"/>
                </a:solidFill>
              </a:rPr>
              <a:t>«</a:t>
            </a:r>
            <a:r>
              <a:rPr lang="fr-FR" altLang="fr-FR">
                <a:solidFill>
                  <a:srgbClr val="1F497D"/>
                </a:solidFill>
              </a:rPr>
              <a:t> </a:t>
            </a:r>
            <a:r>
              <a:rPr lang="fr-FR" altLang="fr-FR">
                <a:solidFill>
                  <a:srgbClr val="3366FF"/>
                </a:solidFill>
              </a:rPr>
              <a:t>Ô Jésus c’est par amour pour Vous et en réparation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rgbClr val="3366FF"/>
                </a:solidFill>
              </a:rPr>
              <a:t>des péchés commis contre le Cœur Immaculé de Marie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25950A97-2F77-5347-ACC3-B4B52FF60054}"/>
              </a:ext>
            </a:extLst>
          </p:cNvPr>
          <p:cNvSpPr txBox="1"/>
          <p:nvPr/>
        </p:nvSpPr>
        <p:spPr>
          <a:xfrm>
            <a:off x="341313" y="825712"/>
            <a:ext cx="6051550" cy="1610184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/>
            <a:r>
              <a:rPr lang="fr-FR" altLang="fr-FR" dirty="0">
                <a:solidFill>
                  <a:srgbClr val="3366FF"/>
                </a:solidFill>
              </a:rPr>
              <a:t>‘</a:t>
            </a:r>
            <a:r>
              <a:rPr lang="fr-FR" altLang="fr-FR" sz="2300" dirty="0">
                <a:solidFill>
                  <a:srgbClr val="3366FF"/>
                </a:solidFill>
              </a:rPr>
              <a:t>’Voulez-vous vous offrir à Dieu pour supporter</a:t>
            </a:r>
          </a:p>
          <a:p>
            <a:pPr algn="just" eaLnBrk="1" hangingPunct="1">
              <a:lnSpc>
                <a:spcPct val="110000"/>
              </a:lnSpc>
            </a:pPr>
            <a:r>
              <a:rPr lang="fr-FR" altLang="fr-FR" sz="2300" dirty="0">
                <a:solidFill>
                  <a:srgbClr val="3366FF"/>
                </a:solidFill>
              </a:rPr>
              <a:t> toutes les souffrances qu’Il voudra vous envoyer, pour réparer les blasphèmes et toutes les offenses faites au Cœur Immaculé de Marie ?’’</a:t>
            </a:r>
          </a:p>
        </p:txBody>
      </p:sp>
      <p:sp>
        <p:nvSpPr>
          <p:cNvPr id="49156" name="ZoneTexte 5">
            <a:extLst>
              <a:ext uri="{FF2B5EF4-FFF2-40B4-BE49-F238E27FC236}">
                <a16:creationId xmlns:a16="http://schemas.microsoft.com/office/drawing/2014/main" id="{C0407223-8DB9-DB43-9595-6466A338C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013" y="2678113"/>
            <a:ext cx="64023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chemeClr val="tx2"/>
                </a:solidFill>
              </a:rPr>
              <a:t>À ces demandes, les enfants - encore très jeunes - ont répondu avec une très grande générosité.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0297E94-CF5A-1E43-8639-F6B0B0F713FA}"/>
              </a:ext>
            </a:extLst>
          </p:cNvPr>
          <p:cNvSpPr txBox="1"/>
          <p:nvPr/>
        </p:nvSpPr>
        <p:spPr>
          <a:xfrm>
            <a:off x="0" y="124740"/>
            <a:ext cx="9144000" cy="5588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 sz="2600" b="1">
                <a:solidFill>
                  <a:schemeClr val="accent2"/>
                </a:solidFill>
              </a:rPr>
              <a:t>Marie aussi, après l’Ange, invite à se sacrifier pour les pécheurs</a:t>
            </a:r>
            <a:r>
              <a:rPr lang="fr-FR" altLang="fr-FR" sz="2600">
                <a:solidFill>
                  <a:schemeClr val="accent2"/>
                </a:solidFill>
              </a:rPr>
              <a:t> </a:t>
            </a:r>
            <a:r>
              <a:rPr lang="fr-FR" altLang="fr-FR" sz="2800">
                <a:solidFill>
                  <a:schemeClr val="accent2"/>
                </a:solidFill>
              </a:rPr>
              <a:t>:</a:t>
            </a:r>
          </a:p>
        </p:txBody>
      </p:sp>
      <p:pic>
        <p:nvPicPr>
          <p:cNvPr id="49158" name="Image 2" descr="fatima -.jpg">
            <a:extLst>
              <a:ext uri="{FF2B5EF4-FFF2-40B4-BE49-F238E27FC236}">
                <a16:creationId xmlns:a16="http://schemas.microsoft.com/office/drawing/2014/main" id="{FDB335D3-CDF7-C64B-982C-AF10F020E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338" y="960438"/>
            <a:ext cx="2346325" cy="325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1" name="ZoneTexte 10">
            <a:extLst>
              <a:ext uri="{FF2B5EF4-FFF2-40B4-BE49-F238E27FC236}">
                <a16:creationId xmlns:a16="http://schemas.microsoft.com/office/drawing/2014/main" id="{5286DE59-F5E7-F74E-8D12-EB6461BE4A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963" y="5275263"/>
            <a:ext cx="7705725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rgbClr val="3366FF"/>
                </a:solidFill>
              </a:rPr>
              <a:t>« Si l’on fait ce que je vais vous dire,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rgbClr val="3366FF"/>
                </a:solidFill>
              </a:rPr>
              <a:t>beaucoup d’âmes se sauveront et l’on aura la paix ». </a:t>
            </a:r>
          </a:p>
        </p:txBody>
      </p:sp>
      <p:pic>
        <p:nvPicPr>
          <p:cNvPr id="49161" name="Image 4" descr="logo_canevas_16x16sansbordure.jpg">
            <a:extLst>
              <a:ext uri="{FF2B5EF4-FFF2-40B4-BE49-F238E27FC236}">
                <a16:creationId xmlns:a16="http://schemas.microsoft.com/office/drawing/2014/main" id="{3C8D6B39-229C-D04A-83D4-9A5CC5800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3">
            <a:extLst>
              <a:ext uri="{FF2B5EF4-FFF2-40B4-BE49-F238E27FC236}">
                <a16:creationId xmlns:a16="http://schemas.microsoft.com/office/drawing/2014/main" id="{B52EF809-24CA-C246-900A-CB23BE53DF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47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5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  <p:bldP spid="4711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7E8927F-7003-0846-93AB-5782CEA36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73C5F52-F282-4746-8713-965EFE005D99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0178" name="ZoneTexte 2">
            <a:extLst>
              <a:ext uri="{FF2B5EF4-FFF2-40B4-BE49-F238E27FC236}">
                <a16:creationId xmlns:a16="http://schemas.microsoft.com/office/drawing/2014/main" id="{D1098DC3-B682-934F-9E88-A1B903E94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150" y="1801813"/>
            <a:ext cx="8704263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Plus tard, Lucie étant devenue religieuse, Notre-Dame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 lui apparaît à nouveau, le 13 juin 1929, et lui demande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de communier le premier samedi du mois, cinq mois de suite,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>
                <a:solidFill>
                  <a:schemeClr val="tx2"/>
                </a:solidFill>
              </a:rPr>
              <a:t> en réparation des offenses faites au Cœur très pur de Marie. </a:t>
            </a:r>
          </a:p>
        </p:txBody>
      </p:sp>
      <p:sp>
        <p:nvSpPr>
          <p:cNvPr id="50179" name="ZoneTexte 6">
            <a:extLst>
              <a:ext uri="{FF2B5EF4-FFF2-40B4-BE49-F238E27FC236}">
                <a16:creationId xmlns:a16="http://schemas.microsoft.com/office/drawing/2014/main" id="{635DA909-DF15-B241-8908-C2E35EF77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8" y="112713"/>
            <a:ext cx="89582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Consoler le Cœur de Marie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par la communion réparatrice des 1</a:t>
            </a:r>
            <a:r>
              <a:rPr lang="fr-FR" altLang="fr-FR" sz="2800" b="1" baseline="30000">
                <a:solidFill>
                  <a:schemeClr val="accent2"/>
                </a:solidFill>
              </a:rPr>
              <a:t>ers</a:t>
            </a:r>
            <a:r>
              <a:rPr lang="fr-FR" altLang="fr-FR" sz="2800" b="1">
                <a:solidFill>
                  <a:schemeClr val="accent2"/>
                </a:solidFill>
              </a:rPr>
              <a:t> samedis du mois </a:t>
            </a:r>
          </a:p>
        </p:txBody>
      </p:sp>
      <p:sp>
        <p:nvSpPr>
          <p:cNvPr id="48132" name="ZoneTexte 5">
            <a:extLst>
              <a:ext uri="{FF2B5EF4-FFF2-40B4-BE49-F238E27FC236}">
                <a16:creationId xmlns:a16="http://schemas.microsoft.com/office/drawing/2014/main" id="{C0E08677-AFEE-914F-A154-FA7A893180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125" y="4135438"/>
            <a:ext cx="8748713" cy="185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En retour, elle fait cette extraordinaire promesse </a:t>
            </a:r>
            <a:r>
              <a:rPr lang="fr-FR" altLang="fr-FR"/>
              <a:t>:</a:t>
            </a:r>
          </a:p>
          <a:p>
            <a:pPr lvl="1" eaLnBrk="1" hangingPunct="1">
              <a:lnSpc>
                <a:spcPct val="140000"/>
              </a:lnSpc>
            </a:pPr>
            <a:r>
              <a:rPr lang="fr-FR" altLang="fr-FR" i="1">
                <a:solidFill>
                  <a:srgbClr val="3366FF"/>
                </a:solidFill>
              </a:rPr>
              <a:t>" </a:t>
            </a:r>
            <a:r>
              <a:rPr lang="fr-FR" altLang="fr-FR">
                <a:solidFill>
                  <a:srgbClr val="3366FF"/>
                </a:solidFill>
              </a:rPr>
              <a:t>à</a:t>
            </a:r>
            <a:r>
              <a:rPr lang="fr-FR" altLang="ja-JP">
                <a:solidFill>
                  <a:srgbClr val="3366FF"/>
                </a:solidFill>
              </a:rPr>
              <a:t> celui qui acceptera cette dévotion, je promets le salut… </a:t>
            </a:r>
          </a:p>
          <a:p>
            <a:pPr lvl="1" eaLnBrk="1" hangingPunct="1">
              <a:lnSpc>
                <a:spcPct val="120000"/>
              </a:lnSpc>
            </a:pPr>
            <a:r>
              <a:rPr lang="fr-FR" altLang="fr-FR">
                <a:solidFill>
                  <a:srgbClr val="3366FF"/>
                </a:solidFill>
              </a:rPr>
              <a:t>Mon Cœur Immaculé sera son refuge et le chemin qui le </a:t>
            </a:r>
          </a:p>
          <a:p>
            <a:pPr lvl="1" eaLnBrk="1" hangingPunct="1">
              <a:lnSpc>
                <a:spcPct val="120000"/>
              </a:lnSpc>
            </a:pPr>
            <a:r>
              <a:rPr lang="fr-FR" altLang="fr-FR">
                <a:solidFill>
                  <a:srgbClr val="3366FF"/>
                </a:solidFill>
              </a:rPr>
              <a:t>conduira jusqu’à Dieu</a:t>
            </a:r>
            <a:r>
              <a:rPr lang="fr-FR" altLang="fr-FR">
                <a:solidFill>
                  <a:srgbClr val="1F497D"/>
                </a:solidFill>
              </a:rPr>
              <a:t>.</a:t>
            </a:r>
            <a:r>
              <a:rPr lang="fr-FR" altLang="fr-FR" i="1">
                <a:solidFill>
                  <a:srgbClr val="3366FF"/>
                </a:solidFill>
              </a:rPr>
              <a:t>’’</a:t>
            </a:r>
          </a:p>
        </p:txBody>
      </p:sp>
      <p:pic>
        <p:nvPicPr>
          <p:cNvPr id="50182" name="Image 4" descr="logo_canevas_16x16sansbordure.jpg">
            <a:extLst>
              <a:ext uri="{FF2B5EF4-FFF2-40B4-BE49-F238E27FC236}">
                <a16:creationId xmlns:a16="http://schemas.microsoft.com/office/drawing/2014/main" id="{C2B116FD-2BFA-F54D-8E30-6D9CA61571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3">
            <a:extLst>
              <a:ext uri="{FF2B5EF4-FFF2-40B4-BE49-F238E27FC236}">
                <a16:creationId xmlns:a16="http://schemas.microsoft.com/office/drawing/2014/main" id="{0BDF1146-3936-C34B-887A-3CE06798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3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6A95E5-6202-5B49-9609-4B4EE7586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62F2BA9-F034-C744-86D7-BA0875BE9C2F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1203" name="ZoneTexte 5">
            <a:extLst>
              <a:ext uri="{FF2B5EF4-FFF2-40B4-BE49-F238E27FC236}">
                <a16:creationId xmlns:a16="http://schemas.microsoft.com/office/drawing/2014/main" id="{CBE3242F-8921-D54C-8502-86CF991901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2309813"/>
            <a:ext cx="8721725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366FF"/>
                </a:solidFill>
              </a:rPr>
              <a:t>Pour répondre aux demandes de Marie,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sz="4000">
                <a:solidFill>
                  <a:srgbClr val="3366FF"/>
                </a:solidFill>
              </a:rPr>
              <a:t>que faire en pratique ?</a:t>
            </a:r>
          </a:p>
        </p:txBody>
      </p:sp>
      <p:pic>
        <p:nvPicPr>
          <p:cNvPr id="51205" name="Image 4" descr="logo_canevas_16x16sansbordure.jpg">
            <a:extLst>
              <a:ext uri="{FF2B5EF4-FFF2-40B4-BE49-F238E27FC236}">
                <a16:creationId xmlns:a16="http://schemas.microsoft.com/office/drawing/2014/main" id="{82A77AA7-F10B-AB43-922C-E484F4D62E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66577229-99DD-384B-88D0-ACE594BF5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28EC3C94-C053-4D45-BB50-98A04A14EF77}"/>
              </a:ext>
            </a:extLst>
          </p:cNvPr>
          <p:cNvSpPr txBox="1"/>
          <p:nvPr/>
        </p:nvSpPr>
        <p:spPr>
          <a:xfrm>
            <a:off x="185738" y="1658938"/>
            <a:ext cx="5562600" cy="164941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fr-FR" altLang="fr-FR" sz="1200"/>
          </a:p>
          <a:p>
            <a:pPr eaLnBrk="1" hangingPunct="1">
              <a:lnSpc>
                <a:spcPct val="50000"/>
              </a:lnSpc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1F497D"/>
                </a:solidFill>
              </a:rPr>
              <a:t>Prier le </a:t>
            </a:r>
            <a:r>
              <a:rPr lang="fr-FR" altLang="fr-FR" b="1">
                <a:solidFill>
                  <a:srgbClr val="1F497D"/>
                </a:solidFill>
              </a:rPr>
              <a:t>chapelet</a:t>
            </a:r>
            <a:r>
              <a:rPr lang="fr-FR" altLang="fr-FR">
                <a:solidFill>
                  <a:srgbClr val="1F497D"/>
                </a:solidFill>
              </a:rPr>
              <a:t> tous les jours, comme</a:t>
            </a:r>
          </a:p>
          <a:p>
            <a:pPr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	 elle le demande à chaque apparition.</a:t>
            </a:r>
          </a:p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1F497D"/>
                </a:solidFill>
              </a:rPr>
              <a:t>	</a:t>
            </a:r>
            <a:r>
              <a:rPr lang="fr-FR" altLang="fr-FR" sz="2200" i="1">
                <a:solidFill>
                  <a:srgbClr val="1F497D"/>
                </a:solidFill>
              </a:rPr>
              <a:t>Au moins 1 dizaine, si on ne peut pas </a:t>
            </a:r>
          </a:p>
          <a:p>
            <a:pPr eaLnBrk="1" hangingPunct="1"/>
            <a:r>
              <a:rPr lang="fr-FR" altLang="fr-FR" sz="2200" i="1">
                <a:solidFill>
                  <a:srgbClr val="1F497D"/>
                </a:solidFill>
              </a:rPr>
              <a:t>	dire le chapelet entier (5 dizaines)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93242F4-5B3C-FC44-AEE1-E62F7C95F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88773A7B-C810-7A48-AAA5-133A3B30CFC6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28D66E4-B8E3-0245-AF45-3F229C375A20}"/>
              </a:ext>
            </a:extLst>
          </p:cNvPr>
          <p:cNvSpPr txBox="1"/>
          <p:nvPr/>
        </p:nvSpPr>
        <p:spPr>
          <a:xfrm>
            <a:off x="185738" y="3524250"/>
            <a:ext cx="6553200" cy="10334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chemeClr val="tx2"/>
                </a:solidFill>
              </a:rPr>
              <a:t>Dire chaque jour  les </a:t>
            </a:r>
            <a:r>
              <a:rPr lang="fr-FR" altLang="fr-FR" b="1">
                <a:solidFill>
                  <a:schemeClr val="tx2"/>
                </a:solidFill>
              </a:rPr>
              <a:t>3 AVE </a:t>
            </a:r>
            <a:r>
              <a:rPr lang="fr-FR" altLang="fr-FR">
                <a:solidFill>
                  <a:schemeClr val="tx2"/>
                </a:solidFill>
              </a:rPr>
              <a:t>(</a:t>
            </a:r>
            <a:r>
              <a:rPr lang="fr-FR" altLang="fr-FR" i="1">
                <a:solidFill>
                  <a:schemeClr val="tx2"/>
                </a:solidFill>
              </a:rPr>
              <a:t>Je vous salue Marie)</a:t>
            </a:r>
            <a:r>
              <a:rPr lang="fr-FR" altLang="fr-FR">
                <a:solidFill>
                  <a:schemeClr val="tx2"/>
                </a:solidFill>
              </a:rPr>
              <a:t> en l'honneur du Père, du Fils et du Saint-Esprit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87C8ABED-2222-5B4D-8C60-EEF48EC8F74D}"/>
              </a:ext>
            </a:extLst>
          </p:cNvPr>
          <p:cNvSpPr txBox="1"/>
          <p:nvPr/>
        </p:nvSpPr>
        <p:spPr>
          <a:xfrm>
            <a:off x="185738" y="5072063"/>
            <a:ext cx="5192712" cy="8302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1F497D"/>
                </a:solidFill>
              </a:rPr>
              <a:t>Réciter </a:t>
            </a:r>
            <a:r>
              <a:rPr lang="fr-FR" altLang="fr-FR" b="1">
                <a:solidFill>
                  <a:srgbClr val="1F497D"/>
                </a:solidFill>
              </a:rPr>
              <a:t>l’</a:t>
            </a:r>
            <a:r>
              <a:rPr lang="fr-FR" altLang="ja-JP" b="1">
                <a:solidFill>
                  <a:srgbClr val="1F497D"/>
                </a:solidFill>
              </a:rPr>
              <a:t>Angelus</a:t>
            </a:r>
            <a:r>
              <a:rPr lang="fr-FR" altLang="ja-JP">
                <a:solidFill>
                  <a:srgbClr val="1F497D"/>
                </a:solidFill>
              </a:rPr>
              <a:t>, matin, midi et soir </a:t>
            </a:r>
          </a:p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	</a:t>
            </a:r>
            <a:r>
              <a:rPr lang="fr-FR" altLang="fr-FR" i="1">
                <a:solidFill>
                  <a:srgbClr val="1F497D"/>
                </a:solidFill>
              </a:rPr>
              <a:t>(</a:t>
            </a:r>
            <a:r>
              <a:rPr lang="fr-FR" altLang="fr-FR" sz="2200" i="1">
                <a:solidFill>
                  <a:srgbClr val="1F497D"/>
                </a:solidFill>
              </a:rPr>
              <a:t>par exemple, juste avant les repas</a:t>
            </a:r>
            <a:r>
              <a:rPr lang="fr-FR" altLang="fr-FR">
                <a:solidFill>
                  <a:srgbClr val="1F497D"/>
                </a:solidFill>
              </a:rPr>
              <a:t>)</a:t>
            </a:r>
          </a:p>
        </p:txBody>
      </p:sp>
      <p:pic>
        <p:nvPicPr>
          <p:cNvPr id="50181" name="Image 12" descr="angelus.jpg">
            <a:extLst>
              <a:ext uri="{FF2B5EF4-FFF2-40B4-BE49-F238E27FC236}">
                <a16:creationId xmlns:a16="http://schemas.microsoft.com/office/drawing/2014/main" id="{2B750CDD-D494-2B47-A91F-197A077C55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463" y="4271963"/>
            <a:ext cx="2184400" cy="218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30" name="ZoneTexte 13">
            <a:extLst>
              <a:ext uri="{FF2B5EF4-FFF2-40B4-BE49-F238E27FC236}">
                <a16:creationId xmlns:a16="http://schemas.microsoft.com/office/drawing/2014/main" id="{138E4729-30F6-EA48-B18A-13FDDF4390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938" y="125413"/>
            <a:ext cx="8297862" cy="1096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Pour honorer ou consoler Marie,</a:t>
            </a:r>
          </a:p>
          <a:p>
            <a:pPr algn="ctr" eaLnBrk="1" hangingPunct="1">
              <a:lnSpc>
                <a:spcPct val="14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et pour sauver les âmes </a:t>
            </a:r>
          </a:p>
        </p:txBody>
      </p:sp>
      <p:pic>
        <p:nvPicPr>
          <p:cNvPr id="50183" name="Image 14" descr="chapelet.jpg">
            <a:extLst>
              <a:ext uri="{FF2B5EF4-FFF2-40B4-BE49-F238E27FC236}">
                <a16:creationId xmlns:a16="http://schemas.microsoft.com/office/drawing/2014/main" id="{A9EB602C-C6E5-834A-80DB-654EF984E7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185863"/>
            <a:ext cx="2252663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Image 4" descr="logo_canevas_16x16sansbordure.jpg">
            <a:extLst>
              <a:ext uri="{FF2B5EF4-FFF2-40B4-BE49-F238E27FC236}">
                <a16:creationId xmlns:a16="http://schemas.microsoft.com/office/drawing/2014/main" id="{111B07FF-5ACD-3F4D-B108-A510E6FB3E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3">
            <a:extLst>
              <a:ext uri="{FF2B5EF4-FFF2-40B4-BE49-F238E27FC236}">
                <a16:creationId xmlns:a16="http://schemas.microsoft.com/office/drawing/2014/main" id="{C097A8E8-639E-9A45-A8FE-3E0D5A1F56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0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0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766B58E-FA13-6844-BA50-9B95E6CE9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9BD139B7-142E-2F43-AFB9-AADFC8ED141B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38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pic>
        <p:nvPicPr>
          <p:cNvPr id="51202" name="Image 2" descr="communion 1.jpg">
            <a:extLst>
              <a:ext uri="{FF2B5EF4-FFF2-40B4-BE49-F238E27FC236}">
                <a16:creationId xmlns:a16="http://schemas.microsoft.com/office/drawing/2014/main" id="{E516097D-C1C4-7448-8004-2BBC33811B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438" y="3168650"/>
            <a:ext cx="2924175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EF9B60D5-1185-D743-9CD0-786C77F15C61}"/>
              </a:ext>
            </a:extLst>
          </p:cNvPr>
          <p:cNvSpPr txBox="1"/>
          <p:nvPr/>
        </p:nvSpPr>
        <p:spPr>
          <a:xfrm>
            <a:off x="125413" y="3276600"/>
            <a:ext cx="5870575" cy="16430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1F497D"/>
                </a:solidFill>
              </a:rPr>
              <a:t>La </a:t>
            </a:r>
            <a:r>
              <a:rPr lang="fr-FR" altLang="fr-FR" b="1">
                <a:solidFill>
                  <a:srgbClr val="1F497D"/>
                </a:solidFill>
              </a:rPr>
              <a:t>communion réparatrice </a:t>
            </a:r>
            <a:r>
              <a:rPr lang="fr-FR" altLang="fr-FR">
                <a:solidFill>
                  <a:srgbClr val="1F497D"/>
                </a:solidFill>
              </a:rPr>
              <a:t>des </a:t>
            </a:r>
          </a:p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	‘’</a:t>
            </a:r>
            <a:r>
              <a:rPr lang="fr-FR" altLang="ja-JP" i="1">
                <a:solidFill>
                  <a:srgbClr val="1F497D"/>
                </a:solidFill>
              </a:rPr>
              <a:t>Cinq premiers samedis du mois</a:t>
            </a:r>
            <a:r>
              <a:rPr lang="fr-FR" altLang="fr-FR">
                <a:solidFill>
                  <a:srgbClr val="1F497D"/>
                </a:solidFill>
              </a:rPr>
              <a:t>’’</a:t>
            </a:r>
            <a:r>
              <a:rPr lang="fr-FR" altLang="ja-JP">
                <a:solidFill>
                  <a:srgbClr val="1F497D"/>
                </a:solidFill>
              </a:rPr>
              <a:t>, </a:t>
            </a:r>
          </a:p>
          <a:p>
            <a:pPr algn="just" eaLnBrk="1" hangingPunct="1">
              <a:lnSpc>
                <a:spcPct val="120000"/>
              </a:lnSpc>
            </a:pPr>
            <a:r>
              <a:rPr lang="fr-FR" altLang="fr-FR">
                <a:solidFill>
                  <a:srgbClr val="1F497D"/>
                </a:solidFill>
              </a:rPr>
              <a:t>	qui nous obtient la promesse de </a:t>
            </a:r>
          </a:p>
          <a:p>
            <a:pPr algn="just" eaLnBrk="1" hangingPunct="1"/>
            <a:r>
              <a:rPr lang="fr-FR" altLang="fr-FR">
                <a:solidFill>
                  <a:srgbClr val="1F497D"/>
                </a:solidFill>
              </a:rPr>
              <a:t>	l’assistance de Marie à l’heure de la mort</a:t>
            </a:r>
          </a:p>
        </p:txBody>
      </p:sp>
      <p:sp>
        <p:nvSpPr>
          <p:cNvPr id="51204" name="ZoneTexte 4">
            <a:extLst>
              <a:ext uri="{FF2B5EF4-FFF2-40B4-BE49-F238E27FC236}">
                <a16:creationId xmlns:a16="http://schemas.microsoft.com/office/drawing/2014/main" id="{FAA2516C-50AA-C848-AFBA-5357886CB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413" y="1409700"/>
            <a:ext cx="89503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1F497D"/>
                </a:solidFill>
              </a:rPr>
              <a:t>Faire des </a:t>
            </a:r>
            <a:r>
              <a:rPr lang="fr-FR" altLang="fr-FR" b="1">
                <a:solidFill>
                  <a:srgbClr val="1F497D"/>
                </a:solidFill>
              </a:rPr>
              <a:t>sacrifices</a:t>
            </a:r>
            <a:r>
              <a:rPr lang="fr-FR" altLang="fr-FR">
                <a:solidFill>
                  <a:srgbClr val="1F497D"/>
                </a:solidFill>
              </a:rPr>
              <a:t> et des </a:t>
            </a:r>
            <a:r>
              <a:rPr lang="fr-FR" altLang="fr-FR" b="1">
                <a:solidFill>
                  <a:srgbClr val="1F497D"/>
                </a:solidFill>
              </a:rPr>
              <a:t>pénitences </a:t>
            </a:r>
            <a:r>
              <a:rPr lang="fr-FR" altLang="fr-FR">
                <a:solidFill>
                  <a:srgbClr val="1F497D"/>
                </a:solidFill>
              </a:rPr>
              <a:t>pour la conversion des pécheurs.</a:t>
            </a:r>
          </a:p>
          <a:p>
            <a:pPr eaLnBrk="1" hangingPunct="1"/>
            <a:r>
              <a:rPr lang="fr-FR" altLang="fr-FR">
                <a:solidFill>
                  <a:srgbClr val="1F497D"/>
                </a:solidFill>
              </a:rPr>
              <a:t>	</a:t>
            </a:r>
            <a:r>
              <a:rPr lang="fr-FR" altLang="fr-FR" sz="2200" i="1">
                <a:solidFill>
                  <a:srgbClr val="1F497D"/>
                </a:solidFill>
              </a:rPr>
              <a:t>Le premier de tous les sacrifices consiste à bien faire son devoir d’état. 	</a:t>
            </a:r>
          </a:p>
          <a:p>
            <a:pPr eaLnBrk="1" hangingPunct="1"/>
            <a:r>
              <a:rPr lang="fr-FR" altLang="fr-FR" sz="2200" i="1">
                <a:solidFill>
                  <a:srgbClr val="1F497D"/>
                </a:solidFill>
              </a:rPr>
              <a:t>	Ensuite, supporter avec patience ce qui nous fait souffrir…</a:t>
            </a:r>
          </a:p>
        </p:txBody>
      </p:sp>
      <p:pic>
        <p:nvPicPr>
          <p:cNvPr id="53254" name="Image 4" descr="logo_canevas_16x16sansbordure.jpg">
            <a:extLst>
              <a:ext uri="{FF2B5EF4-FFF2-40B4-BE49-F238E27FC236}">
                <a16:creationId xmlns:a16="http://schemas.microsoft.com/office/drawing/2014/main" id="{3EE09D22-C8DF-6842-BA9F-FCD952D0E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7" name="ZoneTexte 9">
            <a:extLst>
              <a:ext uri="{FF2B5EF4-FFF2-40B4-BE49-F238E27FC236}">
                <a16:creationId xmlns:a16="http://schemas.microsoft.com/office/drawing/2014/main" id="{CC219F3A-AC48-ED42-B24F-0E29AF76CC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200" y="5705475"/>
            <a:ext cx="7856538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i="1">
                <a:solidFill>
                  <a:srgbClr val="1F497D"/>
                </a:solidFill>
              </a:rPr>
              <a:t>‘</a:t>
            </a:r>
            <a:r>
              <a:rPr lang="fr-FR" altLang="fr-FR" i="1">
                <a:solidFill>
                  <a:srgbClr val="1F497D"/>
                </a:solidFill>
              </a:rPr>
              <a:t>’</a:t>
            </a:r>
            <a:r>
              <a:rPr lang="fr-FR" altLang="ja-JP" i="1">
                <a:solidFill>
                  <a:srgbClr val="1F497D"/>
                </a:solidFill>
              </a:rPr>
              <a:t>La volonté de Dieu est que nous ayons tout par Marie</a:t>
            </a:r>
            <a:r>
              <a:rPr lang="fr-FR" altLang="fr-FR" i="1">
                <a:solidFill>
                  <a:srgbClr val="1F497D"/>
                </a:solidFill>
              </a:rPr>
              <a:t>’</a:t>
            </a:r>
            <a:r>
              <a:rPr lang="fr-FR" altLang="fr-FR" sz="2600" i="1">
                <a:solidFill>
                  <a:srgbClr val="1F497D"/>
                </a:solidFill>
              </a:rPr>
              <a:t>’</a:t>
            </a:r>
            <a:endParaRPr lang="fr-FR" altLang="ja-JP" sz="2600" i="1">
              <a:solidFill>
                <a:srgbClr val="1F497D"/>
              </a:solidFill>
            </a:endParaRPr>
          </a:p>
          <a:p>
            <a:pPr algn="ctr" eaLnBrk="1" hangingPunct="1"/>
            <a:r>
              <a:rPr lang="fr-FR" altLang="fr-FR" sz="2600" i="1">
                <a:solidFill>
                  <a:srgbClr val="1F497D"/>
                </a:solidFill>
              </a:rPr>
              <a:t> </a:t>
            </a:r>
            <a:r>
              <a:rPr lang="fr-FR" altLang="fr-FR">
                <a:solidFill>
                  <a:srgbClr val="1F497D"/>
                </a:solidFill>
              </a:rPr>
              <a:t>(</a:t>
            </a:r>
            <a:r>
              <a:rPr lang="fr-FR" altLang="fr-FR" sz="2200">
                <a:solidFill>
                  <a:srgbClr val="1F497D"/>
                </a:solidFill>
              </a:rPr>
              <a:t>St Bernard</a:t>
            </a:r>
            <a:r>
              <a:rPr lang="fr-FR" altLang="fr-FR">
                <a:solidFill>
                  <a:srgbClr val="1F497D"/>
                </a:solidFill>
              </a:rPr>
              <a:t>)</a:t>
            </a:r>
          </a:p>
        </p:txBody>
      </p:sp>
      <p:sp>
        <p:nvSpPr>
          <p:cNvPr id="51208" name="ZoneTexte 10">
            <a:extLst>
              <a:ext uri="{FF2B5EF4-FFF2-40B4-BE49-F238E27FC236}">
                <a16:creationId xmlns:a16="http://schemas.microsoft.com/office/drawing/2014/main" id="{52CC4A34-104B-0F40-8BAD-75D0B070C5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400" y="5243513"/>
            <a:ext cx="84153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600" b="1">
                <a:solidFill>
                  <a:schemeClr val="accent2"/>
                </a:solidFill>
              </a:rPr>
              <a:t>Le Cœur de Marie est le chemin qui mène à Dieu 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14486592-1212-3E4B-B1C3-0CEC43EF7439}"/>
              </a:ext>
            </a:extLst>
          </p:cNvPr>
          <p:cNvSpPr txBox="1"/>
          <p:nvPr/>
        </p:nvSpPr>
        <p:spPr>
          <a:xfrm>
            <a:off x="125413" y="317500"/>
            <a:ext cx="8628062" cy="83026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fr-FR" altLang="fr-FR">
                <a:solidFill>
                  <a:srgbClr val="1F497D"/>
                </a:solidFill>
              </a:rPr>
              <a:t>Pour la prière en famille, choisir les prières, les chants qu'on aime bien en l'honneur de Marie.</a:t>
            </a: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118E6BDB-4A6B-0749-A6BC-CE090957E1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51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500" fill="hold"/>
                                        <p:tgtEl>
                                          <p:spTgt spid="51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5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204" grpId="0"/>
      <p:bldP spid="51207" grpId="0"/>
      <p:bldP spid="5120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1">
            <a:extLst>
              <a:ext uri="{FF2B5EF4-FFF2-40B4-BE49-F238E27FC236}">
                <a16:creationId xmlns:a16="http://schemas.microsoft.com/office/drawing/2014/main" id="{FD48681D-AA58-1045-B07B-1BD646842A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7063" y="1444625"/>
            <a:ext cx="5351462" cy="3968750"/>
          </a:xfrm>
          <a:prstGeom prst="rect">
            <a:avLst/>
          </a:prstGeom>
          <a:solidFill>
            <a:srgbClr val="FFE4D3"/>
          </a:solidFill>
          <a:ln w="3175" cmpd="sng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257300" indent="-3429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endParaRPr lang="fr-FR" altLang="fr-FR"/>
          </a:p>
          <a:p>
            <a:pPr algn="ctr" eaLnBrk="1" hangingPunct="1"/>
            <a:r>
              <a:rPr lang="fr-FR" altLang="fr-FR" sz="2600" i="1"/>
              <a:t>En fin de présentation</a:t>
            </a:r>
          </a:p>
          <a:p>
            <a:pPr algn="ctr" eaLnBrk="1" hangingPunct="1"/>
            <a:endParaRPr lang="fr-FR" altLang="fr-FR" sz="3600"/>
          </a:p>
          <a:p>
            <a:pPr lvl="2" algn="just" eaLnBrk="1" hangingPunct="1">
              <a:buFont typeface="Wingdings" pitchFamily="2" charset="2"/>
              <a:buChar char="²"/>
            </a:pPr>
            <a:r>
              <a:rPr lang="fr-FR" altLang="fr-FR"/>
              <a:t>  Important à retenir ? </a:t>
            </a:r>
            <a:endParaRPr lang="en-GB" altLang="fr-FR"/>
          </a:p>
          <a:p>
            <a:pPr lvl="2" algn="just" eaLnBrk="1" hangingPunct="1">
              <a:buFont typeface="Wingdings" pitchFamily="2" charset="2"/>
              <a:buChar char="²"/>
            </a:pPr>
            <a:endParaRPr lang="fr-FR" altLang="fr-FR"/>
          </a:p>
          <a:p>
            <a:pPr lvl="2" algn="just" eaLnBrk="1" hangingPunct="1">
              <a:buFont typeface="Wingdings" pitchFamily="2" charset="2"/>
              <a:buChar char="²"/>
            </a:pPr>
            <a:r>
              <a:rPr lang="fr-FR" altLang="fr-FR"/>
              <a:t>  Prière  et/ou chant à Marie</a:t>
            </a:r>
          </a:p>
          <a:p>
            <a:pPr lvl="2" algn="just" eaLnBrk="1" hangingPunct="1">
              <a:buFont typeface="Wingdings" pitchFamily="2" charset="2"/>
              <a:buChar char="²"/>
            </a:pPr>
            <a:endParaRPr lang="fr-FR" altLang="fr-FR"/>
          </a:p>
          <a:p>
            <a:pPr lvl="2" algn="just" eaLnBrk="1" hangingPunct="1">
              <a:buFont typeface="Wingdings" pitchFamily="2" charset="2"/>
              <a:buChar char="²"/>
            </a:pPr>
            <a:r>
              <a:rPr lang="fr-FR" altLang="fr-FR"/>
              <a:t>  Signe de croix</a:t>
            </a:r>
            <a:endParaRPr lang="en-GB" altLang="fr-FR"/>
          </a:p>
          <a:p>
            <a:pPr lvl="2" algn="just" eaLnBrk="1" hangingPunct="1"/>
            <a:endParaRPr lang="en-GB" altLang="fr-FR"/>
          </a:p>
          <a:p>
            <a:pPr lvl="2" algn="just" eaLnBrk="1" hangingPunct="1"/>
            <a:r>
              <a:rPr lang="fr-FR" altLang="fr-FR"/>
              <a:t> </a:t>
            </a:r>
            <a:endParaRPr lang="en-GB" altLang="fr-FR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B76C8EF-3AD8-6A42-8EDC-039A3C2B84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2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298C05E-E98E-7B4C-AFCE-24DB4DD087D2}"/>
              </a:ext>
            </a:extLst>
          </p:cNvPr>
          <p:cNvSpPr txBox="1"/>
          <p:nvPr/>
        </p:nvSpPr>
        <p:spPr>
          <a:xfrm>
            <a:off x="490538" y="355600"/>
            <a:ext cx="8229600" cy="800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solidFill>
                <a:srgbClr val="3366FF"/>
              </a:solidFill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3200" dirty="0">
              <a:solidFill>
                <a:schemeClr val="accent2">
                  <a:lumMod val="7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4DB381-10D1-A54E-8CE3-9AE955B89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C0E3259A-7222-5643-9CEF-5E5FF4EFADB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18435" name="ZoneTexte 5">
            <a:extLst>
              <a:ext uri="{FF2B5EF4-FFF2-40B4-BE49-F238E27FC236}">
                <a16:creationId xmlns:a16="http://schemas.microsoft.com/office/drawing/2014/main" id="{FBDAF90E-ADEB-0340-9616-87369E54A7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75" y="1381125"/>
            <a:ext cx="4391025" cy="414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l’Église honore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 la très Sainte Vierge Marie, la Mère de Jésus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si étroitement associée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à la Passion de son Fils,</a:t>
            </a:r>
          </a:p>
          <a:p>
            <a:pPr algn="ctr" eaLnBrk="1" hangingPunct="1">
              <a:lnSpc>
                <a:spcPct val="200000"/>
              </a:lnSpc>
            </a:pPr>
            <a:r>
              <a:rPr lang="fr-FR" altLang="fr-FR" sz="2800">
                <a:solidFill>
                  <a:srgbClr val="376092"/>
                </a:solidFill>
              </a:rPr>
              <a:t>en fêtant </a:t>
            </a:r>
          </a:p>
          <a:p>
            <a:pPr algn="ctr" eaLnBrk="1" hangingPunct="1">
              <a:lnSpc>
                <a:spcPct val="120000"/>
              </a:lnSpc>
            </a:pPr>
            <a:r>
              <a:rPr lang="fr-FR" altLang="fr-FR" sz="2800" b="1">
                <a:solidFill>
                  <a:srgbClr val="376092"/>
                </a:solidFill>
              </a:rPr>
              <a:t>son Cœur Immaculé.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03C74858-D739-D34F-87D8-11C90B5BA0F3}"/>
              </a:ext>
            </a:extLst>
          </p:cNvPr>
          <p:cNvSpPr txBox="1"/>
          <p:nvPr/>
        </p:nvSpPr>
        <p:spPr>
          <a:xfrm>
            <a:off x="193675" y="171450"/>
            <a:ext cx="8785225" cy="8921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i="1">
                <a:solidFill>
                  <a:srgbClr val="376092"/>
                </a:solidFill>
              </a:rPr>
              <a:t>Au lendemain de la fête du Sacré-Cœur, le samedi de la 3</a:t>
            </a:r>
            <a:r>
              <a:rPr lang="fr-FR" altLang="fr-FR" i="1" baseline="30000">
                <a:solidFill>
                  <a:srgbClr val="376092"/>
                </a:solidFill>
              </a:rPr>
              <a:t>ème</a:t>
            </a:r>
            <a:r>
              <a:rPr lang="fr-FR" altLang="fr-FR" i="1">
                <a:solidFill>
                  <a:srgbClr val="376092"/>
                </a:solidFill>
              </a:rPr>
              <a:t> semaine après la Pentecôte</a:t>
            </a:r>
            <a:r>
              <a:rPr lang="fr-FR" altLang="fr-FR" sz="2800">
                <a:solidFill>
                  <a:srgbClr val="376092"/>
                </a:solidFill>
              </a:rPr>
              <a:t>, </a:t>
            </a:r>
          </a:p>
        </p:txBody>
      </p:sp>
      <p:pic>
        <p:nvPicPr>
          <p:cNvPr id="18437" name="Image 8" descr="deux_coeurs jésus et marie.jpg">
            <a:extLst>
              <a:ext uri="{FF2B5EF4-FFF2-40B4-BE49-F238E27FC236}">
                <a16:creationId xmlns:a16="http://schemas.microsoft.com/office/drawing/2014/main" id="{B543084F-F099-0F41-A57E-B99806216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76"/>
          <a:stretch>
            <a:fillRect/>
          </a:stretch>
        </p:blipFill>
        <p:spPr bwMode="auto">
          <a:xfrm>
            <a:off x="4579938" y="817563"/>
            <a:ext cx="4252912" cy="546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Image 4" descr="logo_canevas_16x16sansbordure.jpg">
            <a:extLst>
              <a:ext uri="{FF2B5EF4-FFF2-40B4-BE49-F238E27FC236}">
                <a16:creationId xmlns:a16="http://schemas.microsoft.com/office/drawing/2014/main" id="{C8FB0E2A-394B-434A-93DD-C3EE78E76B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5A4D580C-F549-504E-854B-50A58B57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42939">
            <a:alpha val="34901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Image 3" descr="nd-de-fatima.jpg">
            <a:extLst>
              <a:ext uri="{FF2B5EF4-FFF2-40B4-BE49-F238E27FC236}">
                <a16:creationId xmlns:a16="http://schemas.microsoft.com/office/drawing/2014/main" id="{9016C6A9-B009-4142-90C7-540E677F59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838" y="0"/>
            <a:ext cx="4903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9C40B08D-A88D-1B40-8AD8-4450E1C6C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A3A6110F-CD53-3C4E-B9A4-58D2C46A925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41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56322" name="ZoneTexte 2">
            <a:extLst>
              <a:ext uri="{FF2B5EF4-FFF2-40B4-BE49-F238E27FC236}">
                <a16:creationId xmlns:a16="http://schemas.microsoft.com/office/drawing/2014/main" id="{0359E760-2C60-844C-9EBB-FAC36C4410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6611" y="1905506"/>
            <a:ext cx="7790778" cy="274536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 i="1" dirty="0">
                <a:solidFill>
                  <a:schemeClr val="accent2"/>
                </a:solidFill>
              </a:rPr>
              <a:t>Quelques liens pour compléter</a:t>
            </a:r>
          </a:p>
          <a:p>
            <a:pPr eaLnBrk="1" hangingPunct="1">
              <a:lnSpc>
                <a:spcPct val="80000"/>
              </a:lnSpc>
            </a:pPr>
            <a:endParaRPr lang="fr-FR" altLang="fr-FR" dirty="0"/>
          </a:p>
          <a:p>
            <a:pPr algn="ctr" eaLnBrk="1" hangingPunct="1">
              <a:lnSpc>
                <a:spcPct val="80000"/>
              </a:lnSpc>
            </a:pPr>
            <a:r>
              <a:rPr lang="fr-FR" altLang="fr-FR" dirty="0">
                <a:hlinkClick r:id="rId2"/>
              </a:rPr>
              <a:t>Vivre la fête du Cœur Immaculé de Marie avec les enfants</a:t>
            </a:r>
            <a:endParaRPr lang="fr-FR" altLang="fr-FR" dirty="0"/>
          </a:p>
          <a:p>
            <a:pPr eaLnBrk="1" hangingPunct="1">
              <a:lnSpc>
                <a:spcPct val="80000"/>
              </a:lnSpc>
            </a:pPr>
            <a:endParaRPr lang="fr-FR" altLang="fr-FR" dirty="0"/>
          </a:p>
          <a:p>
            <a:pPr lvl="1" eaLnBrk="1" hangingPunct="1">
              <a:lnSpc>
                <a:spcPct val="80000"/>
              </a:lnSpc>
            </a:pPr>
            <a:endParaRPr lang="fr-FR" altLang="fr-FR" dirty="0"/>
          </a:p>
          <a:p>
            <a:pPr marL="2540000" lvl="3" indent="7938" algn="just">
              <a:buFont typeface="Wingdings" charset="2"/>
              <a:buChar char="v"/>
              <a:defRPr/>
            </a:pPr>
            <a:r>
              <a:rPr lang="fr-FR" sz="2000" dirty="0">
                <a:hlinkClick r:id="rId3"/>
              </a:rPr>
              <a:t>Tous les diaporamas</a:t>
            </a:r>
            <a:endParaRPr lang="fr-FR" sz="2000" dirty="0"/>
          </a:p>
          <a:p>
            <a:pPr marL="2540000" lvl="3" indent="7938" algn="just">
              <a:buFont typeface="Wingdings" charset="2"/>
              <a:buChar char="v"/>
              <a:defRPr/>
            </a:pPr>
            <a:endParaRPr lang="fr-FR" sz="800" dirty="0"/>
          </a:p>
          <a:p>
            <a:pPr marL="2540000" lvl="3" indent="7938" algn="just">
              <a:lnSpc>
                <a:spcPct val="70000"/>
              </a:lnSpc>
              <a:buFont typeface="Wingdings" charset="2"/>
              <a:buChar char="v"/>
              <a:defRPr/>
            </a:pPr>
            <a:endParaRPr lang="fr-FR" sz="800" dirty="0">
              <a:hlinkClick r:id="" action="ppaction://noaction"/>
            </a:endParaRPr>
          </a:p>
          <a:p>
            <a:pPr marL="2540000" lvl="3" indent="7938" algn="just">
              <a:lnSpc>
                <a:spcPct val="70000"/>
              </a:lnSpc>
              <a:buFont typeface="Wingdings" charset="2"/>
              <a:buChar char="v"/>
              <a:defRPr/>
            </a:pPr>
            <a:r>
              <a:rPr lang="fr-FR" sz="2000" i="1" dirty="0">
                <a:hlinkClick r:id="rId4"/>
              </a:rPr>
              <a:t> Page d’accueil du site</a:t>
            </a:r>
            <a:endParaRPr lang="fr-FR" sz="2000" i="1" dirty="0"/>
          </a:p>
          <a:p>
            <a:pPr eaLnBrk="1" hangingPunct="1"/>
            <a:endParaRPr lang="fr-FR" altLang="fr-FR" sz="2000" dirty="0"/>
          </a:p>
        </p:txBody>
      </p:sp>
      <p:pic>
        <p:nvPicPr>
          <p:cNvPr id="56324" name="Image 4" descr="logo_canevas_16x16sansbordure.jpg">
            <a:extLst>
              <a:ext uri="{FF2B5EF4-FFF2-40B4-BE49-F238E27FC236}">
                <a16:creationId xmlns:a16="http://schemas.microsoft.com/office/drawing/2014/main" id="{B6E38EC6-197B-CE40-9639-8FB586CE68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9D525E41-DE69-A64D-8BA1-91068A9BC6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7547DFB-433B-3C4F-8889-BC0B6E0A1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7325C34-F978-3349-B825-03888D23EC0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42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73BD218-82BE-F043-85E0-D9ED75D313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2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6FE0C666-62D8-EA45-A96D-F63A2EB7F257}"/>
              </a:ext>
            </a:extLst>
          </p:cNvPr>
          <p:cNvSpPr txBox="1"/>
          <p:nvPr/>
        </p:nvSpPr>
        <p:spPr>
          <a:xfrm>
            <a:off x="973667" y="612845"/>
            <a:ext cx="7196667" cy="5632311"/>
          </a:xfrm>
          <a:prstGeom prst="rect">
            <a:avLst/>
          </a:prstGeom>
          <a:solidFill>
            <a:srgbClr val="F2F0FF"/>
          </a:solidFill>
          <a:ln w="19050" cmpd="sng"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endParaRPr lang="fr-FR" dirty="0">
              <a:solidFill>
                <a:srgbClr val="C0504D"/>
              </a:solidFill>
            </a:endParaRPr>
          </a:p>
          <a:p>
            <a:pPr algn="ctr"/>
            <a:r>
              <a:rPr lang="fr-FR" sz="2400" b="1" i="1" dirty="0">
                <a:solidFill>
                  <a:schemeClr val="accent2"/>
                </a:solidFill>
              </a:rPr>
              <a:t>DOCUMENTATION</a:t>
            </a:r>
            <a:br>
              <a:rPr lang="fr-FR" sz="2400" b="1" i="1" dirty="0">
                <a:solidFill>
                  <a:schemeClr val="accent2"/>
                </a:solidFill>
              </a:rPr>
            </a:br>
            <a:endParaRPr lang="fr-FR" sz="2400" b="1" i="1" dirty="0">
              <a:solidFill>
                <a:schemeClr val="accent2"/>
              </a:solidFill>
            </a:endParaRPr>
          </a:p>
          <a:p>
            <a:endParaRPr lang="fr-FR" sz="1600" dirty="0">
              <a:hlinkClick r:id="rId3"/>
            </a:endParaRPr>
          </a:p>
          <a:p>
            <a:pPr marL="939800" indent="-330200">
              <a:buFont typeface="Wingdings" charset="2"/>
              <a:buChar char="ü"/>
            </a:pPr>
            <a:r>
              <a:rPr lang="fr-FR" sz="2400" b="1" dirty="0"/>
              <a:t>Parents et éducateurs</a:t>
            </a:r>
          </a:p>
          <a:p>
            <a:endParaRPr lang="fr-FR" sz="2400" dirty="0">
              <a:hlinkClick r:id="" action="ppaction://noaction"/>
            </a:endParaRPr>
          </a:p>
          <a:p>
            <a:pPr lvl="2"/>
            <a:r>
              <a:rPr lang="fr-FR" sz="2400" dirty="0">
                <a:hlinkClick r:id="rId4"/>
              </a:rPr>
              <a:t>Vivre l’année liturgique avec les enfants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5"/>
              </a:rPr>
              <a:t>Pour que s’épanouisse la foi du tout-petit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dirty="0">
                <a:hlinkClick r:id="rId6"/>
              </a:rPr>
              <a:t>Éduquer pour le bonheur</a:t>
            </a:r>
            <a:endParaRPr lang="fr-FR" sz="2400" dirty="0"/>
          </a:p>
          <a:p>
            <a:pPr lvl="2"/>
            <a:endParaRPr lang="fr-FR" sz="2400" dirty="0"/>
          </a:p>
          <a:p>
            <a:pPr lvl="2"/>
            <a:r>
              <a:rPr lang="fr-FR" sz="2400" i="1" dirty="0">
                <a:hlinkClick r:id="rId7"/>
              </a:rPr>
              <a:t>Autres écrits</a:t>
            </a:r>
            <a:endParaRPr lang="fr-FR" sz="2400" i="1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D5A628C-0235-6E49-A05B-5B2FFF7CE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F6EAADD0-FB22-A642-A1ED-1FF849E3EE97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5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EE56C9B-8505-1446-8DFC-F254CCD6AB0B}"/>
              </a:ext>
            </a:extLst>
          </p:cNvPr>
          <p:cNvSpPr txBox="1"/>
          <p:nvPr/>
        </p:nvSpPr>
        <p:spPr>
          <a:xfrm>
            <a:off x="2862263" y="1200150"/>
            <a:ext cx="6045200" cy="1539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existait depuis longtemps, mais s’est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surtout développée à partir du 17</a:t>
            </a:r>
            <a:r>
              <a:rPr lang="fr-FR" altLang="fr-FR" baseline="30000">
                <a:solidFill>
                  <a:schemeClr val="tx2"/>
                </a:solidFill>
              </a:rPr>
              <a:t>ème</a:t>
            </a:r>
            <a:r>
              <a:rPr lang="fr-FR" altLang="fr-FR">
                <a:solidFill>
                  <a:schemeClr val="tx2"/>
                </a:solidFill>
              </a:rPr>
              <a:t> siècle avec deux grands saints : </a:t>
            </a:r>
          </a:p>
        </p:txBody>
      </p:sp>
      <p:pic>
        <p:nvPicPr>
          <p:cNvPr id="19459" name="Image 3" descr="st Jean Eudes.jpg">
            <a:extLst>
              <a:ext uri="{FF2B5EF4-FFF2-40B4-BE49-F238E27FC236}">
                <a16:creationId xmlns:a16="http://schemas.microsoft.com/office/drawing/2014/main" id="{74C008C8-3A70-994C-AE37-7C0AA38E2E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1209675"/>
            <a:ext cx="2416175" cy="31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Image 4" descr="St Louis-marie G de montfort.jpg">
            <a:extLst>
              <a:ext uri="{FF2B5EF4-FFF2-40B4-BE49-F238E27FC236}">
                <a16:creationId xmlns:a16="http://schemas.microsoft.com/office/drawing/2014/main" id="{E4A82489-AA54-204D-8866-852687D1FC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300" y="3160713"/>
            <a:ext cx="1671638" cy="284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Image 4" descr="logo_canevas_16x16sansbordure.jpg">
            <a:extLst>
              <a:ext uri="{FF2B5EF4-FFF2-40B4-BE49-F238E27FC236}">
                <a16:creationId xmlns:a16="http://schemas.microsoft.com/office/drawing/2014/main" id="{1BD57EF9-B494-CC44-B9E6-E86F61F698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65ADB1C-F4AA-264E-9578-53ACCF3CA3AE}"/>
              </a:ext>
            </a:extLst>
          </p:cNvPr>
          <p:cNvSpPr txBox="1"/>
          <p:nvPr/>
        </p:nvSpPr>
        <p:spPr>
          <a:xfrm>
            <a:off x="536575" y="322263"/>
            <a:ext cx="7878763" cy="52387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La dévotion au Cœur Immaculé de Marie</a:t>
            </a:r>
          </a:p>
        </p:txBody>
      </p:sp>
      <p:sp>
        <p:nvSpPr>
          <p:cNvPr id="19464" name="ZoneTexte 4">
            <a:extLst>
              <a:ext uri="{FF2B5EF4-FFF2-40B4-BE49-F238E27FC236}">
                <a16:creationId xmlns:a16="http://schemas.microsoft.com/office/drawing/2014/main" id="{D8641024-09D3-674B-8D94-2B48943750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62075" y="5326063"/>
            <a:ext cx="54181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2"/>
                </a:solidFill>
              </a:rPr>
              <a:t>saint Louis-Marie Grignion de Montfort</a:t>
            </a:r>
            <a:r>
              <a:rPr lang="fr-FR" altLang="fr-FR" sz="2200" b="1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19465" name="ZoneTexte 5">
            <a:extLst>
              <a:ext uri="{FF2B5EF4-FFF2-40B4-BE49-F238E27FC236}">
                <a16:creationId xmlns:a16="http://schemas.microsoft.com/office/drawing/2014/main" id="{F0A53AE5-0E3A-3B44-B087-AFA1FD8B03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2263" y="3568700"/>
            <a:ext cx="26241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 b="1">
                <a:solidFill>
                  <a:schemeClr val="tx2"/>
                </a:solidFill>
              </a:rPr>
              <a:t>saint Jean Eudes</a:t>
            </a:r>
            <a:r>
              <a:rPr lang="fr-FR" altLang="fr-FR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19466" name="ZoneTexte 6">
            <a:extLst>
              <a:ext uri="{FF2B5EF4-FFF2-40B4-BE49-F238E27FC236}">
                <a16:creationId xmlns:a16="http://schemas.microsoft.com/office/drawing/2014/main" id="{7AD8691D-6BCF-084C-9D74-5C5CEB2E6A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2263" y="4379913"/>
            <a:ext cx="7778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>
                <a:solidFill>
                  <a:schemeClr val="tx2"/>
                </a:solidFill>
              </a:rPr>
              <a:t>et</a:t>
            </a:r>
          </a:p>
        </p:txBody>
      </p:sp>
      <p:sp>
        <p:nvSpPr>
          <p:cNvPr id="12" name="ZoneTexte 3">
            <a:extLst>
              <a:ext uri="{FF2B5EF4-FFF2-40B4-BE49-F238E27FC236}">
                <a16:creationId xmlns:a16="http://schemas.microsoft.com/office/drawing/2014/main" id="{1A14D5E2-A274-DB45-B543-FAA0C6D0AC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5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374EC3A-C2DA-9441-ACFF-F491A6D6F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3665DCA8-C399-AB4F-A85C-00092BB28DB2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6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CBEBBD-1440-994E-9190-07BD7756803A}"/>
              </a:ext>
            </a:extLst>
          </p:cNvPr>
          <p:cNvSpPr/>
          <p:nvPr/>
        </p:nvSpPr>
        <p:spPr>
          <a:xfrm>
            <a:off x="185738" y="1458913"/>
            <a:ext cx="4284662" cy="3940175"/>
          </a:xfrm>
          <a:prstGeom prst="rect">
            <a:avLst/>
          </a:prstGeom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L’un et l’autre,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chacun de son côté, 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ont associé la dévotion au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Cœur Immaculé de Marie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à celle du Sacré-Cœur de Jésus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>
                <a:solidFill>
                  <a:schemeClr val="tx2"/>
                </a:solidFill>
              </a:rPr>
              <a:t> en encourageant la prière aux</a:t>
            </a:r>
          </a:p>
          <a:p>
            <a:pPr algn="ctr" eaLnBrk="1" hangingPunct="1">
              <a:lnSpc>
                <a:spcPct val="150000"/>
              </a:lnSpc>
            </a:pPr>
            <a:r>
              <a:rPr lang="fr-FR" altLang="fr-FR" i="1">
                <a:solidFill>
                  <a:schemeClr val="tx2"/>
                </a:solidFill>
              </a:rPr>
              <a:t>"deux Cœurs unis</a:t>
            </a:r>
            <a:r>
              <a:rPr lang="fr-FR" altLang="fr-FR">
                <a:solidFill>
                  <a:schemeClr val="tx2"/>
                </a:solidFill>
              </a:rPr>
              <a:t>’’</a:t>
            </a:r>
          </a:p>
        </p:txBody>
      </p:sp>
      <p:pic>
        <p:nvPicPr>
          <p:cNvPr id="20483" name="Image 2" descr="2coeursunis.jpg">
            <a:extLst>
              <a:ext uri="{FF2B5EF4-FFF2-40B4-BE49-F238E27FC236}">
                <a16:creationId xmlns:a16="http://schemas.microsoft.com/office/drawing/2014/main" id="{181C27A4-DC19-324F-BD44-71E417D0AD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9" t="8376" r="34164" b="7988"/>
          <a:stretch>
            <a:fillRect/>
          </a:stretch>
        </p:blipFill>
        <p:spPr bwMode="auto">
          <a:xfrm>
            <a:off x="5181600" y="227013"/>
            <a:ext cx="3571875" cy="6275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Image 4" descr="logo_canevas_16x16sansbordure.jpg">
            <a:extLst>
              <a:ext uri="{FF2B5EF4-FFF2-40B4-BE49-F238E27FC236}">
                <a16:creationId xmlns:a16="http://schemas.microsoft.com/office/drawing/2014/main" id="{540FDDF3-79F8-0D42-ABE7-8B63187A97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3">
            <a:extLst>
              <a:ext uri="{FF2B5EF4-FFF2-40B4-BE49-F238E27FC236}">
                <a16:creationId xmlns:a16="http://schemas.microsoft.com/office/drawing/2014/main" id="{241B81BF-38C9-B64A-89CC-36562E911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1E936C7-D3EA-4343-98BA-931782496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00D6B9E5-792A-7744-A358-197A69894A0E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7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1506" name="ZoneTexte 2">
            <a:extLst>
              <a:ext uri="{FF2B5EF4-FFF2-40B4-BE49-F238E27FC236}">
                <a16:creationId xmlns:a16="http://schemas.microsoft.com/office/drawing/2014/main" id="{5BE857D8-EB7A-5341-9D06-85D20574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7150" y="977900"/>
            <a:ext cx="2898775" cy="374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En 1830, Marie demande à sainte Catherine Labouré </a:t>
            </a:r>
            <a:r>
              <a:rPr lang="fr-FR" altLang="fr-FR" sz="2200" i="1">
                <a:solidFill>
                  <a:schemeClr val="tx2"/>
                </a:solidFill>
              </a:rPr>
              <a:t>(rue du Bac, Paris</a:t>
            </a:r>
            <a:r>
              <a:rPr lang="fr-FR" altLang="fr-FR">
                <a:solidFill>
                  <a:schemeClr val="tx2"/>
                </a:solidFill>
              </a:rPr>
              <a:t>) qu’au dos de la Médaille Miraculeuse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soient représentés </a:t>
            </a:r>
          </a:p>
          <a:p>
            <a:pPr algn="ctr" eaLnBrk="1" hangingPunct="1">
              <a:lnSpc>
                <a:spcPct val="110000"/>
              </a:lnSpc>
            </a:pPr>
            <a:r>
              <a:rPr lang="fr-FR" altLang="fr-FR">
                <a:solidFill>
                  <a:schemeClr val="tx2"/>
                </a:solidFill>
              </a:rPr>
              <a:t>les deux Cœurs de Jésus et de Marie</a:t>
            </a:r>
            <a:r>
              <a:rPr lang="fr-FR" altLang="fr-FR"/>
              <a:t>.</a:t>
            </a:r>
          </a:p>
        </p:txBody>
      </p:sp>
      <p:pic>
        <p:nvPicPr>
          <p:cNvPr id="21507" name="Image 3" descr="Ruedubac Or_2.png">
            <a:extLst>
              <a:ext uri="{FF2B5EF4-FFF2-40B4-BE49-F238E27FC236}">
                <a16:creationId xmlns:a16="http://schemas.microsoft.com/office/drawing/2014/main" id="{A90A2DFC-4601-7242-BFD7-03700BBB39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79"/>
          <a:stretch>
            <a:fillRect/>
          </a:stretch>
        </p:blipFill>
        <p:spPr bwMode="auto">
          <a:xfrm>
            <a:off x="169863" y="1214438"/>
            <a:ext cx="2370137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Image 4" descr="Ruedubac Or_2.png">
            <a:extLst>
              <a:ext uri="{FF2B5EF4-FFF2-40B4-BE49-F238E27FC236}">
                <a16:creationId xmlns:a16="http://schemas.microsoft.com/office/drawing/2014/main" id="{32CD318F-7EC0-3C49-BF8E-BFE234B248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09"/>
          <a:stretch>
            <a:fillRect/>
          </a:stretch>
        </p:blipFill>
        <p:spPr bwMode="auto">
          <a:xfrm>
            <a:off x="5438775" y="927100"/>
            <a:ext cx="3417888" cy="465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2CD4E2EC-C0B2-084A-9444-69BE8F8E654D}"/>
              </a:ext>
            </a:extLst>
          </p:cNvPr>
          <p:cNvSpPr txBox="1"/>
          <p:nvPr/>
        </p:nvSpPr>
        <p:spPr>
          <a:xfrm>
            <a:off x="169863" y="4854575"/>
            <a:ext cx="8686800" cy="1268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fr-FR" altLang="fr-FR">
                <a:solidFill>
                  <a:srgbClr val="984807"/>
                </a:solidFill>
              </a:rPr>
              <a:t>Cette Médaille est appelée « </a:t>
            </a:r>
            <a:r>
              <a:rPr lang="fr-FR" altLang="fr-FR" i="1">
                <a:solidFill>
                  <a:srgbClr val="984807"/>
                </a:solidFill>
              </a:rPr>
              <a:t>miraculeuse</a:t>
            </a:r>
            <a:r>
              <a:rPr lang="fr-FR" altLang="fr-FR">
                <a:solidFill>
                  <a:srgbClr val="984807"/>
                </a:solidFill>
              </a:rPr>
              <a:t> » </a:t>
            </a:r>
          </a:p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984807"/>
                </a:solidFill>
              </a:rPr>
              <a:t>en raison des innombrables bienfaits reçus par </a:t>
            </a:r>
          </a:p>
          <a:p>
            <a:pPr eaLnBrk="1" hangingPunct="1">
              <a:lnSpc>
                <a:spcPct val="110000"/>
              </a:lnSpc>
            </a:pPr>
            <a:r>
              <a:rPr lang="fr-FR" altLang="fr-FR">
                <a:solidFill>
                  <a:srgbClr val="984807"/>
                </a:solidFill>
              </a:rPr>
              <a:t>tous ceux qui la portent : guérisons, conversions, réconciliations…</a:t>
            </a:r>
          </a:p>
        </p:txBody>
      </p:sp>
      <p:pic>
        <p:nvPicPr>
          <p:cNvPr id="21511" name="Image 4" descr="logo_canevas_16x16sansbordure.jpg">
            <a:extLst>
              <a:ext uri="{FF2B5EF4-FFF2-40B4-BE49-F238E27FC236}">
                <a16:creationId xmlns:a16="http://schemas.microsoft.com/office/drawing/2014/main" id="{6C056B22-6BA9-D743-987B-11834F9CC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6">
            <a:extLst>
              <a:ext uri="{FF2B5EF4-FFF2-40B4-BE49-F238E27FC236}">
                <a16:creationId xmlns:a16="http://schemas.microsoft.com/office/drawing/2014/main" id="{A4048547-DA51-EB45-9A58-083A3B44CE25}"/>
              </a:ext>
            </a:extLst>
          </p:cNvPr>
          <p:cNvSpPr txBox="1">
            <a:spLocks noChangeArrowheads="1"/>
          </p:cNvSpPr>
          <p:nvPr/>
        </p:nvSpPr>
        <p:spPr bwMode="auto">
          <a:xfrm rot="10800000" flipH="1" flipV="1">
            <a:off x="423863" y="196850"/>
            <a:ext cx="8262937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Marie aussi veut associer son Cœur à celui de son Fils</a:t>
            </a: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38D8B0F5-F835-1349-B83A-F108765CE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30AD6140-D08D-7149-8D5B-E2141FA6BC6A}"/>
              </a:ext>
            </a:extLst>
          </p:cNvPr>
          <p:cNvSpPr txBox="1"/>
          <p:nvPr/>
        </p:nvSpPr>
        <p:spPr>
          <a:xfrm>
            <a:off x="914400" y="26988"/>
            <a:ext cx="7315200" cy="1062037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2800" b="1">
                <a:solidFill>
                  <a:schemeClr val="accent2"/>
                </a:solidFill>
              </a:rPr>
              <a:t>En 1917, à  Fatima, Marie parle elle-même de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800" b="1">
                <a:solidFill>
                  <a:schemeClr val="accent2"/>
                </a:solidFill>
              </a:rPr>
              <a:t>la dévotion à son Cœur immaculé </a:t>
            </a:r>
          </a:p>
        </p:txBody>
      </p:sp>
      <p:pic>
        <p:nvPicPr>
          <p:cNvPr id="20482" name="Image 3" descr="285NDFatima2.jpg">
            <a:extLst>
              <a:ext uri="{FF2B5EF4-FFF2-40B4-BE49-F238E27FC236}">
                <a16:creationId xmlns:a16="http://schemas.microsoft.com/office/drawing/2014/main" id="{3433C525-7E3B-5446-AA53-D7FD9CF603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863" y="1355725"/>
            <a:ext cx="3419475" cy="484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AC8C7837-58BA-DA43-9FD1-69A43D718CF0}"/>
              </a:ext>
            </a:extLst>
          </p:cNvPr>
          <p:cNvSpPr txBox="1"/>
          <p:nvPr/>
        </p:nvSpPr>
        <p:spPr>
          <a:xfrm>
            <a:off x="134938" y="1150938"/>
            <a:ext cx="5249862" cy="21939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fr-FR" altLang="fr-FR">
                <a:solidFill>
                  <a:schemeClr val="tx2"/>
                </a:solidFill>
              </a:rPr>
              <a:t>Le 13 juillet, Marie dit à 3 enfants à qui elle apparaît </a:t>
            </a:r>
            <a:r>
              <a:rPr lang="fr-FR" altLang="fr-FR">
                <a:solidFill>
                  <a:srgbClr val="800000"/>
                </a:solidFill>
              </a:rPr>
              <a:t>:</a:t>
            </a:r>
            <a:endParaRPr lang="fr-FR" altLang="fr-FR" sz="1000">
              <a:solidFill>
                <a:srgbClr val="800000"/>
              </a:solidFill>
            </a:endParaRPr>
          </a:p>
          <a:p>
            <a:pPr eaLnBrk="1" hangingPunct="1">
              <a:lnSpc>
                <a:spcPct val="130000"/>
              </a:lnSpc>
            </a:pPr>
            <a:endParaRPr lang="fr-FR" altLang="fr-FR" sz="600"/>
          </a:p>
          <a:p>
            <a:pPr algn="ctr" eaLnBrk="1" hangingPunct="1">
              <a:lnSpc>
                <a:spcPct val="130000"/>
              </a:lnSpc>
            </a:pPr>
            <a:r>
              <a:rPr lang="fr-FR" altLang="fr-FR" b="1">
                <a:solidFill>
                  <a:srgbClr val="3366FF"/>
                </a:solidFill>
              </a:rPr>
              <a:t>‘</a:t>
            </a:r>
            <a:r>
              <a:rPr lang="fr-FR" altLang="fr-FR" sz="2600">
                <a:solidFill>
                  <a:srgbClr val="3366FF"/>
                </a:solidFill>
              </a:rPr>
              <a:t>’</a:t>
            </a:r>
            <a:r>
              <a:rPr lang="fr-FR" altLang="ja-JP" sz="2600" i="1">
                <a:solidFill>
                  <a:srgbClr val="3366FF"/>
                </a:solidFill>
              </a:rPr>
              <a:t>Dieu veut établir dans le monde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 sz="2600" i="1">
                <a:solidFill>
                  <a:srgbClr val="3366FF"/>
                </a:solidFill>
              </a:rPr>
              <a:t>la dévotion à mon Cœur Immaculé’’.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060324C-18FB-9249-B592-912A9A2EA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153D8320-6BE2-3448-A22A-EAD26E8B7AA8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8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0485" name="ZoneTexte 7">
            <a:extLst>
              <a:ext uri="{FF2B5EF4-FFF2-40B4-BE49-F238E27FC236}">
                <a16:creationId xmlns:a16="http://schemas.microsoft.com/office/drawing/2014/main" id="{B32585E5-4F83-2441-8F62-3A249C8782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3" y="3589338"/>
            <a:ext cx="4960937" cy="247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Les enfants ont vu son cœur entouré d’épines : ils ont compris que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Marie est gravement offensée par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les péchés de l’humanité, </a:t>
            </a:r>
          </a:p>
          <a:p>
            <a:pPr algn="ctr" eaLnBrk="1" hangingPunct="1">
              <a:lnSpc>
                <a:spcPct val="130000"/>
              </a:lnSpc>
            </a:pPr>
            <a:r>
              <a:rPr lang="fr-FR" altLang="fr-FR">
                <a:solidFill>
                  <a:srgbClr val="1F497D"/>
                </a:solidFill>
              </a:rPr>
              <a:t>et qu’elle en demande </a:t>
            </a:r>
            <a:r>
              <a:rPr lang="fr-FR" altLang="fr-FR" b="1">
                <a:solidFill>
                  <a:srgbClr val="1F497D"/>
                </a:solidFill>
              </a:rPr>
              <a:t>réparation.</a:t>
            </a:r>
          </a:p>
        </p:txBody>
      </p:sp>
      <p:pic>
        <p:nvPicPr>
          <p:cNvPr id="22535" name="Image 4" descr="logo_canevas_16x16sansbordure.jpg">
            <a:extLst>
              <a:ext uri="{FF2B5EF4-FFF2-40B4-BE49-F238E27FC236}">
                <a16:creationId xmlns:a16="http://schemas.microsoft.com/office/drawing/2014/main" id="{14FC9835-4754-1740-9EDF-D1AA0F3E2D0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3">
            <a:extLst>
              <a:ext uri="{FF2B5EF4-FFF2-40B4-BE49-F238E27FC236}">
                <a16:creationId xmlns:a16="http://schemas.microsoft.com/office/drawing/2014/main" id="{145C88BD-4065-6B4F-B310-2BE0175AB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048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4D0834C-0AAB-E344-9537-6B07C30AD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BDC7F122-4047-5649-8A63-68372506798E}" type="slidenum">
              <a:rPr lang="fr-FR" altLang="fr-FR" sz="1200">
                <a:solidFill>
                  <a:srgbClr val="898989"/>
                </a:solidFill>
              </a:rPr>
              <a:pPr eaLnBrk="1" hangingPunct="1"/>
              <a:t>9</a:t>
            </a:fld>
            <a:endParaRPr lang="fr-FR" altLang="fr-FR" sz="1200">
              <a:solidFill>
                <a:srgbClr val="898989"/>
              </a:solidFill>
            </a:endParaRPr>
          </a:p>
        </p:txBody>
      </p:sp>
      <p:sp>
        <p:nvSpPr>
          <p:cNvPr id="23555" name="ZoneTexte 2">
            <a:extLst>
              <a:ext uri="{FF2B5EF4-FFF2-40B4-BE49-F238E27FC236}">
                <a16:creationId xmlns:a16="http://schemas.microsoft.com/office/drawing/2014/main" id="{AB3B69A8-66AC-2B4E-A625-3CB948D357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9163" y="1939925"/>
            <a:ext cx="7297737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fr-FR" altLang="fr-FR" sz="4000">
                <a:solidFill>
                  <a:srgbClr val="3366FF"/>
                </a:solidFill>
              </a:rPr>
              <a:t>Le Cœur Immaculé de Marie,</a:t>
            </a:r>
          </a:p>
          <a:p>
            <a:pPr algn="ctr" eaLnBrk="1" hangingPunct="1"/>
            <a:endParaRPr lang="fr-FR" altLang="fr-FR" sz="4000">
              <a:solidFill>
                <a:srgbClr val="3366FF"/>
              </a:solidFill>
            </a:endParaRPr>
          </a:p>
          <a:p>
            <a:pPr algn="ctr" eaLnBrk="1" hangingPunct="1"/>
            <a:r>
              <a:rPr lang="fr-FR" altLang="fr-FR" sz="3600">
                <a:solidFill>
                  <a:srgbClr val="3366FF"/>
                </a:solidFill>
              </a:rPr>
              <a:t>celle qui dit toujours OUI à DIEU</a:t>
            </a:r>
          </a:p>
          <a:p>
            <a:pPr algn="ctr" eaLnBrk="1" hangingPunct="1"/>
            <a:endParaRPr lang="fr-FR" altLang="fr-FR" sz="4000">
              <a:solidFill>
                <a:srgbClr val="3366FF"/>
              </a:solidFill>
            </a:endParaRPr>
          </a:p>
        </p:txBody>
      </p:sp>
      <p:pic>
        <p:nvPicPr>
          <p:cNvPr id="23557" name="Image 4" descr="logo_canevas_16x16sansbordure.jpg">
            <a:extLst>
              <a:ext uri="{FF2B5EF4-FFF2-40B4-BE49-F238E27FC236}">
                <a16:creationId xmlns:a16="http://schemas.microsoft.com/office/drawing/2014/main" id="{265F1130-7863-BE45-8D01-DC1647F7AF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6427788"/>
            <a:ext cx="430213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3">
            <a:extLst>
              <a:ext uri="{FF2B5EF4-FFF2-40B4-BE49-F238E27FC236}">
                <a16:creationId xmlns:a16="http://schemas.microsoft.com/office/drawing/2014/main" id="{348BC331-94AE-BF4E-9F6B-739EAC575D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39" y="6529380"/>
            <a:ext cx="282641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fr-FR" sz="1000" dirty="0">
                <a:hlinkClick r:id="rId4"/>
              </a:rPr>
              <a:t>Apprenez-nous à prier</a:t>
            </a:r>
            <a:r>
              <a:rPr lang="fr-FR" sz="1000" dirty="0"/>
              <a:t>  -  Cœur Immaculé de Marie</a:t>
            </a:r>
          </a:p>
        </p:txBody>
      </p:sp>
    </p:spTree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5754</TotalTime>
  <Words>2378</Words>
  <Application>Microsoft Office PowerPoint</Application>
  <PresentationFormat>Affichage à l'écran (4:3)</PresentationFormat>
  <Paragraphs>355</Paragraphs>
  <Slides>42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42</vt:i4>
      </vt:variant>
    </vt:vector>
  </HeadingPairs>
  <TitlesOfParts>
    <vt:vector size="46" baseType="lpstr">
      <vt:lpstr>Arial</vt:lpstr>
      <vt:lpstr>Calibri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monique berger</dc:creator>
  <cp:lastModifiedBy>Jean-Denis Aldebert</cp:lastModifiedBy>
  <cp:revision>630</cp:revision>
  <cp:lastPrinted>2016-05-18T08:05:33Z</cp:lastPrinted>
  <dcterms:created xsi:type="dcterms:W3CDTF">2015-06-01T08:57:59Z</dcterms:created>
  <dcterms:modified xsi:type="dcterms:W3CDTF">2021-05-18T16:56:17Z</dcterms:modified>
</cp:coreProperties>
</file>