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9" r:id="rId2"/>
    <p:sldId id="288" r:id="rId3"/>
    <p:sldId id="258" r:id="rId4"/>
    <p:sldId id="256" r:id="rId5"/>
    <p:sldId id="265" r:id="rId6"/>
    <p:sldId id="264" r:id="rId7"/>
    <p:sldId id="280" r:id="rId8"/>
    <p:sldId id="274" r:id="rId9"/>
    <p:sldId id="260" r:id="rId10"/>
    <p:sldId id="262" r:id="rId11"/>
    <p:sldId id="272" r:id="rId12"/>
    <p:sldId id="273" r:id="rId13"/>
    <p:sldId id="270" r:id="rId14"/>
    <p:sldId id="261" r:id="rId15"/>
    <p:sldId id="276" r:id="rId16"/>
    <p:sldId id="279" r:id="rId17"/>
    <p:sldId id="277" r:id="rId18"/>
    <p:sldId id="278" r:id="rId19"/>
    <p:sldId id="286" r:id="rId20"/>
    <p:sldId id="266" r:id="rId21"/>
    <p:sldId id="285" r:id="rId22"/>
    <p:sldId id="259" r:id="rId23"/>
    <p:sldId id="257" r:id="rId24"/>
    <p:sldId id="291" r:id="rId25"/>
    <p:sldId id="281" r:id="rId26"/>
    <p:sldId id="282" r:id="rId27"/>
    <p:sldId id="268" r:id="rId28"/>
    <p:sldId id="283" r:id="rId29"/>
    <p:sldId id="290" r:id="rId30"/>
    <p:sldId id="293" r:id="rId31"/>
    <p:sldId id="292" r:id="rId32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 showGuides="1">
      <p:cViewPr varScale="1">
        <p:scale>
          <a:sx n="104" d="100"/>
          <a:sy n="104" d="100"/>
        </p:scale>
        <p:origin x="1784" y="200"/>
      </p:cViewPr>
      <p:guideLst>
        <p:guide orient="horz" pos="216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1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AACE8C3-5DD8-5044-88BB-637E173456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BE12B8-AD35-C14E-AA66-93F9D679CB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40300DC-FBD3-3E4D-8434-6D6CE7D341DE}" type="datetimeFigureOut">
              <a:rPr lang="fr-FR" altLang="fr-FR"/>
              <a:pPr>
                <a:defRPr/>
              </a:pPr>
              <a:t>22/05/2021</a:t>
            </a:fld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E14A02-2D2E-8941-8D0F-3C6BE7BD51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54F948-E4F5-2C4E-A5BF-AA390FC9C3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CAFBC78-B16E-A047-8CA7-DACBAD54C8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19036CE-C6C1-FD43-88B9-07CC17F75E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9E31CC-FFD5-CE46-AA8E-0F7FEFA9B81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53ACB4-D608-A247-A520-FB59E65D076F}" type="datetimeFigureOut">
              <a:rPr lang="fr-FR" altLang="fr-FR"/>
              <a:pPr>
                <a:defRPr/>
              </a:pPr>
              <a:t>22/05/2021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0299401C-7FD1-044A-834C-02AA0D4F61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D7B75FEB-161B-214A-846A-1D6E93F88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3D6023-0281-5E4F-8399-E3A6A21C2E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4F5BEA-974C-4D43-A6CE-299ED69EE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41987DB-214F-714F-8B72-812E9991F8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099B4C-D210-C94D-BC58-212C5A1A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BF84-BEF5-464C-AB78-2C7BA419EED6}" type="datetime1">
              <a:rPr lang="fr-FR" altLang="fr-FR"/>
              <a:pPr>
                <a:defRPr/>
              </a:pPr>
              <a:t>22/05/2021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9EA684-90D7-BF45-9EA4-4EE424E1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C50C7C-5FE2-434B-B745-AC242CC1C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6CCB8-0520-8043-99B4-69CDECE803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9345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C1E6D5-1344-5445-A8F3-3B56793E6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2BAE3-85AE-384A-BC41-2841F79CF3A5}" type="datetime1">
              <a:rPr lang="fr-FR" altLang="fr-FR"/>
              <a:pPr>
                <a:defRPr/>
              </a:pPr>
              <a:t>22/05/2021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C706B3-58FB-EC43-892D-DBBE3F08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09F7C-C8EB-5C4F-8C0F-6040E494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A99AB-A6C3-7745-BAFF-D9691BD3491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259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73802E-905A-014A-9D8C-89E00BF6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679C-9956-5744-BCFF-016BF6050F17}" type="datetime1">
              <a:rPr lang="fr-FR" altLang="fr-FR"/>
              <a:pPr>
                <a:defRPr/>
              </a:pPr>
              <a:t>22/05/2021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C177CB-8E1B-4341-91C0-84540D5B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840228-9F40-BB48-A4C7-A1B895B2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00CEE-DA36-D640-957C-A777898EEA2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8517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2FCA1A-DF0F-1E4B-85DA-B2424781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F586E-697D-2F42-8118-66830849EBEA}" type="datetime1">
              <a:rPr lang="fr-FR" altLang="fr-FR"/>
              <a:pPr>
                <a:defRPr/>
              </a:pPr>
              <a:t>22/05/2021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39560D-61F9-6541-B453-9DB66BAC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3DA693-9280-024D-ABF5-CF4A4FE07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B6AC0-51C2-2640-A20B-82DB4EDF2D5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575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0241E1-248F-0A4C-94C4-B5C053219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89117-CA5F-6748-8B54-C16ACDE23903}" type="datetime1">
              <a:rPr lang="fr-FR" altLang="fr-FR"/>
              <a:pPr>
                <a:defRPr/>
              </a:pPr>
              <a:t>22/05/2021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AC1829-6804-734A-B7B3-B4CC6B74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33DEC1-27C2-4B4F-9864-91A14E69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0023F-3609-B44C-83C3-9EBA36DC11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278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4995671-49A4-0A49-BD7C-4A4CB4639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2AC0-3FFC-B446-BD2B-737C5030B1D4}" type="datetime1">
              <a:rPr lang="fr-FR" altLang="fr-FR"/>
              <a:pPr>
                <a:defRPr/>
              </a:pPr>
              <a:t>22/05/2021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4F51726-ED43-3747-B27F-A2AB918F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1FE5F69-0B69-2845-9544-110C873EB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894D1-7306-0B44-AC21-CA3371E35DD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9216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7B880012-4862-B349-89A2-7D9D292A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53E8-7BAE-B742-996E-2C0B0095981B}" type="datetime1">
              <a:rPr lang="fr-FR" altLang="fr-FR"/>
              <a:pPr>
                <a:defRPr/>
              </a:pPr>
              <a:t>22/05/2021</a:t>
            </a:fld>
            <a:endParaRPr lang="fr-FR" alt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F9D28A1-F0BB-D34A-9A9C-2ADBBC86E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00C71E0-8E57-1842-A070-7F85A753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2207-7E2F-CC4A-93DD-2E02AD8401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409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45DEC821-D250-1E46-8FB6-9E396E78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0916F-509B-164C-BBBF-BBF50C9AA0A7}" type="datetime1">
              <a:rPr lang="fr-FR" altLang="fr-FR"/>
              <a:pPr>
                <a:defRPr/>
              </a:pPr>
              <a:t>22/05/2021</a:t>
            </a:fld>
            <a:endParaRPr lang="fr-FR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C864F61B-48C3-A34F-94C5-7B48860C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19971407-D25F-F747-8504-8A829DA4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F335-A0AB-6240-8012-C5D2E49A34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1771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EDCC5C8-F06F-B041-8A22-0DFDBB20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908E5-E4B5-544D-83E1-E6C24883A798}" type="datetime1">
              <a:rPr lang="fr-FR" altLang="fr-FR"/>
              <a:pPr>
                <a:defRPr/>
              </a:pPr>
              <a:t>22/05/2021</a:t>
            </a:fld>
            <a:endParaRPr lang="fr-FR" alt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14F54986-EC20-3249-AB72-87330A6A9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03ED3FB3-8FAB-2042-BEAF-D8AC73FE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0082-CCE5-4247-9EEA-643DCD8020F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9853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DD63BEA-366E-C349-8ACD-0F945B4A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2BF0-4521-6E43-9015-5479EB2A65B6}" type="datetime1">
              <a:rPr lang="fr-FR" altLang="fr-FR"/>
              <a:pPr>
                <a:defRPr/>
              </a:pPr>
              <a:t>22/05/2021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E3F12FD-9C7B-674C-88E0-1E461CBC5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BC34843-0751-9B45-A434-FB726C09A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D63E-7091-A141-9C83-AF8DE2B7CC4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77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A4CD055-65AB-E145-952C-EB7F21DD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4FCD4-C1A0-DE4E-B3CF-8D79BF63AA23}" type="datetime1">
              <a:rPr lang="fr-FR" altLang="fr-FR"/>
              <a:pPr>
                <a:defRPr/>
              </a:pPr>
              <a:t>22/05/2021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B943567-1F6C-BE49-8810-BA738D64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8A0769E-6857-0640-9302-577754EC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BC27A-BBF8-D94E-9E63-9240120D63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2943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8269F821-1933-874B-99C9-D6B18FE37A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71E9271E-1E06-DD4C-B6D2-64830B0DFE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6737F4-DC6F-F64E-BA53-B17657B39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4AD3EA-9B99-1943-8735-56C1299362C4}" type="datetime1">
              <a:rPr lang="fr-FR" altLang="fr-FR"/>
              <a:pPr>
                <a:defRPr/>
              </a:pPr>
              <a:t>22/05/2021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091D17-C71D-0045-AAE2-FE9782E95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F5EC83-3A1E-AD45-9A60-C71F41564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8BD5575-CBBB-6F4E-B652-C7D75B3518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7" Type="http://schemas.openxmlformats.org/officeDocument/2006/relationships/hyperlink" Target="https://moniqueberger.fr/diaporama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wp-content/uploads/2021/04/PTL25_Christ-Roi.pdf" TargetMode="External"/><Relationship Id="rId5" Type="http://schemas.openxmlformats.org/officeDocument/2006/relationships/hyperlink" Target="https://moniqueberger.fr/wp-content/uploads/2020/10/FTPD-17.Elever-enfants-Ciel-Fins-dernie%CC%80res.pdf" TargetMode="External"/><Relationship Id="rId4" Type="http://schemas.openxmlformats.org/officeDocument/2006/relationships/hyperlink" Target="https://moniqueberger.fr/la-fete-du-christ-ro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moniqueberger.fr/ses-ecrits/vivre-lannee-liturgique-avec-les-enfants/" TargetMode="External"/><Relationship Id="rId7" Type="http://schemas.openxmlformats.org/officeDocument/2006/relationships/hyperlink" Target="https://moniqueberger.fr/" TargetMode="External"/><Relationship Id="rId2" Type="http://schemas.openxmlformats.org/officeDocument/2006/relationships/hyperlink" Target="http://www.prierenfamille.com/index.php?option=com_content&amp;view=article&amp;id=1180:mon-carnet-de-confession&amp;catid=99:utilitaires&amp;Itemid=43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ses-ecrits/" TargetMode="External"/><Relationship Id="rId5" Type="http://schemas.openxmlformats.org/officeDocument/2006/relationships/hyperlink" Target="https://moniqueberger.fr/ses-ecrits/eduquer-pour-le-bonheur/" TargetMode="External"/><Relationship Id="rId4" Type="http://schemas.openxmlformats.org/officeDocument/2006/relationships/hyperlink" Target="https://moniqueberger.fr/ses-ecrits/pour-que-sepanouisse-la-foi-de-tout-petit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1" descr="jug dern 3.jpg">
            <a:extLst>
              <a:ext uri="{FF2B5EF4-FFF2-40B4-BE49-F238E27FC236}">
                <a16:creationId xmlns:a16="http://schemas.microsoft.com/office/drawing/2014/main" id="{B69C72F9-061A-294A-8196-154C6691B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325" y="0"/>
            <a:ext cx="103711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ZoneTexte 2">
            <a:extLst>
              <a:ext uri="{FF2B5EF4-FFF2-40B4-BE49-F238E27FC236}">
                <a16:creationId xmlns:a16="http://schemas.microsoft.com/office/drawing/2014/main" id="{149F62AF-5BEA-6F43-87B8-0B3E73C87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338" y="5659438"/>
            <a:ext cx="918210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800" b="1">
                <a:solidFill>
                  <a:schemeClr val="bg1"/>
                </a:solidFill>
              </a:rPr>
              <a:t>LE CHRIST ROI de L’UNIVERS</a:t>
            </a:r>
          </a:p>
        </p:txBody>
      </p:sp>
      <p:sp>
        <p:nvSpPr>
          <p:cNvPr id="15363" name="Espace réservé du numéro de diapositive 4">
            <a:extLst>
              <a:ext uri="{FF2B5EF4-FFF2-40B4-BE49-F238E27FC236}">
                <a16:creationId xmlns:a16="http://schemas.microsoft.com/office/drawing/2014/main" id="{A1F38902-159C-9247-8D4E-61920E7302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CE15A9-00EF-0C43-A2C3-AF3E9A2080AD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oneTexte 3">
            <a:extLst>
              <a:ext uri="{FF2B5EF4-FFF2-40B4-BE49-F238E27FC236}">
                <a16:creationId xmlns:a16="http://schemas.microsoft.com/office/drawing/2014/main" id="{B0AF3890-713F-644A-9929-242C6A2DD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725488"/>
            <a:ext cx="478790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90"/>
                </a:solidFill>
              </a:rPr>
              <a:t>Pour rendre témoignage à la Vérité, le Roi Jésus accepte toutes les ignominies, une couronne d’épines,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90"/>
                </a:solidFill>
              </a:rPr>
              <a:t>et jusqu’à mourir sur la Croix…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90"/>
                </a:solidFill>
              </a:rPr>
              <a:t>…pour sauver tous les hommes !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90"/>
                </a:solidFill>
              </a:rPr>
              <a:t>Les arracher au mal et au mensonge.</a:t>
            </a:r>
            <a:endParaRPr lang="fr-FR" altLang="fr-FR" sz="1400">
              <a:solidFill>
                <a:srgbClr val="000090"/>
              </a:solidFill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90"/>
                </a:solidFill>
              </a:rPr>
              <a:t>Et pour leur rappeler :</a:t>
            </a:r>
          </a:p>
        </p:txBody>
      </p:sp>
      <p:pic>
        <p:nvPicPr>
          <p:cNvPr id="24578" name="Image 4" descr="Jésuscouronnéépines.jpg">
            <a:extLst>
              <a:ext uri="{FF2B5EF4-FFF2-40B4-BE49-F238E27FC236}">
                <a16:creationId xmlns:a16="http://schemas.microsoft.com/office/drawing/2014/main" id="{EA83D0ED-5E35-A149-B05C-02B5549F5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930275"/>
            <a:ext cx="3840163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ZoneTexte 5">
            <a:extLst>
              <a:ext uri="{FF2B5EF4-FFF2-40B4-BE49-F238E27FC236}">
                <a16:creationId xmlns:a16="http://schemas.microsoft.com/office/drawing/2014/main" id="{4E98F912-1A56-3345-B0FE-044297717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74613"/>
            <a:ext cx="8664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i="1">
                <a:solidFill>
                  <a:srgbClr val="3366FF"/>
                </a:solidFill>
              </a:rPr>
              <a:t>«</a:t>
            </a:r>
            <a:r>
              <a:rPr lang="fr-FR" altLang="fr-FR" sz="2800" b="1">
                <a:solidFill>
                  <a:srgbClr val="3366FF"/>
                </a:solidFill>
              </a:rPr>
              <a:t> </a:t>
            </a:r>
            <a:r>
              <a:rPr lang="fr-FR" altLang="fr-FR" sz="2800" b="1" i="1">
                <a:solidFill>
                  <a:srgbClr val="3366FF"/>
                </a:solidFill>
              </a:rPr>
              <a:t>Je suis venu pour rendre témoignage à la vérité »</a:t>
            </a:r>
            <a:endParaRPr lang="fr-FR" altLang="fr-FR" sz="2800" i="1"/>
          </a:p>
        </p:txBody>
      </p:sp>
      <p:pic>
        <p:nvPicPr>
          <p:cNvPr id="24580" name="Image 7" descr="logo_canevas_16x16sansbordure.jpg">
            <a:extLst>
              <a:ext uri="{FF2B5EF4-FFF2-40B4-BE49-F238E27FC236}">
                <a16:creationId xmlns:a16="http://schemas.microsoft.com/office/drawing/2014/main" id="{9A764A4F-798D-6F47-AF16-1E99B9ABC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1088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Espace réservé du numéro de diapositive 2">
            <a:extLst>
              <a:ext uri="{FF2B5EF4-FFF2-40B4-BE49-F238E27FC236}">
                <a16:creationId xmlns:a16="http://schemas.microsoft.com/office/drawing/2014/main" id="{8C2F7574-97E6-824E-A06E-B24C0A0DD4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43F4A9-F670-8948-BADB-8A5B51E914DC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A7B8199-1204-B94C-83BB-0FA92B9A5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4241800"/>
            <a:ext cx="49180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lang="fr-FR" altLang="fr-FR" sz="2400">
                <a:solidFill>
                  <a:srgbClr val="000090"/>
                </a:solidFill>
              </a:rPr>
              <a:t>qu’ils sont faits pour Dieu,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fr-FR" altLang="fr-FR" sz="2400">
                <a:solidFill>
                  <a:srgbClr val="000090"/>
                </a:solidFill>
              </a:rPr>
              <a:t>que leur vie sur la terre est  destinée à se préparer à la vie du Ciel auprès de Dieu.</a:t>
            </a:r>
          </a:p>
        </p:txBody>
      </p:sp>
      <p:sp>
        <p:nvSpPr>
          <p:cNvPr id="24583" name="ZoneTexte 3">
            <a:extLst>
              <a:ext uri="{FF2B5EF4-FFF2-40B4-BE49-F238E27FC236}">
                <a16:creationId xmlns:a16="http://schemas.microsoft.com/office/drawing/2014/main" id="{3CD46858-5F25-8F43-A4DF-1203A98B3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4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oneTexte 1">
            <a:extLst>
              <a:ext uri="{FF2B5EF4-FFF2-40B4-BE49-F238E27FC236}">
                <a16:creationId xmlns:a16="http://schemas.microsoft.com/office/drawing/2014/main" id="{E32241BE-18BE-B649-ABC4-76242FFF0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52400"/>
            <a:ext cx="8937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chemeClr val="accent2"/>
                </a:solidFill>
              </a:rPr>
              <a:t>Par sa mort sur la croix, Jésus s’est acquis un droit sur nous</a:t>
            </a:r>
          </a:p>
        </p:txBody>
      </p:sp>
      <p:pic>
        <p:nvPicPr>
          <p:cNvPr id="25602" name="Image 4" descr="christ roi tête.jpg">
            <a:extLst>
              <a:ext uri="{FF2B5EF4-FFF2-40B4-BE49-F238E27FC236}">
                <a16:creationId xmlns:a16="http://schemas.microsoft.com/office/drawing/2014/main" id="{93B209CF-DE1B-4646-B60A-71A73B92C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892175"/>
            <a:ext cx="52609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6AC52BC-B68F-1245-B17C-3AD812CA7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187450"/>
            <a:ext cx="374173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400"/>
              <a:t>Par son Sacrifice sur la Croix, </a:t>
            </a:r>
            <a:r>
              <a:rPr lang="fr-FR" altLang="fr-FR" sz="2400" i="1">
                <a:solidFill>
                  <a:srgbClr val="3366FF"/>
                </a:solidFill>
              </a:rPr>
              <a:t>Il nous a délivrés de nos péchés par son sang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3366FF"/>
                </a:solidFill>
              </a:rPr>
              <a:t>(Ap 1, 5) </a:t>
            </a:r>
            <a:endParaRPr lang="fr-FR" altLang="fr-FR" sz="24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7FBC66-BD6D-B04B-80E9-254F8A43A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4772025"/>
            <a:ext cx="86423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Il nous demande maintenant de Le reconnaître comme notre Roi,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en écoutant sa voix </a:t>
            </a:r>
            <a:r>
              <a:rPr lang="fr-FR" altLang="fr-FR" sz="2000">
                <a:solidFill>
                  <a:srgbClr val="3366FF"/>
                </a:solidFill>
              </a:rPr>
              <a:t>(Jn 18, 37), </a:t>
            </a:r>
            <a:r>
              <a:rPr lang="fr-FR" altLang="fr-FR" sz="2400"/>
              <a:t>en nous soumettant à sa Loi d’Amour,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400"/>
              <a:t>en mettant notre gloire à Lui obéir et nous mettre à son service.</a:t>
            </a:r>
          </a:p>
        </p:txBody>
      </p:sp>
      <p:pic>
        <p:nvPicPr>
          <p:cNvPr id="25605" name="Image 7" descr="logo_canevas_16x16sansbordure.jpg">
            <a:extLst>
              <a:ext uri="{FF2B5EF4-FFF2-40B4-BE49-F238E27FC236}">
                <a16:creationId xmlns:a16="http://schemas.microsoft.com/office/drawing/2014/main" id="{C7F60427-278B-EF4B-B882-BD252AF57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1088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Espace réservé du numéro de diapositive 3">
            <a:extLst>
              <a:ext uri="{FF2B5EF4-FFF2-40B4-BE49-F238E27FC236}">
                <a16:creationId xmlns:a16="http://schemas.microsoft.com/office/drawing/2014/main" id="{ED201A7D-E55C-574A-92D6-CBEC12D558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E38EB0-6D1E-C946-B2B1-607645649791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A972A95-9FCA-9349-B4D2-27BF6D061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2997200"/>
            <a:ext cx="37417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600" b="1">
                <a:solidFill>
                  <a:srgbClr val="984807"/>
                </a:solidFill>
              </a:rPr>
              <a:t>Il a donné sa vie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600" b="1">
                <a:solidFill>
                  <a:srgbClr val="984807"/>
                </a:solidFill>
              </a:rPr>
              <a:t>pour nous </a:t>
            </a:r>
            <a:r>
              <a:rPr lang="fr-FR" altLang="fr-FR" sz="2600">
                <a:solidFill>
                  <a:srgbClr val="984807"/>
                </a:solidFill>
              </a:rPr>
              <a:t>: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600">
                <a:solidFill>
                  <a:srgbClr val="984807"/>
                </a:solidFill>
              </a:rPr>
              <a:t> </a:t>
            </a:r>
            <a:r>
              <a:rPr lang="fr-FR" altLang="fr-FR" sz="2600" b="1">
                <a:solidFill>
                  <a:srgbClr val="984807"/>
                </a:solidFill>
              </a:rPr>
              <a:t>nous Lui appartenons</a:t>
            </a:r>
            <a:r>
              <a:rPr lang="fr-FR" altLang="fr-FR" sz="2400">
                <a:solidFill>
                  <a:srgbClr val="984807"/>
                </a:solidFill>
              </a:rPr>
              <a:t>.</a:t>
            </a:r>
          </a:p>
        </p:txBody>
      </p:sp>
      <p:sp>
        <p:nvSpPr>
          <p:cNvPr id="25608" name="ZoneTexte 3">
            <a:extLst>
              <a:ext uri="{FF2B5EF4-FFF2-40B4-BE49-F238E27FC236}">
                <a16:creationId xmlns:a16="http://schemas.microsoft.com/office/drawing/2014/main" id="{174A2A9B-E979-A34A-9684-117FCD21C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4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age 2" descr="849'ChristRoi.jpg">
            <a:extLst>
              <a:ext uri="{FF2B5EF4-FFF2-40B4-BE49-F238E27FC236}">
                <a16:creationId xmlns:a16="http://schemas.microsoft.com/office/drawing/2014/main" id="{A947FE06-053A-4F4B-A549-EA5C880AA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808038"/>
            <a:ext cx="3492500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47BD64D-D1F4-A64D-A170-45AB9F7B7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6038"/>
            <a:ext cx="781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6600"/>
                </a:solidFill>
              </a:rPr>
              <a:t>Jésus est Roi, Il règne sur le monde entier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15D7A59-F10C-B047-90EC-5505828CA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800" y="663575"/>
            <a:ext cx="5630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800000"/>
                </a:solidFill>
              </a:rPr>
              <a:t>Jésus, qui nous a créés et rachetés,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800000"/>
                </a:solidFill>
              </a:rPr>
              <a:t>a des droits sur l’ensemble de la création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800000"/>
                </a:solidFill>
              </a:rPr>
              <a:t>et sur tous les hommes.</a:t>
            </a:r>
            <a:endParaRPr lang="fr-FR" altLang="fr-FR" sz="2200">
              <a:solidFill>
                <a:srgbClr val="800000"/>
              </a:solidFill>
            </a:endParaRPr>
          </a:p>
        </p:txBody>
      </p:sp>
      <p:pic>
        <p:nvPicPr>
          <p:cNvPr id="26628" name="Image 7" descr="logo_canevas_16x16sansbordure.jpg">
            <a:extLst>
              <a:ext uri="{FF2B5EF4-FFF2-40B4-BE49-F238E27FC236}">
                <a16:creationId xmlns:a16="http://schemas.microsoft.com/office/drawing/2014/main" id="{D2C4BBE3-1871-0B45-B88C-A5ED59379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1088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Espace réservé du numéro de diapositive 7">
            <a:extLst>
              <a:ext uri="{FF2B5EF4-FFF2-40B4-BE49-F238E27FC236}">
                <a16:creationId xmlns:a16="http://schemas.microsoft.com/office/drawing/2014/main" id="{592F748A-4933-6B4B-9EB9-10D0152977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1151B0-FFAE-5048-AC27-6D42688F3996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6631" name="ZoneTexte 2">
            <a:extLst>
              <a:ext uri="{FF2B5EF4-FFF2-40B4-BE49-F238E27FC236}">
                <a16:creationId xmlns:a16="http://schemas.microsoft.com/office/drawing/2014/main" id="{B1B02752-3965-784E-8212-2E8B8AEE7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4832350"/>
            <a:ext cx="45005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800000"/>
                </a:solidFill>
              </a:rPr>
              <a:t>Voilà pourquoi Jésus veut régner,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800000"/>
                </a:solidFill>
              </a:rPr>
              <a:t>non seulement sur les personnes,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800000"/>
                </a:solidFill>
              </a:rPr>
              <a:t> mais aussi sur les sociétés.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F090B28-731D-114E-9291-B8091E094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3094038"/>
            <a:ext cx="5297487" cy="15636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200" b="1" dirty="0">
                <a:solidFill>
                  <a:schemeClr val="accent3">
                    <a:lumMod val="50000"/>
                  </a:schemeClr>
                </a:solidFill>
              </a:rPr>
              <a:t>Une vie en société demande des règles pour maintenir l‘ordre et le bien commun.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200" b="1" dirty="0">
                <a:solidFill>
                  <a:schemeClr val="accent3">
                    <a:lumMod val="50000"/>
                  </a:schemeClr>
                </a:solidFill>
              </a:rPr>
              <a:t>Ces règles doivent être conformes à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200" b="1" dirty="0">
                <a:solidFill>
                  <a:schemeClr val="accent3">
                    <a:lumMod val="50000"/>
                  </a:schemeClr>
                </a:solidFill>
              </a:rPr>
              <a:t>la loi morale établie par Dieu.</a:t>
            </a:r>
          </a:p>
        </p:txBody>
      </p:sp>
      <p:sp>
        <p:nvSpPr>
          <p:cNvPr id="26633" name="ZoneTexte 5">
            <a:extLst>
              <a:ext uri="{FF2B5EF4-FFF2-40B4-BE49-F238E27FC236}">
                <a16:creationId xmlns:a16="http://schemas.microsoft.com/office/drawing/2014/main" id="{B905BD3B-C27E-C742-9EBC-36B87738E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1979613"/>
            <a:ext cx="52974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800000"/>
                </a:solidFill>
              </a:rPr>
              <a:t>Mais l’homme ne vit pas seul : il vit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800000"/>
                </a:solidFill>
              </a:rPr>
              <a:t>dans une société (</a:t>
            </a:r>
            <a:r>
              <a:rPr lang="fr-FR" altLang="fr-FR" sz="2400" i="1">
                <a:solidFill>
                  <a:srgbClr val="800000"/>
                </a:solidFill>
              </a:rPr>
              <a:t>famille, cité, nation</a:t>
            </a:r>
            <a:r>
              <a:rPr lang="fr-FR" altLang="fr-FR" sz="2400">
                <a:solidFill>
                  <a:srgbClr val="800000"/>
                </a:solidFill>
              </a:rPr>
              <a:t>…)</a:t>
            </a:r>
            <a:endParaRPr lang="fr-FR" altLang="fr-FR" sz="900">
              <a:solidFill>
                <a:srgbClr val="800000"/>
              </a:solidFill>
            </a:endParaRPr>
          </a:p>
        </p:txBody>
      </p:sp>
      <p:sp>
        <p:nvSpPr>
          <p:cNvPr id="3" name="ZoneTexte 3">
            <a:extLst>
              <a:ext uri="{FF2B5EF4-FFF2-40B4-BE49-F238E27FC236}">
                <a16:creationId xmlns:a16="http://schemas.microsoft.com/office/drawing/2014/main" id="{E4B74CC4-E610-3F49-B002-E4DE53171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4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6631" grpId="0"/>
      <p:bldP spid="5" grpId="0"/>
      <p:bldP spid="266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oneTexte 1">
            <a:extLst>
              <a:ext uri="{FF2B5EF4-FFF2-40B4-BE49-F238E27FC236}">
                <a16:creationId xmlns:a16="http://schemas.microsoft.com/office/drawing/2014/main" id="{4B91C7DF-278A-9646-8945-6FD6E53C8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812800"/>
            <a:ext cx="3962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/>
              <a:t>Le Christ  glorieux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/>
              <a:t>au jugement dernier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(Florence – </a:t>
            </a:r>
            <a:r>
              <a:rPr lang="fr-FR" altLang="fr-FR" sz="2400" i="1"/>
              <a:t>Baptistère</a:t>
            </a:r>
            <a:r>
              <a:rPr lang="fr-FR" altLang="fr-FR" sz="2400"/>
              <a:t>)</a:t>
            </a:r>
          </a:p>
        </p:txBody>
      </p:sp>
      <p:pic>
        <p:nvPicPr>
          <p:cNvPr id="2" name="Image 2" descr="Christ Roi bapt Florence.jpg">
            <a:extLst>
              <a:ext uri="{FF2B5EF4-FFF2-40B4-BE49-F238E27FC236}">
                <a16:creationId xmlns:a16="http://schemas.microsoft.com/office/drawing/2014/main" id="{239D886F-3DA8-B640-8DCB-CECCAC949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288463" cy="739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Espace réservé du numéro de diapositive 5">
            <a:extLst>
              <a:ext uri="{FF2B5EF4-FFF2-40B4-BE49-F238E27FC236}">
                <a16:creationId xmlns:a16="http://schemas.microsoft.com/office/drawing/2014/main" id="{9B5CA94D-A149-DE49-BB04-8FDE76263A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B87553-BF66-E54C-B400-C4DE89FAF181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oneTexte 1">
            <a:extLst>
              <a:ext uri="{FF2B5EF4-FFF2-40B4-BE49-F238E27FC236}">
                <a16:creationId xmlns:a16="http://schemas.microsoft.com/office/drawing/2014/main" id="{44EAB398-89FC-CF48-B093-66CA212A3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1577975"/>
            <a:ext cx="6861175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3366FF"/>
                </a:solidFill>
              </a:rPr>
              <a:t>Année C </a:t>
            </a:r>
            <a:endParaRPr lang="fr-FR" altLang="fr-FR" b="1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800" b="1" i="1">
              <a:solidFill>
                <a:srgbClr val="3366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800" b="1" i="1">
              <a:solidFill>
                <a:srgbClr val="3366FF"/>
              </a:solidFill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800" b="1" i="1">
                <a:solidFill>
                  <a:srgbClr val="3366FF"/>
                </a:solidFill>
              </a:rPr>
              <a:t>« Aujourd’hui même, 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fr-FR" altLang="fr-FR" sz="2800" b="1" i="1">
                <a:solidFill>
                  <a:srgbClr val="3366FF"/>
                </a:solidFill>
              </a:rPr>
              <a:t>tu seras avec Moi en Paradis »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3366FF"/>
                </a:solidFill>
              </a:rPr>
              <a:t>(Lc 23, 42)</a:t>
            </a:r>
          </a:p>
        </p:txBody>
      </p:sp>
      <p:pic>
        <p:nvPicPr>
          <p:cNvPr id="28675" name="Image 7" descr="logo_canevas_16x16sansbordure.jpg">
            <a:extLst>
              <a:ext uri="{FF2B5EF4-FFF2-40B4-BE49-F238E27FC236}">
                <a16:creationId xmlns:a16="http://schemas.microsoft.com/office/drawing/2014/main" id="{1421CC63-9789-2A44-B6D5-107A67E86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1088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Espace réservé du numéro de diapositive 5">
            <a:extLst>
              <a:ext uri="{FF2B5EF4-FFF2-40B4-BE49-F238E27FC236}">
                <a16:creationId xmlns:a16="http://schemas.microsoft.com/office/drawing/2014/main" id="{D30B6660-1D31-484E-99A2-0B62A2242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1AEE1B-68EE-DB46-8453-EEC29299EDF8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8677" name="ZoneTexte 3">
            <a:extLst>
              <a:ext uri="{FF2B5EF4-FFF2-40B4-BE49-F238E27FC236}">
                <a16:creationId xmlns:a16="http://schemas.microsoft.com/office/drawing/2014/main" id="{5525853F-14E3-4E4A-8A14-1CCAB820E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4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 2" descr="772PASS32.jpg">
            <a:extLst>
              <a:ext uri="{FF2B5EF4-FFF2-40B4-BE49-F238E27FC236}">
                <a16:creationId xmlns:a16="http://schemas.microsoft.com/office/drawing/2014/main" id="{6983EA29-D86C-6D4C-BFF0-8D92C1A65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12713"/>
            <a:ext cx="4289425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ZoneTexte 4">
            <a:extLst>
              <a:ext uri="{FF2B5EF4-FFF2-40B4-BE49-F238E27FC236}">
                <a16:creationId xmlns:a16="http://schemas.microsoft.com/office/drawing/2014/main" id="{80BD9B17-425B-2B43-B6C0-B393EA6BD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682625"/>
            <a:ext cx="4521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984807"/>
                </a:solidFill>
              </a:rPr>
              <a:t>Jésus est sur la Croix,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984807"/>
                </a:solidFill>
              </a:rPr>
              <a:t>entouré de deux malfaiteurs.</a:t>
            </a:r>
            <a:endParaRPr lang="fr-FR" altLang="fr-FR" sz="2400" i="1">
              <a:solidFill>
                <a:srgbClr val="3366FF"/>
              </a:solidFill>
            </a:endParaRPr>
          </a:p>
        </p:txBody>
      </p:sp>
      <p:pic>
        <p:nvPicPr>
          <p:cNvPr id="29699" name="Image 7" descr="logo_canevas_16x16sansbordure.jpg">
            <a:extLst>
              <a:ext uri="{FF2B5EF4-FFF2-40B4-BE49-F238E27FC236}">
                <a16:creationId xmlns:a16="http://schemas.microsoft.com/office/drawing/2014/main" id="{61944297-D790-2F46-92BC-A7BF005FE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1088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Espace réservé du numéro de diapositive 1">
            <a:extLst>
              <a:ext uri="{FF2B5EF4-FFF2-40B4-BE49-F238E27FC236}">
                <a16:creationId xmlns:a16="http://schemas.microsoft.com/office/drawing/2014/main" id="{ADB94F52-A752-184A-B764-D6139CE1C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54C9C3-F7F4-ED4D-A957-9E737AD4CFBA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AFF92D4-ACD5-B543-BBA2-19896CE2A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4162425"/>
            <a:ext cx="44640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Jésus lui déclara :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«</a:t>
            </a:r>
            <a:r>
              <a:rPr lang="fr-FR" altLang="fr-FR" sz="2400" b="1" i="1">
                <a:solidFill>
                  <a:srgbClr val="3366FF"/>
                </a:solidFill>
              </a:rPr>
              <a:t> Amen, je te le dis :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400" b="1" i="1">
                <a:solidFill>
                  <a:srgbClr val="3366FF"/>
                </a:solidFill>
              </a:rPr>
              <a:t>aujourd’hui, tu seras avec moi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400" b="1" i="1">
                <a:solidFill>
                  <a:srgbClr val="3366FF"/>
                </a:solidFill>
              </a:rPr>
              <a:t>dans le Paradis. </a:t>
            </a:r>
            <a:r>
              <a:rPr lang="fr-FR" altLang="fr-FR" sz="2200" b="1">
                <a:solidFill>
                  <a:srgbClr val="3366FF"/>
                </a:solidFill>
              </a:rPr>
              <a:t>»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3366FF"/>
                </a:solidFill>
              </a:rPr>
              <a:t>(Lc 23, 42)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576F53-DEDA-DC4A-9724-BCBFE5976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811338"/>
            <a:ext cx="45688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984807"/>
                </a:solidFill>
              </a:rPr>
              <a:t>L’un des deux le regarde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984807"/>
                </a:solidFill>
              </a:rPr>
              <a:t>et fait appel à sa Miséricorde :</a:t>
            </a:r>
            <a:r>
              <a:rPr lang="fr-FR" altLang="fr-FR" sz="2400" i="1">
                <a:solidFill>
                  <a:srgbClr val="3366FF"/>
                </a:solidFill>
              </a:rPr>
              <a:t>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«Jésus, souviens-toi de moi quand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tu viendras dans ton Royaume…</a:t>
            </a:r>
            <a:endParaRPr lang="fr-FR" altLang="fr-FR" sz="2400"/>
          </a:p>
        </p:txBody>
      </p:sp>
      <p:sp>
        <p:nvSpPr>
          <p:cNvPr id="29703" name="ZoneTexte 3">
            <a:extLst>
              <a:ext uri="{FF2B5EF4-FFF2-40B4-BE49-F238E27FC236}">
                <a16:creationId xmlns:a16="http://schemas.microsoft.com/office/drawing/2014/main" id="{AAFEB1B5-D52D-ED45-9144-9BF04472F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4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oneTexte 1">
            <a:extLst>
              <a:ext uri="{FF2B5EF4-FFF2-40B4-BE49-F238E27FC236}">
                <a16:creationId xmlns:a16="http://schemas.microsoft.com/office/drawing/2014/main" id="{CFF8CC26-D713-D045-987E-F1A5DAA6E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247650"/>
            <a:ext cx="62182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000090"/>
                </a:solidFill>
              </a:rPr>
              <a:t>Cette attitude de Jésus mourant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000090"/>
                </a:solidFill>
              </a:rPr>
              <a:t>montre son infinie bonté 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984807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600">
                <a:solidFill>
                  <a:srgbClr val="984807"/>
                </a:solidFill>
              </a:rPr>
              <a:t>même le pire des bandits, s’il fait appel à la Miséricorde de Dieu, est assuré du pardon</a:t>
            </a:r>
            <a:r>
              <a:rPr lang="fr-FR" altLang="fr-FR" sz="2400">
                <a:solidFill>
                  <a:srgbClr val="984807"/>
                </a:solidFill>
              </a:rPr>
              <a:t>.</a:t>
            </a:r>
          </a:p>
        </p:txBody>
      </p:sp>
      <p:pic>
        <p:nvPicPr>
          <p:cNvPr id="30722" name="Image 2" descr="772PASS32.jpg">
            <a:extLst>
              <a:ext uri="{FF2B5EF4-FFF2-40B4-BE49-F238E27FC236}">
                <a16:creationId xmlns:a16="http://schemas.microsoft.com/office/drawing/2014/main" id="{BAE544DC-E5EA-1645-9C67-74B990519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474663"/>
            <a:ext cx="212248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ZoneTexte 3">
            <a:extLst>
              <a:ext uri="{FF2B5EF4-FFF2-40B4-BE49-F238E27FC236}">
                <a16:creationId xmlns:a16="http://schemas.microsoft.com/office/drawing/2014/main" id="{874BC782-CA6E-BF4B-814B-54F9428A8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4106863"/>
            <a:ext cx="852646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984807"/>
                </a:solidFill>
              </a:rPr>
              <a:t>Le règne de Jésus 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984807"/>
                </a:solidFill>
              </a:rPr>
              <a:t>n’est pas un despotisme ni un règne de terreur :</a:t>
            </a:r>
            <a:r>
              <a:rPr lang="fr-FR" altLang="fr-FR" sz="2400">
                <a:solidFill>
                  <a:srgbClr val="984807"/>
                </a:solidFill>
              </a:rPr>
              <a:t>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</a:rPr>
              <a:t>c’est un règne d’amour.</a:t>
            </a:r>
          </a:p>
        </p:txBody>
      </p:sp>
      <p:pic>
        <p:nvPicPr>
          <p:cNvPr id="30724" name="Image 7" descr="logo_canevas_16x16sansbordure.jpg">
            <a:extLst>
              <a:ext uri="{FF2B5EF4-FFF2-40B4-BE49-F238E27FC236}">
                <a16:creationId xmlns:a16="http://schemas.microsoft.com/office/drawing/2014/main" id="{5E7AF3ED-32ED-E04C-A82E-D17134E19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1088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Espace réservé du numéro de diapositive 7">
            <a:extLst>
              <a:ext uri="{FF2B5EF4-FFF2-40B4-BE49-F238E27FC236}">
                <a16:creationId xmlns:a16="http://schemas.microsoft.com/office/drawing/2014/main" id="{31421D87-3E03-1745-964A-D2E8A1CCB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0655B7-4131-6E40-80B3-19F27073920F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9DB5C4-5594-0944-87A3-AA8FEE5AA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760663"/>
            <a:ext cx="59229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600">
                <a:solidFill>
                  <a:srgbClr val="984807"/>
                </a:solidFill>
              </a:rPr>
              <a:t>Mais, pour obtenir ce pardon, </a:t>
            </a:r>
            <a:r>
              <a:rPr lang="fr-FR" altLang="fr-FR" sz="2600" b="1">
                <a:solidFill>
                  <a:srgbClr val="984807"/>
                </a:solidFill>
              </a:rPr>
              <a:t>il faut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600" b="1">
                <a:solidFill>
                  <a:srgbClr val="984807"/>
                </a:solidFill>
              </a:rPr>
              <a:t>revenir à Dieu en reconnaissant sa faute.</a:t>
            </a:r>
          </a:p>
        </p:txBody>
      </p:sp>
      <p:sp>
        <p:nvSpPr>
          <p:cNvPr id="30727" name="ZoneTexte 3">
            <a:extLst>
              <a:ext uri="{FF2B5EF4-FFF2-40B4-BE49-F238E27FC236}">
                <a16:creationId xmlns:a16="http://schemas.microsoft.com/office/drawing/2014/main" id="{3F27DFCC-0225-1B4C-9BF1-765EFF170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4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D58600E-4A75-DD48-9822-91A92EB6C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917575"/>
            <a:ext cx="451167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Montre-nous ta Miséricorde, Seigneur, donne-nous ton salut.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3366FF"/>
                </a:solidFill>
              </a:rPr>
              <a:t>(Ps 84, 8)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200"/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632523"/>
                </a:solidFill>
              </a:rPr>
              <a:t>Jésus s’est fait l’un de nous 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632523"/>
                </a:solidFill>
              </a:rPr>
              <a:t>a donné sa vie pour nous sauver,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632523"/>
                </a:solidFill>
              </a:rPr>
              <a:t>nous arracher au mal et au péché.</a:t>
            </a:r>
            <a:endParaRPr lang="fr-FR" altLang="fr-FR" sz="1100">
              <a:solidFill>
                <a:srgbClr val="632523"/>
              </a:solidFill>
            </a:endParaRPr>
          </a:p>
        </p:txBody>
      </p:sp>
      <p:pic>
        <p:nvPicPr>
          <p:cNvPr id="31746" name="Image 3" descr="3414323086_b320c7c952.jpg">
            <a:extLst>
              <a:ext uri="{FF2B5EF4-FFF2-40B4-BE49-F238E27FC236}">
                <a16:creationId xmlns:a16="http://schemas.microsoft.com/office/drawing/2014/main" id="{3D576988-3F3D-D84B-A954-0503A4709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933450"/>
            <a:ext cx="3990975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ZoneTexte 4">
            <a:extLst>
              <a:ext uri="{FF2B5EF4-FFF2-40B4-BE49-F238E27FC236}">
                <a16:creationId xmlns:a16="http://schemas.microsoft.com/office/drawing/2014/main" id="{B61F0BCB-E205-3042-9C44-88FB3A377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55575"/>
            <a:ext cx="793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</a:rPr>
              <a:t>Jésus  Roi d’Amour et de Miséricorde</a:t>
            </a:r>
          </a:p>
        </p:txBody>
      </p:sp>
      <p:pic>
        <p:nvPicPr>
          <p:cNvPr id="31748" name="Image 7" descr="logo_canevas_16x16sansbordure.jpg">
            <a:extLst>
              <a:ext uri="{FF2B5EF4-FFF2-40B4-BE49-F238E27FC236}">
                <a16:creationId xmlns:a16="http://schemas.microsoft.com/office/drawing/2014/main" id="{831FF045-7F1E-6F4C-A1DE-B0C60A156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1088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Espace réservé du numéro de diapositive 1">
            <a:extLst>
              <a:ext uri="{FF2B5EF4-FFF2-40B4-BE49-F238E27FC236}">
                <a16:creationId xmlns:a16="http://schemas.microsoft.com/office/drawing/2014/main" id="{75C343D3-7626-0A49-8604-C8B74A003D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561901-3A07-3547-9664-35A1924B9EED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C9979C8-08EF-3248-B56C-00CEDCCC8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4659313"/>
            <a:ext cx="4679950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600" b="1">
                <a:solidFill>
                  <a:srgbClr val="632523"/>
                </a:solidFill>
              </a:rPr>
              <a:t>Allons à Lui en toute confiance</a:t>
            </a:r>
            <a:r>
              <a:rPr lang="fr-FR" altLang="fr-FR" sz="2600">
                <a:solidFill>
                  <a:srgbClr val="632523"/>
                </a:solidFill>
              </a:rPr>
              <a:t>.</a:t>
            </a:r>
            <a:endParaRPr lang="fr-FR" altLang="fr-FR" sz="1100"/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Quiconque invoquera le Nom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du Seigneur sera sauvé.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 </a:t>
            </a:r>
            <a:r>
              <a:rPr lang="fr-FR" altLang="fr-FR" sz="2000">
                <a:solidFill>
                  <a:srgbClr val="3366FF"/>
                </a:solidFill>
              </a:rPr>
              <a:t>(Ac 2, 21)</a:t>
            </a:r>
          </a:p>
        </p:txBody>
      </p:sp>
      <p:sp>
        <p:nvSpPr>
          <p:cNvPr id="31752" name="ZoneTexte 4">
            <a:extLst>
              <a:ext uri="{FF2B5EF4-FFF2-40B4-BE49-F238E27FC236}">
                <a16:creationId xmlns:a16="http://schemas.microsoft.com/office/drawing/2014/main" id="{9117EDD0-76F6-574F-8DC0-2BAA5175F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451225"/>
            <a:ext cx="447198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i="1">
                <a:solidFill>
                  <a:srgbClr val="3366FF"/>
                </a:solidFill>
              </a:rPr>
              <a:t>Je suis venu chercher et sauver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i="1">
                <a:solidFill>
                  <a:srgbClr val="3366FF"/>
                </a:solidFill>
              </a:rPr>
              <a:t>ce qui était perdu.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3366FF"/>
                </a:solidFill>
              </a:rPr>
              <a:t>(Lc 19, 10)</a:t>
            </a:r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8E85795D-390E-FC4D-8FAB-051D115AC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4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17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oneTexte 1">
            <a:extLst>
              <a:ext uri="{FF2B5EF4-FFF2-40B4-BE49-F238E27FC236}">
                <a16:creationId xmlns:a16="http://schemas.microsoft.com/office/drawing/2014/main" id="{1627F2EE-AB3A-2C47-B463-E2F018541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330325"/>
            <a:ext cx="6910387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3366FF"/>
                </a:solidFill>
              </a:rPr>
              <a:t>Année A</a:t>
            </a:r>
            <a:r>
              <a:rPr lang="fr-FR" altLang="fr-FR" sz="2800" i="1">
                <a:solidFill>
                  <a:srgbClr val="3366FF"/>
                </a:solidFill>
              </a:rPr>
              <a:t> </a:t>
            </a:r>
            <a:endParaRPr lang="fr-FR" altLang="fr-FR" sz="2800" b="1">
              <a:solidFill>
                <a:srgbClr val="3366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800" b="1">
              <a:solidFill>
                <a:srgbClr val="3366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800" b="1">
              <a:solidFill>
                <a:srgbClr val="3366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3366FF"/>
                </a:solidFill>
              </a:rPr>
              <a:t>Le retour du Christ dans la gloire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3366FF"/>
                </a:solidFill>
              </a:rPr>
              <a:t>à la fin des temps,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3366FF"/>
                </a:solidFill>
              </a:rPr>
              <a:t>et le Jugement dernier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3366FF"/>
                </a:solidFill>
              </a:rPr>
              <a:t>(Mt 25, 31-46)</a:t>
            </a:r>
          </a:p>
        </p:txBody>
      </p:sp>
      <p:pic>
        <p:nvPicPr>
          <p:cNvPr id="32771" name="Image 7" descr="logo_canevas_16x16sansbordure.jpg">
            <a:extLst>
              <a:ext uri="{FF2B5EF4-FFF2-40B4-BE49-F238E27FC236}">
                <a16:creationId xmlns:a16="http://schemas.microsoft.com/office/drawing/2014/main" id="{204B00DB-95BB-0C40-92F4-587552A52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1088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Espace réservé du numéro de diapositive 5">
            <a:extLst>
              <a:ext uri="{FF2B5EF4-FFF2-40B4-BE49-F238E27FC236}">
                <a16:creationId xmlns:a16="http://schemas.microsoft.com/office/drawing/2014/main" id="{561DC596-2419-5C40-8F7D-4617B202AA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CF32F2-89D9-004A-BEFE-AD1AD65E4692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2773" name="ZoneTexte 3">
            <a:extLst>
              <a:ext uri="{FF2B5EF4-FFF2-40B4-BE49-F238E27FC236}">
                <a16:creationId xmlns:a16="http://schemas.microsoft.com/office/drawing/2014/main" id="{69BE6F4B-6060-2244-8A49-99CF426BE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4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oneTexte 2">
            <a:extLst>
              <a:ext uri="{FF2B5EF4-FFF2-40B4-BE49-F238E27FC236}">
                <a16:creationId xmlns:a16="http://schemas.microsoft.com/office/drawing/2014/main" id="{1D276004-F13C-3E44-95BD-DA0BB90E9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682625"/>
            <a:ext cx="82581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600"/>
              <a:t>Jésus a passé toute sa vie sur la terre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600"/>
              <a:t>à tout faire pour le salut des hommes jusqu’à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600" b="1" i="1">
                <a:solidFill>
                  <a:srgbClr val="3366FF"/>
                </a:solidFill>
              </a:rPr>
              <a:t>donner sa vie en rançon pour la multitude </a:t>
            </a:r>
            <a:r>
              <a:rPr lang="fr-FR" altLang="fr-FR" sz="2400">
                <a:solidFill>
                  <a:srgbClr val="3366FF"/>
                </a:solidFill>
              </a:rPr>
              <a:t>(</a:t>
            </a:r>
            <a:r>
              <a:rPr lang="fr-FR" altLang="fr-FR" sz="2000">
                <a:solidFill>
                  <a:srgbClr val="3366FF"/>
                </a:solidFill>
              </a:rPr>
              <a:t>Mc 10, 45) :</a:t>
            </a:r>
            <a:endParaRPr lang="fr-FR" altLang="fr-FR" sz="2400"/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chemeClr val="accent2"/>
                </a:solidFill>
              </a:rPr>
              <a:t>c’est le temps de la Miséricorde.</a:t>
            </a:r>
            <a:endParaRPr lang="fr-FR" altLang="fr-FR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pic>
        <p:nvPicPr>
          <p:cNvPr id="33794" name="Image 7" descr="logo_canevas_16x16sansbordure.jpg">
            <a:extLst>
              <a:ext uri="{FF2B5EF4-FFF2-40B4-BE49-F238E27FC236}">
                <a16:creationId xmlns:a16="http://schemas.microsoft.com/office/drawing/2014/main" id="{EFACFB78-D6AC-9647-A5E2-8C02E7437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1088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Espace réservé du numéro de diapositive 5">
            <a:extLst>
              <a:ext uri="{FF2B5EF4-FFF2-40B4-BE49-F238E27FC236}">
                <a16:creationId xmlns:a16="http://schemas.microsoft.com/office/drawing/2014/main" id="{D7CE6967-EF97-C940-9451-DCC6BD63F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0125E8-29ED-3041-8054-ADBEC5D61E68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9" name="ZoneTexte 2">
            <a:extLst>
              <a:ext uri="{FF2B5EF4-FFF2-40B4-BE49-F238E27FC236}">
                <a16:creationId xmlns:a16="http://schemas.microsoft.com/office/drawing/2014/main" id="{5CE14D01-CDF9-E84B-AA21-6756F092C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3532188"/>
            <a:ext cx="8258175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600"/>
              <a:t>Mais après le temps de la Miséricorde, viendra 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chemeClr val="accent2"/>
                </a:solidFill>
              </a:rPr>
              <a:t>le temps de la Justice 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600"/>
              <a:t>lorsqu’Il reviendra, en Roi de gloire, à la fin des temps,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600"/>
              <a:t>pour </a:t>
            </a:r>
            <a:r>
              <a:rPr lang="fr-FR" altLang="fr-FR" sz="2600" b="1" i="1">
                <a:solidFill>
                  <a:srgbClr val="3366FF"/>
                </a:solidFill>
              </a:rPr>
              <a:t>rendre à chacun selon ses œuvres</a:t>
            </a:r>
            <a:r>
              <a:rPr lang="fr-FR" altLang="fr-FR" sz="2600" i="1">
                <a:solidFill>
                  <a:srgbClr val="3366FF"/>
                </a:solidFill>
              </a:rPr>
              <a:t>. </a:t>
            </a:r>
            <a:r>
              <a:rPr lang="fr-FR" altLang="fr-FR" sz="2000">
                <a:solidFill>
                  <a:srgbClr val="3366FF"/>
                </a:solidFill>
              </a:rPr>
              <a:t>(Mt 16, 27)</a:t>
            </a:r>
          </a:p>
        </p:txBody>
      </p:sp>
      <p:sp>
        <p:nvSpPr>
          <p:cNvPr id="33797" name="ZoneTexte 3">
            <a:extLst>
              <a:ext uri="{FF2B5EF4-FFF2-40B4-BE49-F238E27FC236}">
                <a16:creationId xmlns:a16="http://schemas.microsoft.com/office/drawing/2014/main" id="{018EECB7-6C10-904D-8911-5798E3426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3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>
            <a:extLst>
              <a:ext uri="{FF2B5EF4-FFF2-40B4-BE49-F238E27FC236}">
                <a16:creationId xmlns:a16="http://schemas.microsoft.com/office/drawing/2014/main" id="{8B600B21-8B42-7844-9EF6-F3B75097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806450"/>
            <a:ext cx="8015287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6600"/>
                </a:solidFill>
              </a:rPr>
              <a:t>Objectif</a:t>
            </a:r>
            <a:r>
              <a:rPr lang="fr-FR" altLang="fr-FR" sz="2400" b="1">
                <a:solidFill>
                  <a:srgbClr val="008000"/>
                </a:solidFill>
              </a:rPr>
              <a:t> </a:t>
            </a:r>
            <a:r>
              <a:rPr lang="fr-FR" altLang="fr-FR" sz="2400"/>
              <a:t>des diaporamas de « </a:t>
            </a:r>
            <a:r>
              <a:rPr lang="fr-FR" altLang="fr-FR" sz="2400" i="1"/>
              <a:t>Apprenez-nous à prier </a:t>
            </a:r>
            <a:r>
              <a:rPr lang="fr-FR" altLang="fr-FR" sz="2400"/>
              <a:t>» 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4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/>
              <a:t>Nourrir sa foi 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3600"/>
              <a:t>au fil de l’année liturgique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4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Associant vérités et images, ces canevas sont destinés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/>
              <a:t>à provoquer des questions, engager un dialogue…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i="1"/>
              <a:t> Avec la grâce de Dieu,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i="1"/>
              <a:t>la foi se transmet surtout en direct !</a:t>
            </a:r>
          </a:p>
        </p:txBody>
      </p:sp>
      <p:pic>
        <p:nvPicPr>
          <p:cNvPr id="16386" name="Image 7" descr="logo_canevas_16x16sansbordure.jpg">
            <a:extLst>
              <a:ext uri="{FF2B5EF4-FFF2-40B4-BE49-F238E27FC236}">
                <a16:creationId xmlns:a16="http://schemas.microsoft.com/office/drawing/2014/main" id="{8D37DF48-6C63-3E47-B1CE-38728FCFC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1088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ZoneTexte 3">
            <a:extLst>
              <a:ext uri="{FF2B5EF4-FFF2-40B4-BE49-F238E27FC236}">
                <a16:creationId xmlns:a16="http://schemas.microsoft.com/office/drawing/2014/main" id="{909B8586-2833-D84A-BBD3-F3A32B51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3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Image 1" descr="1000B5233TOtrompettes.jpg">
            <a:extLst>
              <a:ext uri="{FF2B5EF4-FFF2-40B4-BE49-F238E27FC236}">
                <a16:creationId xmlns:a16="http://schemas.microsoft.com/office/drawing/2014/main" id="{C2E076BD-D56D-C245-8A4A-71736B338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430213"/>
            <a:ext cx="4046537" cy="57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ZoneTexte 2">
            <a:extLst>
              <a:ext uri="{FF2B5EF4-FFF2-40B4-BE49-F238E27FC236}">
                <a16:creationId xmlns:a16="http://schemas.microsoft.com/office/drawing/2014/main" id="{A0B8A0EC-CDCD-5447-BCEE-B7031D250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1825"/>
            <a:ext cx="484822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chemeClr val="accent2"/>
                </a:solidFill>
              </a:rPr>
              <a:t>Jésus a Lui-même annoncé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chemeClr val="accent2"/>
                </a:solidFill>
              </a:rPr>
              <a:t>son retour dans la gloire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400" b="1" i="1">
                <a:solidFill>
                  <a:srgbClr val="3366FF"/>
                </a:solidFill>
              </a:rPr>
              <a:t>Quand le Fils de l’homme viendra 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400" b="1" i="1">
                <a:solidFill>
                  <a:srgbClr val="3366FF"/>
                </a:solidFill>
              </a:rPr>
              <a:t>dans sa gloire</a:t>
            </a:r>
            <a:r>
              <a:rPr lang="fr-FR" altLang="fr-FR" sz="2400" i="1">
                <a:solidFill>
                  <a:srgbClr val="3366FF"/>
                </a:solidFill>
              </a:rPr>
              <a:t>, 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et tous les anges avec lui…</a:t>
            </a:r>
          </a:p>
        </p:txBody>
      </p:sp>
      <p:pic>
        <p:nvPicPr>
          <p:cNvPr id="34819" name="Image 7" descr="logo_canevas_16x16sansbordure.jpg">
            <a:extLst>
              <a:ext uri="{FF2B5EF4-FFF2-40B4-BE49-F238E27FC236}">
                <a16:creationId xmlns:a16="http://schemas.microsoft.com/office/drawing/2014/main" id="{35BB6D6E-C849-6442-A156-6F9243B14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1088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Espace réservé du numéro de diapositive 6">
            <a:extLst>
              <a:ext uri="{FF2B5EF4-FFF2-40B4-BE49-F238E27FC236}">
                <a16:creationId xmlns:a16="http://schemas.microsoft.com/office/drawing/2014/main" id="{E66AA733-E551-1A4B-B831-A031B5D031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1D433B-5D16-A84A-8665-4D3D3F6B5DB2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4821" name="ZoneTexte 3">
            <a:extLst>
              <a:ext uri="{FF2B5EF4-FFF2-40B4-BE49-F238E27FC236}">
                <a16:creationId xmlns:a16="http://schemas.microsoft.com/office/drawing/2014/main" id="{EF2DCA90-18BB-A14A-A510-7E2D82178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4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oneTexte 2">
            <a:extLst>
              <a:ext uri="{FF2B5EF4-FFF2-40B4-BE49-F238E27FC236}">
                <a16:creationId xmlns:a16="http://schemas.microsoft.com/office/drawing/2014/main" id="{830FE943-D7A7-AB4B-81B0-191ED1593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4295775"/>
            <a:ext cx="72739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Toutes les nations seront rassemblées devant lui ;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400" b="1" i="1">
                <a:solidFill>
                  <a:srgbClr val="3366FF"/>
                </a:solidFill>
              </a:rPr>
              <a:t>il séparera les hommes les uns des autres</a:t>
            </a:r>
            <a:r>
              <a:rPr lang="fr-FR" altLang="fr-FR" sz="2400" i="1">
                <a:solidFill>
                  <a:srgbClr val="3366FF"/>
                </a:solidFill>
              </a:rPr>
              <a:t>,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comme le berger sépare les brebis des boucs,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il placera les brebis à sa droite, et les boucs à gauche.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3366FF"/>
                </a:solidFill>
              </a:rPr>
              <a:t>(Mt 25, 31-33)</a:t>
            </a:r>
          </a:p>
        </p:txBody>
      </p:sp>
      <p:sp>
        <p:nvSpPr>
          <p:cNvPr id="35842" name="ZoneTexte 4">
            <a:extLst>
              <a:ext uri="{FF2B5EF4-FFF2-40B4-BE49-F238E27FC236}">
                <a16:creationId xmlns:a16="http://schemas.microsoft.com/office/drawing/2014/main" id="{AE3F2A2F-537D-824F-9181-1C5792748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117475"/>
            <a:ext cx="8997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chemeClr val="accent2"/>
                </a:solidFill>
              </a:rPr>
              <a:t>Jésus a aussi annoncé le Jugement final</a:t>
            </a:r>
          </a:p>
        </p:txBody>
      </p:sp>
      <p:pic>
        <p:nvPicPr>
          <p:cNvPr id="35843" name="Image 5" descr="866Jugmtdernier2.jpg">
            <a:extLst>
              <a:ext uri="{FF2B5EF4-FFF2-40B4-BE49-F238E27FC236}">
                <a16:creationId xmlns:a16="http://schemas.microsoft.com/office/drawing/2014/main" id="{7BA79401-2072-A447-907B-DD9423744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774700"/>
            <a:ext cx="5186362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Image 7" descr="logo_canevas_16x16sansbordure.jpg">
            <a:extLst>
              <a:ext uri="{FF2B5EF4-FFF2-40B4-BE49-F238E27FC236}">
                <a16:creationId xmlns:a16="http://schemas.microsoft.com/office/drawing/2014/main" id="{DF095AD4-5F7E-7E4C-B255-7C6F3265F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1088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Espace réservé du numéro de diapositive 3">
            <a:extLst>
              <a:ext uri="{FF2B5EF4-FFF2-40B4-BE49-F238E27FC236}">
                <a16:creationId xmlns:a16="http://schemas.microsoft.com/office/drawing/2014/main" id="{9F0D1579-8409-0345-A40C-6BDE67DEC9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4FDF5F-5E23-5E4E-ACBF-6C4C9CFE9C90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5846" name="ZoneTexte 3">
            <a:extLst>
              <a:ext uri="{FF2B5EF4-FFF2-40B4-BE49-F238E27FC236}">
                <a16:creationId xmlns:a16="http://schemas.microsoft.com/office/drawing/2014/main" id="{8B90BEE1-A622-8C4A-A7C5-61BFDFD9C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4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age 1" descr="866Jugmtdernier2.jpg">
            <a:extLst>
              <a:ext uri="{FF2B5EF4-FFF2-40B4-BE49-F238E27FC236}">
                <a16:creationId xmlns:a16="http://schemas.microsoft.com/office/drawing/2014/main" id="{1B5D7F9B-CAAF-544F-856C-9D6557D57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104900"/>
            <a:ext cx="8486775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11BE41-1463-544C-8451-3D1F5681C5D5}"/>
              </a:ext>
            </a:extLst>
          </p:cNvPr>
          <p:cNvSpPr/>
          <p:nvPr/>
        </p:nvSpPr>
        <p:spPr>
          <a:xfrm>
            <a:off x="150813" y="19050"/>
            <a:ext cx="8870950" cy="558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spc="-50" dirty="0">
                <a:solidFill>
                  <a:schemeClr val="accent2"/>
                </a:solidFill>
                <a:latin typeface="+mn-lt"/>
                <a:ea typeface="+mn-ea"/>
              </a:rPr>
              <a:t>Alors Il </a:t>
            </a:r>
            <a:r>
              <a:rPr lang="fr-FR" sz="2800" b="1" dirty="0">
                <a:solidFill>
                  <a:schemeClr val="accent2"/>
                </a:solidFill>
                <a:latin typeface="+mn-lt"/>
                <a:ea typeface="+mn-ea"/>
              </a:rPr>
              <a:t>jugera chacun sur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8041EE-5E3B-0D4F-A4C3-7D50B7AAA0E5}"/>
              </a:ext>
            </a:extLst>
          </p:cNvPr>
          <p:cNvSpPr txBox="1"/>
          <p:nvPr/>
        </p:nvSpPr>
        <p:spPr>
          <a:xfrm>
            <a:off x="7021513" y="1360488"/>
            <a:ext cx="39925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. </a:t>
            </a:r>
          </a:p>
        </p:txBody>
      </p:sp>
      <p:sp>
        <p:nvSpPr>
          <p:cNvPr id="36868" name="Espace réservé du numéro de diapositive 7">
            <a:extLst>
              <a:ext uri="{FF2B5EF4-FFF2-40B4-BE49-F238E27FC236}">
                <a16:creationId xmlns:a16="http://schemas.microsoft.com/office/drawing/2014/main" id="{8CBC0BA0-7038-6147-A6E1-4CFB29CBB4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AC8A2D-C8F6-EB4F-AA22-09379E69A379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3C2B023-666F-8243-8DD5-DBFB57A02C75}"/>
              </a:ext>
            </a:extLst>
          </p:cNvPr>
          <p:cNvSpPr txBox="1"/>
          <p:nvPr/>
        </p:nvSpPr>
        <p:spPr>
          <a:xfrm>
            <a:off x="511175" y="563563"/>
            <a:ext cx="367506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800" b="1" dirty="0">
                <a:solidFill>
                  <a:schemeClr val="accent2"/>
                </a:solidFill>
                <a:latin typeface="Calibri" charset="0"/>
                <a:ea typeface="ＭＳ Ｐゴシック" charset="0"/>
                <a:cs typeface="ＭＳ Ｐゴシック" charset="0"/>
              </a:rPr>
              <a:t> ses </a:t>
            </a:r>
            <a:r>
              <a:rPr lang="fr-FR" sz="2800" b="1" dirty="0">
                <a:solidFill>
                  <a:schemeClr val="accent2"/>
                </a:solidFill>
                <a:latin typeface="+mn-lt"/>
                <a:ea typeface="ＭＳ Ｐゴシック" charset="0"/>
                <a:cs typeface="ＭＳ Ｐゴシック" charset="0"/>
              </a:rPr>
              <a:t>bonnes</a:t>
            </a:r>
            <a:r>
              <a:rPr lang="fr-FR" sz="2800" b="1" dirty="0">
                <a:solidFill>
                  <a:schemeClr val="accent2"/>
                </a:solidFill>
                <a:latin typeface="Calibri" charset="0"/>
                <a:ea typeface="ＭＳ Ｐゴシック" charset="0"/>
                <a:cs typeface="ＭＳ Ｐゴシック" charset="0"/>
              </a:rPr>
              <a:t> actions </a:t>
            </a:r>
            <a:endParaRPr lang="fr-FR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3AC1A57-9AF1-5B46-93AE-FBBE0701B3B2}"/>
              </a:ext>
            </a:extLst>
          </p:cNvPr>
          <p:cNvSpPr txBox="1"/>
          <p:nvPr/>
        </p:nvSpPr>
        <p:spPr>
          <a:xfrm>
            <a:off x="4273550" y="563563"/>
            <a:ext cx="6254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800" b="1" dirty="0">
                <a:solidFill>
                  <a:schemeClr val="accent2"/>
                </a:solidFill>
                <a:latin typeface="+mn-lt"/>
                <a:ea typeface="ＭＳ Ｐゴシック" charset="0"/>
                <a:cs typeface="ＭＳ Ｐゴシック" charset="0"/>
              </a:rPr>
              <a:t>ou</a:t>
            </a:r>
            <a:r>
              <a:rPr lang="fr-FR" sz="2800" b="1" dirty="0">
                <a:solidFill>
                  <a:schemeClr val="accent2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fr-FR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60A1D73-3E21-0C45-A695-80991D51DBAD}"/>
              </a:ext>
            </a:extLst>
          </p:cNvPr>
          <p:cNvSpPr txBox="1"/>
          <p:nvPr/>
        </p:nvSpPr>
        <p:spPr>
          <a:xfrm>
            <a:off x="5408613" y="563563"/>
            <a:ext cx="343693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800" b="1" dirty="0">
                <a:solidFill>
                  <a:schemeClr val="accent2"/>
                </a:solidFill>
                <a:latin typeface="+mn-lt"/>
                <a:ea typeface="ＭＳ Ｐゴシック" charset="0"/>
                <a:cs typeface="ＭＳ Ｐゴシック" charset="0"/>
              </a:rPr>
              <a:t>ses mauvaises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oneTexte 2">
            <a:extLst>
              <a:ext uri="{FF2B5EF4-FFF2-40B4-BE49-F238E27FC236}">
                <a16:creationId xmlns:a16="http://schemas.microsoft.com/office/drawing/2014/main" id="{D0388461-C4FB-3D45-9D00-D77E06163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9875"/>
            <a:ext cx="4432300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Alors le Roi dira à ceux qui seront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à sa droite :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“</a:t>
            </a:r>
            <a:r>
              <a:rPr lang="fr-FR" altLang="ja-JP" sz="2400" b="1" i="1">
                <a:solidFill>
                  <a:srgbClr val="3366FF"/>
                </a:solidFill>
              </a:rPr>
              <a:t>Venez, les bénis de mon Père, </a:t>
            </a:r>
            <a:r>
              <a:rPr lang="fr-FR" altLang="ja-JP" sz="2400" i="1">
                <a:solidFill>
                  <a:srgbClr val="3366FF"/>
                </a:solidFill>
              </a:rPr>
              <a:t>recevez en héritage le Royaume préparé pour vous …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Car j’avais faim, et vous m’avez donné à manger…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200" i="1">
                <a:solidFill>
                  <a:srgbClr val="3366FF"/>
                </a:solidFill>
              </a:rPr>
              <a:t> </a:t>
            </a:r>
            <a:r>
              <a:rPr lang="fr-FR" altLang="fr-FR" sz="2000">
                <a:solidFill>
                  <a:srgbClr val="3366FF"/>
                </a:solidFill>
              </a:rPr>
              <a:t>(Mt 25, 34-40)</a:t>
            </a:r>
          </a:p>
        </p:txBody>
      </p:sp>
      <p:pic>
        <p:nvPicPr>
          <p:cNvPr id="37890" name="Image 4" descr="Jugement dernier Borel en bas.jpg">
            <a:extLst>
              <a:ext uri="{FF2B5EF4-FFF2-40B4-BE49-F238E27FC236}">
                <a16:creationId xmlns:a16="http://schemas.microsoft.com/office/drawing/2014/main" id="{1E7E1A56-BC3C-4D4F-87F4-3734B10F1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138113"/>
            <a:ext cx="4756150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ZoneTexte 6">
            <a:extLst>
              <a:ext uri="{FF2B5EF4-FFF2-40B4-BE49-F238E27FC236}">
                <a16:creationId xmlns:a16="http://schemas.microsoft.com/office/drawing/2014/main" id="{22A6306A-F75D-9E40-A945-573263B4B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3970338"/>
            <a:ext cx="702786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Alors il dira à ceux qui seront à sa gauche 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“</a:t>
            </a:r>
            <a:r>
              <a:rPr lang="fr-FR" altLang="ja-JP" sz="2400" b="1" i="1">
                <a:solidFill>
                  <a:srgbClr val="3366FF"/>
                </a:solidFill>
              </a:rPr>
              <a:t>Allez-vous-en loin de moi, vous les maudits</a:t>
            </a:r>
            <a:r>
              <a:rPr lang="fr-FR" altLang="ja-JP" sz="2400" i="1">
                <a:solidFill>
                  <a:srgbClr val="3366FF"/>
                </a:solidFill>
              </a:rPr>
              <a:t>,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ja-JP" sz="2400" i="1">
                <a:solidFill>
                  <a:srgbClr val="3366FF"/>
                </a:solidFill>
              </a:rPr>
              <a:t>dans le feu éternel préparé pour le diable et ses anges.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Car j’avais faim, et vous ne m’avez pas donné à </a:t>
            </a:r>
            <a:r>
              <a:rPr lang="fr-FR" altLang="fr-FR" sz="2200" i="1">
                <a:solidFill>
                  <a:srgbClr val="3366FF"/>
                </a:solidFill>
              </a:rPr>
              <a:t>manger </a:t>
            </a:r>
            <a:r>
              <a:rPr lang="fr-FR" altLang="fr-FR" sz="2400">
                <a:solidFill>
                  <a:srgbClr val="3366FF"/>
                </a:solidFill>
              </a:rPr>
              <a:t>(</a:t>
            </a:r>
            <a:r>
              <a:rPr lang="fr-FR" altLang="fr-FR" sz="2000">
                <a:solidFill>
                  <a:srgbClr val="3366FF"/>
                </a:solidFill>
              </a:rPr>
              <a:t>Mt 25, 41- 45)</a:t>
            </a:r>
          </a:p>
        </p:txBody>
      </p:sp>
      <p:pic>
        <p:nvPicPr>
          <p:cNvPr id="37892" name="Image 7" descr="logo_canevas_16x16sansbordure.jpg">
            <a:extLst>
              <a:ext uri="{FF2B5EF4-FFF2-40B4-BE49-F238E27FC236}">
                <a16:creationId xmlns:a16="http://schemas.microsoft.com/office/drawing/2014/main" id="{132E3A27-827E-6744-B069-75D266A5B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1088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Espace réservé du numéro de diapositive 3">
            <a:extLst>
              <a:ext uri="{FF2B5EF4-FFF2-40B4-BE49-F238E27FC236}">
                <a16:creationId xmlns:a16="http://schemas.microsoft.com/office/drawing/2014/main" id="{57B64EBB-D20E-3844-9086-ADDC46FAAC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EBD54A-24BC-5540-A746-A7AF24896F65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7894" name="ZoneTexte 3">
            <a:extLst>
              <a:ext uri="{FF2B5EF4-FFF2-40B4-BE49-F238E27FC236}">
                <a16:creationId xmlns:a16="http://schemas.microsoft.com/office/drawing/2014/main" id="{2806ACE0-F893-984E-88EE-5B0B4C79D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4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378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oneTexte 3">
            <a:extLst>
              <a:ext uri="{FF2B5EF4-FFF2-40B4-BE49-F238E27FC236}">
                <a16:creationId xmlns:a16="http://schemas.microsoft.com/office/drawing/2014/main" id="{6EE400E6-61FF-B144-8946-2D114DB9F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114300"/>
            <a:ext cx="86153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200" i="1">
                <a:solidFill>
                  <a:schemeClr val="accent2"/>
                </a:solidFill>
              </a:rPr>
              <a:t>La séparation des bons et des mauvais se retrouve aussi dans la parabole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200" b="1">
                <a:solidFill>
                  <a:schemeClr val="accent2"/>
                </a:solidFill>
              </a:rPr>
              <a:t>du</a:t>
            </a:r>
            <a:r>
              <a:rPr lang="fr-FR" altLang="fr-FR" sz="2200" i="1">
                <a:solidFill>
                  <a:schemeClr val="accent2"/>
                </a:solidFill>
              </a:rPr>
              <a:t> </a:t>
            </a:r>
            <a:r>
              <a:rPr lang="fr-FR" altLang="fr-FR" sz="2200" b="1">
                <a:solidFill>
                  <a:schemeClr val="accent2"/>
                </a:solidFill>
              </a:rPr>
              <a:t>bon grain et de  l’ivraie </a:t>
            </a:r>
            <a:r>
              <a:rPr lang="fr-FR" altLang="fr-FR" sz="2400" b="1">
                <a:solidFill>
                  <a:schemeClr val="accent2"/>
                </a:solidFill>
              </a:rPr>
              <a:t> </a:t>
            </a:r>
            <a:r>
              <a:rPr lang="fr-FR" altLang="fr-FR" sz="2000" b="1">
                <a:solidFill>
                  <a:schemeClr val="accent2"/>
                </a:solidFill>
              </a:rPr>
              <a:t>(</a:t>
            </a:r>
            <a:r>
              <a:rPr lang="fr-FR" altLang="fr-FR" sz="2000">
                <a:solidFill>
                  <a:schemeClr val="accent2"/>
                </a:solidFill>
              </a:rPr>
              <a:t>Mt 13, 24-30) </a:t>
            </a:r>
          </a:p>
        </p:txBody>
      </p:sp>
      <p:sp>
        <p:nvSpPr>
          <p:cNvPr id="38915" name="ZoneTexte 4">
            <a:extLst>
              <a:ext uri="{FF2B5EF4-FFF2-40B4-BE49-F238E27FC236}">
                <a16:creationId xmlns:a16="http://schemas.microsoft.com/office/drawing/2014/main" id="{B8B88493-1322-E84A-A2B0-CAB586BB9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1011238"/>
            <a:ext cx="503396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200" i="1">
                <a:solidFill>
                  <a:schemeClr val="accent2"/>
                </a:solidFill>
              </a:rPr>
              <a:t>Explication de la parabole :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200">
                <a:solidFill>
                  <a:srgbClr val="000090"/>
                </a:solidFill>
              </a:rPr>
              <a:t>- le bon grain, ce sont les fils du Royaume,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200">
                <a:solidFill>
                  <a:srgbClr val="000090"/>
                </a:solidFill>
              </a:rPr>
              <a:t>- l’ivraie, les fils du Mauvais,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200">
                <a:solidFill>
                  <a:srgbClr val="000090"/>
                </a:solidFill>
              </a:rPr>
              <a:t>- l’ennemi qui l’a semée, le diable.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200">
                <a:solidFill>
                  <a:srgbClr val="000090"/>
                </a:solidFill>
              </a:rPr>
              <a:t>- la moisson, la fin du monde,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200">
                <a:solidFill>
                  <a:srgbClr val="000090"/>
                </a:solidFill>
              </a:rPr>
              <a:t>- les moissonneurs, les ange</a:t>
            </a:r>
            <a:r>
              <a:rPr lang="fr-FR" altLang="fr-FR" sz="2400">
                <a:solidFill>
                  <a:srgbClr val="000090"/>
                </a:solidFill>
              </a:rPr>
              <a:t>s</a:t>
            </a:r>
            <a:r>
              <a:rPr lang="fr-FR" altLang="fr-FR" sz="2400"/>
              <a:t>.</a:t>
            </a:r>
          </a:p>
        </p:txBody>
      </p:sp>
      <p:sp>
        <p:nvSpPr>
          <p:cNvPr id="3" name="Espace réservé du numéro de diapositive 8">
            <a:extLst>
              <a:ext uri="{FF2B5EF4-FFF2-40B4-BE49-F238E27FC236}">
                <a16:creationId xmlns:a16="http://schemas.microsoft.com/office/drawing/2014/main" id="{D6616699-AD15-334A-8BC7-F0158EA41A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623050" y="65166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80B78C-A227-5E41-B243-06878A5B257E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2" name="Image 1" descr="582bongrainivraie.jpg">
            <a:extLst>
              <a:ext uri="{FF2B5EF4-FFF2-40B4-BE49-F238E27FC236}">
                <a16:creationId xmlns:a16="http://schemas.microsoft.com/office/drawing/2014/main" id="{4731C861-2F65-E345-887D-7DCE887BF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011238"/>
            <a:ext cx="3708400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2" descr="Jugement dernier Borel haut.jpg">
            <a:extLst>
              <a:ext uri="{FF2B5EF4-FFF2-40B4-BE49-F238E27FC236}">
                <a16:creationId xmlns:a16="http://schemas.microsoft.com/office/drawing/2014/main" id="{E0DC14AF-A396-D244-B353-F5513D145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433763"/>
            <a:ext cx="4995863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ZoneTexte 3">
            <a:extLst>
              <a:ext uri="{FF2B5EF4-FFF2-40B4-BE49-F238E27FC236}">
                <a16:creationId xmlns:a16="http://schemas.microsoft.com/office/drawing/2014/main" id="{2545D2FC-938D-5C41-96C4-905757841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4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mage 2" descr="865 Jugemt particulier.jpg">
            <a:extLst>
              <a:ext uri="{FF2B5EF4-FFF2-40B4-BE49-F238E27FC236}">
                <a16:creationId xmlns:a16="http://schemas.microsoft.com/office/drawing/2014/main" id="{B8F92F36-0EF7-7C4F-BDC2-D152E13AA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30188"/>
            <a:ext cx="4367213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ZoneTexte 3">
            <a:extLst>
              <a:ext uri="{FF2B5EF4-FFF2-40B4-BE49-F238E27FC236}">
                <a16:creationId xmlns:a16="http://schemas.microsoft.com/office/drawing/2014/main" id="{BC3314F9-78D5-994E-AF10-327C321F6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2271713"/>
            <a:ext cx="4116388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Et ils s’en iront,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ceux-ci au châtiment éternel,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et les justes, à la vie éternelle. 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3366FF"/>
                </a:solidFill>
              </a:rPr>
              <a:t>(</a:t>
            </a:r>
            <a:r>
              <a:rPr lang="fr-FR" altLang="fr-FR" sz="2000">
                <a:solidFill>
                  <a:srgbClr val="3366FF"/>
                </a:solidFill>
              </a:rPr>
              <a:t>Mt 25, 46)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pic>
        <p:nvPicPr>
          <p:cNvPr id="39939" name="Image 7" descr="logo_canevas_16x16sansbordure.jpg">
            <a:extLst>
              <a:ext uri="{FF2B5EF4-FFF2-40B4-BE49-F238E27FC236}">
                <a16:creationId xmlns:a16="http://schemas.microsoft.com/office/drawing/2014/main" id="{BE3A97D5-C2BD-4543-88A6-5C4F1B5E4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1088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Espace réservé du numéro de diapositive 6">
            <a:extLst>
              <a:ext uri="{FF2B5EF4-FFF2-40B4-BE49-F238E27FC236}">
                <a16:creationId xmlns:a16="http://schemas.microsoft.com/office/drawing/2014/main" id="{F57DBC43-7EB8-1D48-B005-6F01CD6AB6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BB0932-1D68-9E46-A76E-B3A3AB57AA0D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9941" name="ZoneTexte 3">
            <a:extLst>
              <a:ext uri="{FF2B5EF4-FFF2-40B4-BE49-F238E27FC236}">
                <a16:creationId xmlns:a16="http://schemas.microsoft.com/office/drawing/2014/main" id="{F507C5D8-F985-EC4E-ABF2-1E6262D58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4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oneTexte 2">
            <a:extLst>
              <a:ext uri="{FF2B5EF4-FFF2-40B4-BE49-F238E27FC236}">
                <a16:creationId xmlns:a16="http://schemas.microsoft.com/office/drawing/2014/main" id="{D0E377F8-BBFF-674F-8603-ABA7D3391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874713"/>
            <a:ext cx="8575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40962" name="ZoneTexte 3">
            <a:extLst>
              <a:ext uri="{FF2B5EF4-FFF2-40B4-BE49-F238E27FC236}">
                <a16:creationId xmlns:a16="http://schemas.microsoft.com/office/drawing/2014/main" id="{79236C14-E76A-6B46-8CA9-4C80B77F4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301625"/>
            <a:ext cx="8758237" cy="5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90"/>
                </a:solidFill>
              </a:rPr>
              <a:t>Jésus a donné sa vie pour me sauver : pour m’obtenir la vie du Ciel.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009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90"/>
                </a:solidFill>
              </a:rPr>
              <a:t>En retour, Il attend de moi que je Le suive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en</a:t>
            </a:r>
            <a:r>
              <a:rPr lang="fr-FR" altLang="fr-FR" sz="2400">
                <a:solidFill>
                  <a:srgbClr val="3366FF"/>
                </a:solidFill>
              </a:rPr>
              <a:t> </a:t>
            </a:r>
            <a:r>
              <a:rPr lang="fr-FR" altLang="fr-FR" sz="2400" i="1">
                <a:solidFill>
                  <a:srgbClr val="3366FF"/>
                </a:solidFill>
              </a:rPr>
              <a:t>écoutant sa voix </a:t>
            </a:r>
            <a:r>
              <a:rPr lang="fr-FR" altLang="fr-FR" sz="2000">
                <a:solidFill>
                  <a:srgbClr val="3366FF"/>
                </a:solidFill>
              </a:rPr>
              <a:t>(Jn 18, 37)</a:t>
            </a:r>
            <a:r>
              <a:rPr lang="fr-FR" altLang="fr-FR" sz="2400">
                <a:solidFill>
                  <a:srgbClr val="3366FF"/>
                </a:solidFill>
              </a:rPr>
              <a:t> </a:t>
            </a:r>
            <a:endParaRPr lang="fr-FR" altLang="fr-FR" sz="2400" i="1">
              <a:solidFill>
                <a:srgbClr val="3366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</a:rPr>
              <a:t>Jésus est-il le Roi et le Seigneur de ma vie 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6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i="1"/>
              <a:t>				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90"/>
                </a:solidFill>
              </a:rPr>
              <a:t>J’ai le choix entre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000090"/>
                </a:solidFill>
              </a:rPr>
              <a:t>« vivre  pour  moi »      </a:t>
            </a:r>
            <a:r>
              <a:rPr lang="fr-FR" altLang="fr-FR" sz="2400">
                <a:solidFill>
                  <a:srgbClr val="000090"/>
                </a:solidFill>
              </a:rPr>
              <a:t>OU</a:t>
            </a:r>
            <a:r>
              <a:rPr lang="fr-FR" altLang="fr-FR" sz="2400" i="1">
                <a:solidFill>
                  <a:srgbClr val="000090"/>
                </a:solidFill>
              </a:rPr>
              <a:t>     « vivre pour le Seigneur »</a:t>
            </a:r>
            <a:r>
              <a:rPr lang="fr-FR" altLang="fr-FR" sz="2800" b="1" i="1">
                <a:solidFill>
                  <a:srgbClr val="00009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800" b="1" i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chemeClr val="accent2"/>
                </a:solidFill>
              </a:rPr>
              <a:t>C’est à moi de le décider…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chemeClr val="accent2"/>
                </a:solidFill>
              </a:rPr>
              <a:t> </a:t>
            </a:r>
            <a:r>
              <a:rPr lang="fr-FR" altLang="fr-FR" sz="2800" i="1">
                <a:solidFill>
                  <a:schemeClr val="accent2"/>
                </a:solidFill>
              </a:rPr>
              <a:t>avec l’aide et la grâce de Dieu </a:t>
            </a:r>
            <a:r>
              <a:rPr lang="fr-FR" altLang="fr-FR" sz="2800" b="1">
                <a:solidFill>
                  <a:schemeClr val="accent2"/>
                </a:solidFill>
              </a:rPr>
              <a:t>!</a:t>
            </a:r>
          </a:p>
        </p:txBody>
      </p:sp>
      <p:pic>
        <p:nvPicPr>
          <p:cNvPr id="40963" name="Image 7" descr="logo_canevas_16x16sansbordure.jpg">
            <a:extLst>
              <a:ext uri="{FF2B5EF4-FFF2-40B4-BE49-F238E27FC236}">
                <a16:creationId xmlns:a16="http://schemas.microsoft.com/office/drawing/2014/main" id="{F45516E7-1124-D640-BADB-F5E33D0CB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1088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Espace réservé du numéro de diapositive 6">
            <a:extLst>
              <a:ext uri="{FF2B5EF4-FFF2-40B4-BE49-F238E27FC236}">
                <a16:creationId xmlns:a16="http://schemas.microsoft.com/office/drawing/2014/main" id="{A59F3106-7C98-9E46-8EBD-D824076F7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8959BF-5063-E549-A033-E2F0C12F00A8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0965" name="ZoneTexte 3">
            <a:extLst>
              <a:ext uri="{FF2B5EF4-FFF2-40B4-BE49-F238E27FC236}">
                <a16:creationId xmlns:a16="http://schemas.microsoft.com/office/drawing/2014/main" id="{3E993D62-61BD-5B4E-B0AD-4517B5489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3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ZoneTexte 1">
            <a:extLst>
              <a:ext uri="{FF2B5EF4-FFF2-40B4-BE49-F238E27FC236}">
                <a16:creationId xmlns:a16="http://schemas.microsoft.com/office/drawing/2014/main" id="{9A5E5974-1957-DE47-91C6-3B5E81E36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1252538"/>
            <a:ext cx="41656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/>
              <a:t>Jugement dernier</a:t>
            </a:r>
            <a:endParaRPr lang="fr-FR" altLang="fr-FR" sz="1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70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Abbatiale de Conques </a:t>
            </a:r>
            <a:r>
              <a:rPr lang="fr-FR" altLang="fr-FR" sz="2400" i="1"/>
              <a:t>(Aveyron)</a:t>
            </a:r>
          </a:p>
        </p:txBody>
      </p:sp>
      <p:pic>
        <p:nvPicPr>
          <p:cNvPr id="2" name="Image 1" descr="jug dern 4.jpg">
            <a:extLst>
              <a:ext uri="{FF2B5EF4-FFF2-40B4-BE49-F238E27FC236}">
                <a16:creationId xmlns:a16="http://schemas.microsoft.com/office/drawing/2014/main" id="{EBB90613-E45E-704F-B1C1-5F14A9F2C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325" y="-68263"/>
            <a:ext cx="10404475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age 2" descr="463Cyclesimplif_épisode_1.jpg">
            <a:extLst>
              <a:ext uri="{FF2B5EF4-FFF2-40B4-BE49-F238E27FC236}">
                <a16:creationId xmlns:a16="http://schemas.microsoft.com/office/drawing/2014/main" id="{280F9C82-CEA4-6E49-ABF3-8337B86E5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47638"/>
            <a:ext cx="4216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ZoneTexte 3">
            <a:extLst>
              <a:ext uri="{FF2B5EF4-FFF2-40B4-BE49-F238E27FC236}">
                <a16:creationId xmlns:a16="http://schemas.microsoft.com/office/drawing/2014/main" id="{3A3DD224-64CB-7042-9114-62E1F05D4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990600"/>
            <a:ext cx="398621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660066"/>
                </a:solidFill>
              </a:rPr>
              <a:t>Le mois prochain, 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660066"/>
                </a:solidFill>
              </a:rPr>
              <a:t>un nouveau cycle liturgique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660066"/>
                </a:solidFill>
              </a:rPr>
              <a:t> commencera 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660066"/>
                </a:solidFill>
              </a:rPr>
              <a:t>avec le temps de l’</a:t>
            </a:r>
            <a:r>
              <a:rPr lang="fr-FR" altLang="ja-JP" sz="2400" b="1">
                <a:solidFill>
                  <a:srgbClr val="660066"/>
                </a:solidFill>
              </a:rPr>
              <a:t>Avent</a:t>
            </a:r>
            <a:r>
              <a:rPr lang="fr-FR" altLang="ja-JP" sz="2400">
                <a:solidFill>
                  <a:srgbClr val="660066"/>
                </a:solidFill>
              </a:rPr>
              <a:t>, </a:t>
            </a:r>
          </a:p>
          <a:p>
            <a:pPr algn="ctr"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660066"/>
                </a:solidFill>
              </a:rPr>
              <a:t>qui nous préparera à la 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660066"/>
                </a:solidFill>
              </a:rPr>
              <a:t>venue de Jésus-Sauveur, 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660066"/>
                </a:solidFill>
              </a:rPr>
              <a:t>à Noël.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pic>
        <p:nvPicPr>
          <p:cNvPr id="43011" name="Image 7" descr="logo_canevas_16x16sansbordure.jpg">
            <a:extLst>
              <a:ext uri="{FF2B5EF4-FFF2-40B4-BE49-F238E27FC236}">
                <a16:creationId xmlns:a16="http://schemas.microsoft.com/office/drawing/2014/main" id="{1BD8173C-A864-E144-81C8-4CB3435CB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1088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Espace réservé du numéro de diapositive 8">
            <a:extLst>
              <a:ext uri="{FF2B5EF4-FFF2-40B4-BE49-F238E27FC236}">
                <a16:creationId xmlns:a16="http://schemas.microsoft.com/office/drawing/2014/main" id="{DB5A4B7E-574E-5E48-A14F-53B5DCEFD3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0C6804-5F26-CC4E-8024-113BADCA8842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7" name="Flèche droite à entaille 6">
            <a:extLst>
              <a:ext uri="{FF2B5EF4-FFF2-40B4-BE49-F238E27FC236}">
                <a16:creationId xmlns:a16="http://schemas.microsoft.com/office/drawing/2014/main" id="{7D22E140-1278-4441-9E57-B1A3C955A15D}"/>
              </a:ext>
            </a:extLst>
          </p:cNvPr>
          <p:cNvSpPr>
            <a:spLocks noChangeArrowheads="1"/>
          </p:cNvSpPr>
          <p:nvPr/>
        </p:nvSpPr>
        <p:spPr bwMode="auto">
          <a:xfrm rot="1963420">
            <a:off x="4425950" y="1416050"/>
            <a:ext cx="1347788" cy="266700"/>
          </a:xfrm>
          <a:prstGeom prst="notchedRightArrow">
            <a:avLst>
              <a:gd name="adj1" fmla="val 50000"/>
              <a:gd name="adj2" fmla="val 54232"/>
            </a:avLst>
          </a:prstGeom>
          <a:solidFill>
            <a:srgbClr val="FF66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43014" name="ZoneTexte 3">
            <a:extLst>
              <a:ext uri="{FF2B5EF4-FFF2-40B4-BE49-F238E27FC236}">
                <a16:creationId xmlns:a16="http://schemas.microsoft.com/office/drawing/2014/main" id="{F7B7C18E-2D1B-2E4D-A7D8-8D135641B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4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ce réservé du numéro de diapositive 1">
            <a:extLst>
              <a:ext uri="{FF2B5EF4-FFF2-40B4-BE49-F238E27FC236}">
                <a16:creationId xmlns:a16="http://schemas.microsoft.com/office/drawing/2014/main" id="{AEDD9F39-8E9C-5745-8949-647E89739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3A8F9F-9892-EC4F-8282-D90CF1D7843C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44034" name="Image 6" descr="logo_canevas_16x16sansbordure.jpg">
            <a:extLst>
              <a:ext uri="{FF2B5EF4-FFF2-40B4-BE49-F238E27FC236}">
                <a16:creationId xmlns:a16="http://schemas.microsoft.com/office/drawing/2014/main" id="{2EBE780C-8EF3-8540-A9C6-A982C950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9025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ZoneTexte 3">
            <a:extLst>
              <a:ext uri="{FF2B5EF4-FFF2-40B4-BE49-F238E27FC236}">
                <a16:creationId xmlns:a16="http://schemas.microsoft.com/office/drawing/2014/main" id="{3A1DA440-75DB-5749-AB81-2CEF8EFCB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3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  <p:sp>
        <p:nvSpPr>
          <p:cNvPr id="44036" name="ZoneTexte 2">
            <a:extLst>
              <a:ext uri="{FF2B5EF4-FFF2-40B4-BE49-F238E27FC236}">
                <a16:creationId xmlns:a16="http://schemas.microsoft.com/office/drawing/2014/main" id="{423B8B52-D481-284F-95C9-545F90F55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30288"/>
            <a:ext cx="7794625" cy="49799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2540000" indent="79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800" b="1" i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i="1">
                <a:solidFill>
                  <a:schemeClr val="accent2"/>
                </a:solidFill>
              </a:rPr>
              <a:t>Quelques liens pour compléter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800" b="1" i="1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hlinkClick r:id="rId4"/>
              </a:rPr>
              <a:t>Vivre la fête du Christ-Roi avec les enfants</a:t>
            </a:r>
            <a:endParaRPr lang="fr-FR" altLang="fr-FR" sz="24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hlinkClick r:id="rId5"/>
              </a:rPr>
              <a:t>Élever nos enfants pour le Ciel – Les fins dernières</a:t>
            </a:r>
            <a:endParaRPr lang="fr-FR" altLang="fr-FR" sz="240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lvl="1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hlinkClick r:id="rId6"/>
              </a:rPr>
              <a:t>Prières pour la fête du Christ-Roi</a:t>
            </a:r>
            <a:endParaRPr lang="fr-FR" altLang="fr-FR" sz="240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/>
          </a:p>
          <a:p>
            <a:pPr lvl="3" algn="just">
              <a:buFont typeface="Wingdings" pitchFamily="2" charset="2"/>
              <a:buChar char="v"/>
            </a:pPr>
            <a:r>
              <a:rPr lang="fr-FR" altLang="fr-FR"/>
              <a:t>  </a:t>
            </a:r>
            <a:r>
              <a:rPr lang="fr-FR" altLang="fr-FR">
                <a:hlinkClick r:id="rId7"/>
              </a:rPr>
              <a:t>Tous les diaporamas</a:t>
            </a:r>
            <a:endParaRPr lang="fr-FR" altLang="fr-FR"/>
          </a:p>
          <a:p>
            <a:pPr lvl="3" algn="just">
              <a:buFont typeface="Wingdings" pitchFamily="2" charset="2"/>
              <a:buChar char="v"/>
            </a:pPr>
            <a:endParaRPr lang="fr-FR" altLang="fr-FR" sz="800"/>
          </a:p>
          <a:p>
            <a:pPr lvl="3" algn="just">
              <a:lnSpc>
                <a:spcPct val="70000"/>
              </a:lnSpc>
              <a:buFont typeface="Wingdings" pitchFamily="2" charset="2"/>
              <a:buChar char="v"/>
            </a:pPr>
            <a:endParaRPr lang="fr-FR" altLang="fr-FR" sz="800"/>
          </a:p>
          <a:p>
            <a:pPr lvl="3" algn="just">
              <a:lnSpc>
                <a:spcPct val="70000"/>
              </a:lnSpc>
              <a:buFont typeface="Wingdings" pitchFamily="2" charset="2"/>
              <a:buChar char="v"/>
            </a:pPr>
            <a:r>
              <a:rPr lang="fr-FR" altLang="fr-FR" i="1"/>
              <a:t>   </a:t>
            </a:r>
            <a:r>
              <a:rPr lang="fr-FR" altLang="fr-FR" i="1">
                <a:hlinkClick r:id="rId3"/>
              </a:rPr>
              <a:t>Page d’accueil du site</a:t>
            </a:r>
            <a:endParaRPr lang="fr-FR" altLang="fr-FR" i="1"/>
          </a:p>
          <a:p>
            <a:pPr lvl="3" algn="just">
              <a:lnSpc>
                <a:spcPct val="70000"/>
              </a:lnSpc>
              <a:buFont typeface="Wingdings" pitchFamily="2" charset="2"/>
              <a:buChar char="v"/>
            </a:pPr>
            <a:endParaRPr lang="fr-FR" altLang="fr-FR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 1" descr="463Cyclesimplif_épisode_6.jpg">
            <a:extLst>
              <a:ext uri="{FF2B5EF4-FFF2-40B4-BE49-F238E27FC236}">
                <a16:creationId xmlns:a16="http://schemas.microsoft.com/office/drawing/2014/main" id="{49D52DE3-8C1A-834C-B681-30D2EEFC0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0"/>
            <a:ext cx="4154487" cy="623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ZoneTexte 2">
            <a:extLst>
              <a:ext uri="{FF2B5EF4-FFF2-40B4-BE49-F238E27FC236}">
                <a16:creationId xmlns:a16="http://schemas.microsoft.com/office/drawing/2014/main" id="{E027ACEF-29C4-1E45-B13B-65344FE1C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790575"/>
            <a:ext cx="4148138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984807"/>
                </a:solidFill>
              </a:rPr>
              <a:t>La fête du 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984807"/>
                </a:solidFill>
              </a:rPr>
              <a:t>Christ Roi de l’univers 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984807"/>
                </a:solidFill>
              </a:rPr>
              <a:t>marque la fin 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984807"/>
                </a:solidFill>
              </a:rPr>
              <a:t>de l’année liturgique</a:t>
            </a:r>
            <a:r>
              <a:rPr lang="fr-FR" altLang="fr-FR" sz="2400" b="1">
                <a:solidFill>
                  <a:srgbClr val="984807"/>
                </a:solidFill>
              </a:rPr>
              <a:t>. </a:t>
            </a:r>
          </a:p>
        </p:txBody>
      </p:sp>
      <p:pic>
        <p:nvPicPr>
          <p:cNvPr id="17411" name="Image 7" descr="logo_canevas_16x16sansbordure.jpg">
            <a:extLst>
              <a:ext uri="{FF2B5EF4-FFF2-40B4-BE49-F238E27FC236}">
                <a16:creationId xmlns:a16="http://schemas.microsoft.com/office/drawing/2014/main" id="{41B6B894-247D-914C-AB47-430C882D7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1088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Espace réservé du numéro de diapositive 6">
            <a:extLst>
              <a:ext uri="{FF2B5EF4-FFF2-40B4-BE49-F238E27FC236}">
                <a16:creationId xmlns:a16="http://schemas.microsoft.com/office/drawing/2014/main" id="{E8E5FEB0-EE3F-E743-AEB0-DC4B040BFA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0D12B3-10AD-7F44-9E82-6346D36AA64D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2" name="Flèche droite à entaille 11">
            <a:extLst>
              <a:ext uri="{FF2B5EF4-FFF2-40B4-BE49-F238E27FC236}">
                <a16:creationId xmlns:a16="http://schemas.microsoft.com/office/drawing/2014/main" id="{7875A822-EFAE-4843-BC70-08596C7F5912}"/>
              </a:ext>
            </a:extLst>
          </p:cNvPr>
          <p:cNvSpPr>
            <a:spLocks noChangeArrowheads="1"/>
          </p:cNvSpPr>
          <p:nvPr/>
        </p:nvSpPr>
        <p:spPr bwMode="auto">
          <a:xfrm rot="1963420">
            <a:off x="4408488" y="1738313"/>
            <a:ext cx="1347787" cy="266700"/>
          </a:xfrm>
          <a:prstGeom prst="notchedRightArrow">
            <a:avLst>
              <a:gd name="adj1" fmla="val 50000"/>
              <a:gd name="adj2" fmla="val 54232"/>
            </a:avLst>
          </a:prstGeom>
          <a:solidFill>
            <a:srgbClr val="FF66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830363B-5548-7741-BDDB-AD26DE8B3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40138"/>
            <a:ext cx="4938713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90"/>
                </a:solidFill>
              </a:rPr>
              <a:t>Le mois prochain, un nouveau cycle ouvrira le temps de l’Avent,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90"/>
                </a:solidFill>
              </a:rPr>
              <a:t>temps de préparation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90"/>
                </a:solidFill>
              </a:rPr>
              <a:t>à la venue du Sauveur, à Noël.</a:t>
            </a:r>
          </a:p>
        </p:txBody>
      </p:sp>
      <p:sp>
        <p:nvSpPr>
          <p:cNvPr id="17415" name="ZoneTexte 3">
            <a:extLst>
              <a:ext uri="{FF2B5EF4-FFF2-40B4-BE49-F238E27FC236}">
                <a16:creationId xmlns:a16="http://schemas.microsoft.com/office/drawing/2014/main" id="{9BEDE9A3-EA96-A44A-97BE-3D071F0A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4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u numéro de diapositive 1">
            <a:extLst>
              <a:ext uri="{FF2B5EF4-FFF2-40B4-BE49-F238E27FC236}">
                <a16:creationId xmlns:a16="http://schemas.microsoft.com/office/drawing/2014/main" id="{0D656F13-1713-8B47-9E99-89410570A5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718216-D323-F248-9B6D-D96CFBE26A47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64494E7-4DFD-264B-AEC8-D38752661816}"/>
              </a:ext>
            </a:extLst>
          </p:cNvPr>
          <p:cNvSpPr txBox="1"/>
          <p:nvPr/>
        </p:nvSpPr>
        <p:spPr>
          <a:xfrm>
            <a:off x="1323975" y="674688"/>
            <a:ext cx="6496050" cy="5508625"/>
          </a:xfrm>
          <a:prstGeom prst="rect">
            <a:avLst/>
          </a:prstGeom>
          <a:solidFill>
            <a:srgbClr val="F2F0FF"/>
          </a:solidFill>
          <a:ln w="19050" cmpd="sng">
            <a:solidFill>
              <a:srgbClr val="008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fr-FR" dirty="0">
              <a:solidFill>
                <a:srgbClr val="C0504D"/>
              </a:solidFill>
            </a:endParaRPr>
          </a:p>
          <a:p>
            <a:pPr algn="ctr">
              <a:defRPr/>
            </a:pPr>
            <a:r>
              <a:rPr lang="fr-FR" sz="2400" b="1" i="1" dirty="0">
                <a:solidFill>
                  <a:schemeClr val="accent2"/>
                </a:solidFill>
              </a:rPr>
              <a:t>DOCUMENTATION</a:t>
            </a:r>
            <a:br>
              <a:rPr lang="fr-FR" sz="2400" b="1" i="1" dirty="0">
                <a:solidFill>
                  <a:schemeClr val="accent2"/>
                </a:solidFill>
              </a:rPr>
            </a:br>
            <a:endParaRPr lang="fr-FR" sz="2400" b="1" i="1" dirty="0">
              <a:solidFill>
                <a:schemeClr val="accent2"/>
              </a:solidFill>
            </a:endParaRPr>
          </a:p>
          <a:p>
            <a:pPr>
              <a:defRPr/>
            </a:pPr>
            <a:endParaRPr lang="fr-FR" sz="1600" dirty="0">
              <a:hlinkClick r:id="rId2"/>
            </a:endParaRPr>
          </a:p>
          <a:p>
            <a:pPr marL="939800" indent="-330200">
              <a:buFont typeface="Wingdings" charset="2"/>
              <a:buChar char="ü"/>
              <a:defRPr/>
            </a:pPr>
            <a:r>
              <a:rPr lang="fr-FR" sz="2400" b="1" dirty="0"/>
              <a:t>Parents et éducateurs</a:t>
            </a:r>
          </a:p>
          <a:p>
            <a:pPr>
              <a:defRPr/>
            </a:pPr>
            <a:endParaRPr lang="fr-FR" sz="2400" dirty="0"/>
          </a:p>
          <a:p>
            <a:pPr lvl="2">
              <a:defRPr/>
            </a:pPr>
            <a:r>
              <a:rPr lang="fr-FR" sz="2400" dirty="0">
                <a:hlinkClick r:id="rId3"/>
              </a:rPr>
              <a:t>Vivre l’année liturgique avec les enfants</a:t>
            </a:r>
            <a:endParaRPr lang="fr-FR" sz="2400" dirty="0"/>
          </a:p>
          <a:p>
            <a:pPr lvl="2">
              <a:defRPr/>
            </a:pPr>
            <a:endParaRPr lang="fr-FR" sz="2400" dirty="0"/>
          </a:p>
          <a:p>
            <a:pPr lvl="2">
              <a:defRPr/>
            </a:pPr>
            <a:r>
              <a:rPr lang="fr-FR" sz="2400" dirty="0">
                <a:hlinkClick r:id="rId4"/>
              </a:rPr>
              <a:t>Pour que s’épanouisse la foi du tout-petit</a:t>
            </a:r>
            <a:endParaRPr lang="fr-FR" sz="2400" dirty="0"/>
          </a:p>
          <a:p>
            <a:pPr lvl="2">
              <a:defRPr/>
            </a:pPr>
            <a:endParaRPr lang="fr-FR" sz="2400" dirty="0"/>
          </a:p>
          <a:p>
            <a:pPr lvl="2">
              <a:defRPr/>
            </a:pPr>
            <a:r>
              <a:rPr lang="fr-FR" sz="2400" dirty="0">
                <a:hlinkClick r:id="rId5"/>
              </a:rPr>
              <a:t>Éduquer pour le bonheur</a:t>
            </a:r>
            <a:endParaRPr lang="fr-FR" sz="2400" dirty="0"/>
          </a:p>
          <a:p>
            <a:pPr lvl="2">
              <a:defRPr/>
            </a:pPr>
            <a:endParaRPr lang="fr-FR" sz="2400" dirty="0"/>
          </a:p>
          <a:p>
            <a:pPr lvl="2">
              <a:defRPr/>
            </a:pPr>
            <a:r>
              <a:rPr lang="fr-FR" sz="2400" i="1" dirty="0">
                <a:hlinkClick r:id="rId6"/>
              </a:rPr>
              <a:t>Autres écrits</a:t>
            </a:r>
            <a:endParaRPr lang="fr-FR" sz="2400" i="1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45059" name="ZoneTexte 3">
            <a:extLst>
              <a:ext uri="{FF2B5EF4-FFF2-40B4-BE49-F238E27FC236}">
                <a16:creationId xmlns:a16="http://schemas.microsoft.com/office/drawing/2014/main" id="{FC1FF27C-3834-D64A-A5EF-8FB7B43FE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7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  <p:pic>
        <p:nvPicPr>
          <p:cNvPr id="45060" name="Image 6" descr="logo_canevas_16x16sansbordure.jpg">
            <a:extLst>
              <a:ext uri="{FF2B5EF4-FFF2-40B4-BE49-F238E27FC236}">
                <a16:creationId xmlns:a16="http://schemas.microsoft.com/office/drawing/2014/main" id="{238CB089-A68E-4144-818C-9E89B7174F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9025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age 1" descr="jug dern 3.jpg">
            <a:extLst>
              <a:ext uri="{FF2B5EF4-FFF2-40B4-BE49-F238E27FC236}">
                <a16:creationId xmlns:a16="http://schemas.microsoft.com/office/drawing/2014/main" id="{50F68CE4-43FE-9945-B1D7-0AA66A11C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325" y="0"/>
            <a:ext cx="103711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ZoneTexte 1">
            <a:extLst>
              <a:ext uri="{FF2B5EF4-FFF2-40B4-BE49-F238E27FC236}">
                <a16:creationId xmlns:a16="http://schemas.microsoft.com/office/drawing/2014/main" id="{BC89D229-77D8-C346-867C-2871CEAF3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3" y="2851150"/>
            <a:ext cx="443706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Image du début 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/>
              <a:t>Portail royal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/>
              <a:t>Cathédrale de Chartres</a:t>
            </a:r>
          </a:p>
        </p:txBody>
      </p:sp>
      <p:sp>
        <p:nvSpPr>
          <p:cNvPr id="46083" name="Espace réservé du numéro de diapositive 4">
            <a:extLst>
              <a:ext uri="{FF2B5EF4-FFF2-40B4-BE49-F238E27FC236}">
                <a16:creationId xmlns:a16="http://schemas.microsoft.com/office/drawing/2014/main" id="{7B8F668F-D50F-7648-878C-986FF1FB85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10FD37-DBD7-9E4D-9FEC-F5FFBF1F5E71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oneTexte 3">
            <a:extLst>
              <a:ext uri="{FF2B5EF4-FFF2-40B4-BE49-F238E27FC236}">
                <a16:creationId xmlns:a16="http://schemas.microsoft.com/office/drawing/2014/main" id="{A1447619-EE90-9A46-AE56-0EB53E560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88913"/>
            <a:ext cx="9017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FF6600"/>
                </a:solidFill>
              </a:rPr>
              <a:t>Quel est le but de la fête du Christ Roi de l’Univers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96A5A8F-12CC-7944-A80C-A4CC96CCD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1185863"/>
            <a:ext cx="392112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600" b="1">
                <a:solidFill>
                  <a:srgbClr val="C0504D"/>
                </a:solidFill>
              </a:rPr>
              <a:t>Affirmer la royauté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600" b="1">
                <a:solidFill>
                  <a:srgbClr val="C0504D"/>
                </a:solidFill>
              </a:rPr>
              <a:t>du Seigneur Jésus</a:t>
            </a:r>
            <a:r>
              <a:rPr lang="fr-FR" altLang="fr-FR" sz="2600">
                <a:solidFill>
                  <a:srgbClr val="C0504D"/>
                </a:solidFill>
              </a:rPr>
              <a:t>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600">
                <a:solidFill>
                  <a:srgbClr val="C0504D"/>
                </a:solidFill>
              </a:rPr>
              <a:t>et sa puissance souveraine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600">
                <a:solidFill>
                  <a:srgbClr val="C0504D"/>
                </a:solidFill>
              </a:rPr>
              <a:t> sur le monde entier</a:t>
            </a:r>
          </a:p>
        </p:txBody>
      </p:sp>
      <p:pic>
        <p:nvPicPr>
          <p:cNvPr id="18435" name="Image 2" descr="e26a2256df3d67ac97ecaa70b15f44a3.jpg">
            <a:extLst>
              <a:ext uri="{FF2B5EF4-FFF2-40B4-BE49-F238E27FC236}">
                <a16:creationId xmlns:a16="http://schemas.microsoft.com/office/drawing/2014/main" id="{E34D930C-475D-A44F-8FA3-BB5E17288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1270000"/>
            <a:ext cx="43656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Image 7" descr="logo_canevas_16x16sansbordure.jpg">
            <a:extLst>
              <a:ext uri="{FF2B5EF4-FFF2-40B4-BE49-F238E27FC236}">
                <a16:creationId xmlns:a16="http://schemas.microsoft.com/office/drawing/2014/main" id="{154EB317-C09B-4947-9A1D-47AEE9937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1088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Espace réservé du numéro de diapositive 7">
            <a:extLst>
              <a:ext uri="{FF2B5EF4-FFF2-40B4-BE49-F238E27FC236}">
                <a16:creationId xmlns:a16="http://schemas.microsoft.com/office/drawing/2014/main" id="{A396F4F2-910F-C145-81D1-C1DCF3A928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760790-F6CD-144D-BD52-A07803AA1427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8439" name="ZoneTexte 2">
            <a:extLst>
              <a:ext uri="{FF2B5EF4-FFF2-40B4-BE49-F238E27FC236}">
                <a16:creationId xmlns:a16="http://schemas.microsoft.com/office/drawing/2014/main" id="{E2DC041A-2CAB-8640-992A-C1FF41488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6925"/>
            <a:ext cx="40481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600">
                <a:solidFill>
                  <a:srgbClr val="C0504D"/>
                </a:solidFill>
              </a:rPr>
              <a:t>et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fr-FR" altLang="fr-FR" sz="2600">
                <a:solidFill>
                  <a:srgbClr val="C0504D"/>
                </a:solidFill>
              </a:rPr>
              <a:t> </a:t>
            </a:r>
            <a:r>
              <a:rPr lang="fr-FR" altLang="fr-FR" sz="2600" b="1">
                <a:solidFill>
                  <a:srgbClr val="C0504D"/>
                </a:solidFill>
              </a:rPr>
              <a:t>annoncer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600" b="1">
                <a:solidFill>
                  <a:srgbClr val="C0504D"/>
                </a:solidFill>
              </a:rPr>
              <a:t> son retour glorieux 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600">
                <a:solidFill>
                  <a:srgbClr val="C0504D"/>
                </a:solidFill>
              </a:rPr>
              <a:t>à la fin des temps.</a:t>
            </a:r>
          </a:p>
        </p:txBody>
      </p:sp>
      <p:sp>
        <p:nvSpPr>
          <p:cNvPr id="3" name="ZoneTexte 3">
            <a:extLst>
              <a:ext uri="{FF2B5EF4-FFF2-40B4-BE49-F238E27FC236}">
                <a16:creationId xmlns:a16="http://schemas.microsoft.com/office/drawing/2014/main" id="{4826E055-0941-2545-A08D-B6FFDEBA3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4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2" grpId="0"/>
      <p:bldP spid="184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 1" descr="880B4AvAnnonciation.jpg">
            <a:extLst>
              <a:ext uri="{FF2B5EF4-FFF2-40B4-BE49-F238E27FC236}">
                <a16:creationId xmlns:a16="http://schemas.microsoft.com/office/drawing/2014/main" id="{E739EA94-C851-4C47-A818-E00608546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85725"/>
            <a:ext cx="4430713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ZoneTexte 2">
            <a:extLst>
              <a:ext uri="{FF2B5EF4-FFF2-40B4-BE49-F238E27FC236}">
                <a16:creationId xmlns:a16="http://schemas.microsoft.com/office/drawing/2014/main" id="{4F46C288-C44A-4A4D-B36B-2D280E937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1600" y="85725"/>
            <a:ext cx="4818063" cy="629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600" b="1">
                <a:solidFill>
                  <a:srgbClr val="FF6600"/>
                </a:solidFill>
              </a:rPr>
              <a:t>La Royauté de Jésus est affirmée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600" b="1">
                <a:solidFill>
                  <a:srgbClr val="FF6600"/>
                </a:solidFill>
              </a:rPr>
              <a:t>dès avant sa naissance, 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C0504D"/>
                </a:solidFill>
              </a:rPr>
              <a:t>par l’Ange de l’Annonciation </a:t>
            </a:r>
            <a:r>
              <a:rPr lang="fr-FR" altLang="fr-FR" sz="2400">
                <a:solidFill>
                  <a:srgbClr val="C0504D"/>
                </a:solidFill>
              </a:rPr>
              <a:t>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Voici que tu vas concevoir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et enfanter un fils ;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tu lui donneras le nom de Jésus.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 i="1">
                <a:solidFill>
                  <a:srgbClr val="3366FF"/>
                </a:solidFill>
              </a:rPr>
              <a:t>Il sera grand,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400" b="1" i="1">
                <a:solidFill>
                  <a:srgbClr val="3366FF"/>
                </a:solidFill>
              </a:rPr>
              <a:t>il sera appelé Fils du Très-Haut ;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400" b="1" i="1">
                <a:solidFill>
                  <a:srgbClr val="3366FF"/>
                </a:solidFill>
              </a:rPr>
              <a:t>le Seigneur Dieu lui donnera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400" b="1" i="1">
                <a:solidFill>
                  <a:srgbClr val="3366FF"/>
                </a:solidFill>
              </a:rPr>
              <a:t>le trône de David son père ;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400" b="1" i="1">
                <a:solidFill>
                  <a:srgbClr val="3366FF"/>
                </a:solidFill>
              </a:rPr>
              <a:t>il régnera pour toujours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sur la maison de Jacob,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400" b="1" i="1">
                <a:solidFill>
                  <a:srgbClr val="3366FF"/>
                </a:solidFill>
              </a:rPr>
              <a:t>et son règne n’aura pas de fin. 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3366FF"/>
                </a:solidFill>
              </a:rPr>
              <a:t>(Lc 1, 31-33)</a:t>
            </a:r>
          </a:p>
        </p:txBody>
      </p:sp>
      <p:pic>
        <p:nvPicPr>
          <p:cNvPr id="19459" name="Image 7" descr="logo_canevas_16x16sansbordure.jpg">
            <a:extLst>
              <a:ext uri="{FF2B5EF4-FFF2-40B4-BE49-F238E27FC236}">
                <a16:creationId xmlns:a16="http://schemas.microsoft.com/office/drawing/2014/main" id="{39E7E4BA-FBEB-A448-80DE-3ED3FDF85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1088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Espace réservé du numéro de diapositive 6">
            <a:extLst>
              <a:ext uri="{FF2B5EF4-FFF2-40B4-BE49-F238E27FC236}">
                <a16:creationId xmlns:a16="http://schemas.microsoft.com/office/drawing/2014/main" id="{1C914C61-08F4-7447-A58D-313A76B6A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81B042-92CF-994E-87B4-9484AC3587A8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9461" name="ZoneTexte 3">
            <a:extLst>
              <a:ext uri="{FF2B5EF4-FFF2-40B4-BE49-F238E27FC236}">
                <a16:creationId xmlns:a16="http://schemas.microsoft.com/office/drawing/2014/main" id="{3D2896C7-0B4C-AB4A-9095-655C980C5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4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 1" descr="736PP15.jpg">
            <a:extLst>
              <a:ext uri="{FF2B5EF4-FFF2-40B4-BE49-F238E27FC236}">
                <a16:creationId xmlns:a16="http://schemas.microsoft.com/office/drawing/2014/main" id="{D66DA103-F269-5344-B1FF-FD6998A18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282575"/>
            <a:ext cx="4138612" cy="57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ZoneTexte 2">
            <a:extLst>
              <a:ext uri="{FF2B5EF4-FFF2-40B4-BE49-F238E27FC236}">
                <a16:creationId xmlns:a16="http://schemas.microsoft.com/office/drawing/2014/main" id="{F5D912AB-E040-8F44-92EF-DAB03D8A0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1908175"/>
            <a:ext cx="45212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400" b="1" i="1">
                <a:solidFill>
                  <a:srgbClr val="3366FF"/>
                </a:solidFill>
              </a:rPr>
              <a:t>Tout pouvoir m’a été donné 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400" b="1" i="1">
                <a:solidFill>
                  <a:srgbClr val="3366FF"/>
                </a:solidFill>
              </a:rPr>
              <a:t>au ciel et sur la terre.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Allez ! De toutes les nations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faites des disciples :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baptisez-les au nom du Père,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et du Fils, et du Saint-Esprit,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apprenez-leur à observer tout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ce que je vous ai commandé.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3366FF"/>
                </a:solidFill>
              </a:rPr>
              <a:t>(Mt 28, 19-20) 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70A3792-508F-C24A-B073-7CAF6921C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65088"/>
            <a:ext cx="475615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6600"/>
                </a:solidFill>
              </a:rPr>
              <a:t>Jésus Lui-même affirme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6600"/>
                </a:solidFill>
              </a:rPr>
              <a:t>son autorité souveraine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2"/>
                </a:solidFill>
              </a:rPr>
              <a:t>lorsque, avant de remonter au ciel,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2"/>
                </a:solidFill>
              </a:rPr>
              <a:t>Il</a:t>
            </a:r>
            <a:r>
              <a:rPr lang="fr-FR" altLang="fr-FR" sz="2800" b="1">
                <a:solidFill>
                  <a:schemeClr val="accent2"/>
                </a:solidFill>
              </a:rPr>
              <a:t> </a:t>
            </a:r>
            <a:r>
              <a:rPr lang="fr-FR" altLang="fr-FR" sz="2400">
                <a:solidFill>
                  <a:schemeClr val="accent2"/>
                </a:solidFill>
              </a:rPr>
              <a:t>donne à ses disciples leur mission.</a:t>
            </a:r>
            <a:endParaRPr lang="fr-FR" altLang="fr-FR" sz="2800">
              <a:solidFill>
                <a:schemeClr val="accent2"/>
              </a:solidFill>
            </a:endParaRPr>
          </a:p>
        </p:txBody>
      </p:sp>
      <p:pic>
        <p:nvPicPr>
          <p:cNvPr id="20484" name="Image 7" descr="logo_canevas_16x16sansbordure.jpg">
            <a:extLst>
              <a:ext uri="{FF2B5EF4-FFF2-40B4-BE49-F238E27FC236}">
                <a16:creationId xmlns:a16="http://schemas.microsoft.com/office/drawing/2014/main" id="{508DABDD-2758-714E-BA7F-4710A5B57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1088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Espace réservé du numéro de diapositive 7">
            <a:extLst>
              <a:ext uri="{FF2B5EF4-FFF2-40B4-BE49-F238E27FC236}">
                <a16:creationId xmlns:a16="http://schemas.microsoft.com/office/drawing/2014/main" id="{1981D269-C286-C340-97A2-E23FD85118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F0ACB4-5E78-C345-8409-4FCD5500ABD7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0486" name="ZoneTexte 3">
            <a:extLst>
              <a:ext uri="{FF2B5EF4-FFF2-40B4-BE49-F238E27FC236}">
                <a16:creationId xmlns:a16="http://schemas.microsoft.com/office/drawing/2014/main" id="{622B1F96-B514-8448-8977-D32613DFC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4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6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oneTexte 2">
            <a:extLst>
              <a:ext uri="{FF2B5EF4-FFF2-40B4-BE49-F238E27FC236}">
                <a16:creationId xmlns:a16="http://schemas.microsoft.com/office/drawing/2014/main" id="{36403DC6-8DC9-2540-8D84-8821E0D63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1346200"/>
            <a:ext cx="38004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200" i="1"/>
              <a:t>Année B  </a:t>
            </a:r>
            <a:r>
              <a:rPr lang="fr-FR" altLang="fr-FR" sz="2000"/>
              <a:t>(2018) </a:t>
            </a:r>
            <a:r>
              <a:rPr lang="fr-FR" altLang="fr-FR" sz="2000">
                <a:solidFill>
                  <a:srgbClr val="660066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660066"/>
                </a:solidFill>
              </a:rPr>
              <a:t>	</a:t>
            </a:r>
            <a:r>
              <a:rPr lang="fr-FR" altLang="fr-FR" sz="2400" b="1">
                <a:solidFill>
                  <a:srgbClr val="660066"/>
                </a:solidFill>
              </a:rPr>
              <a:t>ma Royauté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660066"/>
                </a:solidFill>
              </a:rPr>
              <a:t>	n’est pas de ce monde</a:t>
            </a:r>
            <a:r>
              <a:rPr lang="fr-FR" altLang="fr-FR" sz="2400"/>
              <a:t>…</a:t>
            </a:r>
          </a:p>
        </p:txBody>
      </p:sp>
      <p:pic>
        <p:nvPicPr>
          <p:cNvPr id="21506" name="Image 3" descr="754PASS14.jpg">
            <a:extLst>
              <a:ext uri="{FF2B5EF4-FFF2-40B4-BE49-F238E27FC236}">
                <a16:creationId xmlns:a16="http://schemas.microsoft.com/office/drawing/2014/main" id="{336B536E-A99E-8E41-9DA5-D3AC4985D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1135063"/>
            <a:ext cx="1411287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ZoneTexte 4">
            <a:extLst>
              <a:ext uri="{FF2B5EF4-FFF2-40B4-BE49-F238E27FC236}">
                <a16:creationId xmlns:a16="http://schemas.microsoft.com/office/drawing/2014/main" id="{55FE0960-EBEA-B54B-98E7-FA49ABBD5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47625"/>
            <a:ext cx="85820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984807"/>
                </a:solidFill>
              </a:rPr>
              <a:t>Les évangiles des trois années A, B, C, nous révèlent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984807"/>
                </a:solidFill>
              </a:rPr>
              <a:t> chacun un aspect de cette fête extrêmement riche</a:t>
            </a:r>
            <a:r>
              <a:rPr lang="fr-FR" altLang="fr-FR" sz="2400">
                <a:solidFill>
                  <a:srgbClr val="984807"/>
                </a:solidFill>
              </a:rPr>
              <a:t>.</a:t>
            </a:r>
          </a:p>
        </p:txBody>
      </p:sp>
      <p:sp>
        <p:nvSpPr>
          <p:cNvPr id="21508" name="ZoneTexte 5">
            <a:extLst>
              <a:ext uri="{FF2B5EF4-FFF2-40B4-BE49-F238E27FC236}">
                <a16:creationId xmlns:a16="http://schemas.microsoft.com/office/drawing/2014/main" id="{394BB268-B1BF-BD46-B146-1A9C48092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3244850"/>
            <a:ext cx="4816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200" i="1"/>
              <a:t>Année C </a:t>
            </a:r>
            <a:r>
              <a:rPr lang="fr-FR" altLang="fr-FR" sz="2000"/>
              <a:t>(2016</a:t>
            </a:r>
            <a:r>
              <a:rPr lang="fr-FR" altLang="fr-FR" sz="2200"/>
              <a:t>) </a:t>
            </a:r>
            <a:r>
              <a:rPr lang="fr-FR" altLang="fr-FR" sz="2000">
                <a:solidFill>
                  <a:srgbClr val="008000"/>
                </a:solidFill>
              </a:rPr>
              <a:t>:</a:t>
            </a:r>
            <a:r>
              <a:rPr lang="fr-FR" altLang="fr-FR" sz="2400">
                <a:solidFill>
                  <a:srgbClr val="008000"/>
                </a:solidFill>
              </a:rPr>
              <a:t> </a:t>
            </a:r>
            <a:r>
              <a:rPr lang="fr-FR" altLang="fr-FR" sz="2400" b="1">
                <a:solidFill>
                  <a:srgbClr val="008000"/>
                </a:solidFill>
              </a:rPr>
              <a:t>aujourd’hui,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8000"/>
                </a:solidFill>
              </a:rPr>
              <a:t>		tu seras avec Moi en Paradis</a:t>
            </a:r>
          </a:p>
        </p:txBody>
      </p:sp>
      <p:pic>
        <p:nvPicPr>
          <p:cNvPr id="21509" name="Image 6" descr="772PASS32.jpg">
            <a:extLst>
              <a:ext uri="{FF2B5EF4-FFF2-40B4-BE49-F238E27FC236}">
                <a16:creationId xmlns:a16="http://schemas.microsoft.com/office/drawing/2014/main" id="{9EADFE3C-1A37-EC40-9C88-0B7AFC3B4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2654300"/>
            <a:ext cx="155575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ZoneTexte 7">
            <a:extLst>
              <a:ext uri="{FF2B5EF4-FFF2-40B4-BE49-F238E27FC236}">
                <a16:creationId xmlns:a16="http://schemas.microsoft.com/office/drawing/2014/main" id="{55BD3019-A86E-2545-9E08-74A76A3BD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4524375"/>
            <a:ext cx="50069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200" i="1">
                <a:solidFill>
                  <a:srgbClr val="000000"/>
                </a:solidFill>
              </a:rPr>
              <a:t>Année A </a:t>
            </a:r>
            <a:r>
              <a:rPr lang="fr-FR" altLang="fr-FR" sz="2000"/>
              <a:t>(2017)</a:t>
            </a:r>
            <a:r>
              <a:rPr lang="fr-FR" altLang="fr-FR" sz="2000" i="1"/>
              <a:t> </a:t>
            </a:r>
            <a:r>
              <a:rPr lang="fr-FR" altLang="fr-FR" sz="2000">
                <a:solidFill>
                  <a:srgbClr val="000000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6600"/>
                </a:solidFill>
              </a:rPr>
              <a:t>	</a:t>
            </a:r>
            <a:r>
              <a:rPr lang="fr-FR" altLang="fr-FR" sz="2400" b="1">
                <a:solidFill>
                  <a:srgbClr val="FF6600"/>
                </a:solidFill>
              </a:rPr>
              <a:t>le retour du Christ dans la gloire,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6600"/>
                </a:solidFill>
              </a:rPr>
              <a:t>	à la fin des temps,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6600"/>
                </a:solidFill>
              </a:rPr>
              <a:t>	pour juger les vivants et les morts</a:t>
            </a:r>
          </a:p>
        </p:txBody>
      </p:sp>
      <p:pic>
        <p:nvPicPr>
          <p:cNvPr id="21511" name="Image 8" descr="1000B5233TOtrompettes.jpg">
            <a:extLst>
              <a:ext uri="{FF2B5EF4-FFF2-40B4-BE49-F238E27FC236}">
                <a16:creationId xmlns:a16="http://schemas.microsoft.com/office/drawing/2014/main" id="{D220693B-8BD2-314A-B428-C5FA0034F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356100"/>
            <a:ext cx="164465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 7" descr="logo_canevas_16x16sansbordure.jpg">
            <a:extLst>
              <a:ext uri="{FF2B5EF4-FFF2-40B4-BE49-F238E27FC236}">
                <a16:creationId xmlns:a16="http://schemas.microsoft.com/office/drawing/2014/main" id="{51C48A9E-F143-0D4C-96A4-4F56A96C6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1088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Espace réservé du numéro de diapositive 11">
            <a:extLst>
              <a:ext uri="{FF2B5EF4-FFF2-40B4-BE49-F238E27FC236}">
                <a16:creationId xmlns:a16="http://schemas.microsoft.com/office/drawing/2014/main" id="{32F2231E-E805-124A-951A-39986CECD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3144F6-22AA-2E44-BC06-8074D66B4780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1514" name="ZoneTexte 3">
            <a:extLst>
              <a:ext uri="{FF2B5EF4-FFF2-40B4-BE49-F238E27FC236}">
                <a16:creationId xmlns:a16="http://schemas.microsoft.com/office/drawing/2014/main" id="{528327D9-D020-704A-96C5-B43B986D0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6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8" grpId="0"/>
      <p:bldP spid="215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oneTexte 1">
            <a:extLst>
              <a:ext uri="{FF2B5EF4-FFF2-40B4-BE49-F238E27FC236}">
                <a16:creationId xmlns:a16="http://schemas.microsoft.com/office/drawing/2014/main" id="{56597BFE-058B-A24F-9D75-356C60F8A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54225"/>
            <a:ext cx="81280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3366FF"/>
                </a:solidFill>
              </a:rPr>
              <a:t>Année 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 i="1">
              <a:solidFill>
                <a:srgbClr val="3366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 i="1">
              <a:solidFill>
                <a:srgbClr val="3366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 i="1">
              <a:solidFill>
                <a:srgbClr val="3366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«</a:t>
            </a:r>
            <a:r>
              <a:rPr lang="fr-FR" altLang="fr-FR" sz="2800" b="1" i="1">
                <a:solidFill>
                  <a:srgbClr val="3366FF"/>
                </a:solidFill>
              </a:rPr>
              <a:t> Ma </a:t>
            </a:r>
            <a:r>
              <a:rPr lang="fr-FR" altLang="fr-FR" b="1" i="1">
                <a:solidFill>
                  <a:srgbClr val="3366FF"/>
                </a:solidFill>
              </a:rPr>
              <a:t>Royauté</a:t>
            </a:r>
            <a:r>
              <a:rPr lang="fr-FR" altLang="fr-FR" sz="2800" b="1" i="1">
                <a:solidFill>
                  <a:srgbClr val="3366FF"/>
                </a:solidFill>
              </a:rPr>
              <a:t> n’est pas de ce monde…</a:t>
            </a:r>
            <a:r>
              <a:rPr lang="fr-FR" altLang="fr-FR" sz="2400" i="1">
                <a:solidFill>
                  <a:srgbClr val="3366FF"/>
                </a:solidFill>
              </a:rPr>
              <a:t> 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i="1">
                <a:solidFill>
                  <a:srgbClr val="3366FF"/>
                </a:solidFill>
              </a:rPr>
              <a:t> (</a:t>
            </a:r>
            <a:r>
              <a:rPr lang="fr-FR" altLang="fr-FR" sz="2000">
                <a:solidFill>
                  <a:srgbClr val="3366FF"/>
                </a:solidFill>
              </a:rPr>
              <a:t>Jn 18, 36)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3366FF"/>
              </a:solidFill>
            </a:endParaRPr>
          </a:p>
        </p:txBody>
      </p:sp>
      <p:pic>
        <p:nvPicPr>
          <p:cNvPr id="22531" name="Image 7" descr="logo_canevas_16x16sansbordure.jpg">
            <a:extLst>
              <a:ext uri="{FF2B5EF4-FFF2-40B4-BE49-F238E27FC236}">
                <a16:creationId xmlns:a16="http://schemas.microsoft.com/office/drawing/2014/main" id="{C84F3B72-9564-584D-8F99-A2129C577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1088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Espace réservé du numéro de diapositive 5">
            <a:extLst>
              <a:ext uri="{FF2B5EF4-FFF2-40B4-BE49-F238E27FC236}">
                <a16:creationId xmlns:a16="http://schemas.microsoft.com/office/drawing/2014/main" id="{559EBDEB-AAA6-DC4A-9337-CC01B5307E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C29A94-13BE-9B43-9013-65C600D522BD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2533" name="ZoneTexte 3">
            <a:extLst>
              <a:ext uri="{FF2B5EF4-FFF2-40B4-BE49-F238E27FC236}">
                <a16:creationId xmlns:a16="http://schemas.microsoft.com/office/drawing/2014/main" id="{5F55E8D9-9577-5542-A579-C71CF9552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4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 1" descr="754PASS14.jpg">
            <a:extLst>
              <a:ext uri="{FF2B5EF4-FFF2-40B4-BE49-F238E27FC236}">
                <a16:creationId xmlns:a16="http://schemas.microsoft.com/office/drawing/2014/main" id="{156E16E0-F4C2-9B49-B403-AF52F7E97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260350"/>
            <a:ext cx="4298950" cy="604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ZoneTexte 2">
            <a:extLst>
              <a:ext uri="{FF2B5EF4-FFF2-40B4-BE49-F238E27FC236}">
                <a16:creationId xmlns:a16="http://schemas.microsoft.com/office/drawing/2014/main" id="{56282AF6-FF35-7948-ABF4-B0D3BEE66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84138"/>
            <a:ext cx="5649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</a:rPr>
              <a:t>Ma royauté n’est pas de ce monde</a:t>
            </a:r>
          </a:p>
        </p:txBody>
      </p:sp>
      <p:sp>
        <p:nvSpPr>
          <p:cNvPr id="23555" name="ZoneTexte 3">
            <a:extLst>
              <a:ext uri="{FF2B5EF4-FFF2-40B4-BE49-F238E27FC236}">
                <a16:creationId xmlns:a16="http://schemas.microsoft.com/office/drawing/2014/main" id="{F6F40502-05E9-AC4E-8892-8475F37D1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944563"/>
            <a:ext cx="4233862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984807"/>
                </a:solidFill>
              </a:rPr>
              <a:t>Devant Pilate,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984807"/>
                </a:solidFill>
              </a:rPr>
              <a:t>en position d’accusé,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984807"/>
                </a:solidFill>
              </a:rPr>
              <a:t>avant d’être condamné,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984807"/>
                </a:solidFill>
              </a:rPr>
              <a:t>Jésus affirme : 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3366FF"/>
                </a:solidFill>
              </a:rPr>
              <a:t>«</a:t>
            </a:r>
            <a:r>
              <a:rPr lang="fr-FR" altLang="fr-FR" sz="2400" b="1" i="1">
                <a:solidFill>
                  <a:srgbClr val="3366FF"/>
                </a:solidFill>
              </a:rPr>
              <a:t> Je suis Roi</a:t>
            </a:r>
            <a:r>
              <a:rPr lang="fr-FR" altLang="fr-FR" sz="2400">
                <a:solidFill>
                  <a:srgbClr val="3366FF"/>
                </a:solidFill>
              </a:rPr>
              <a:t> »</a:t>
            </a:r>
            <a:r>
              <a:rPr lang="fr-FR" altLang="fr-FR" sz="2400">
                <a:solidFill>
                  <a:srgbClr val="984807"/>
                </a:solidFill>
              </a:rPr>
              <a:t>. </a:t>
            </a:r>
            <a:endParaRPr lang="fr-FR" altLang="fr-FR" sz="2200">
              <a:solidFill>
                <a:srgbClr val="984807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984807"/>
                </a:solidFill>
              </a:rPr>
              <a:t>Et Il précise </a:t>
            </a:r>
            <a:r>
              <a:rPr lang="fr-FR" altLang="fr-FR" sz="2200">
                <a:solidFill>
                  <a:srgbClr val="984807"/>
                </a:solidFill>
              </a:rPr>
              <a:t>:</a:t>
            </a:r>
            <a:endParaRPr lang="fr-FR" altLang="fr-FR" sz="2200" i="1">
              <a:solidFill>
                <a:srgbClr val="3366FF"/>
              </a:solidFill>
            </a:endParaRPr>
          </a:p>
        </p:txBody>
      </p:sp>
      <p:pic>
        <p:nvPicPr>
          <p:cNvPr id="23556" name="Image 7" descr="logo_canevas_16x16sansbordure.jpg">
            <a:extLst>
              <a:ext uri="{FF2B5EF4-FFF2-40B4-BE49-F238E27FC236}">
                <a16:creationId xmlns:a16="http://schemas.microsoft.com/office/drawing/2014/main" id="{CB51640D-630F-7A44-8F82-4BAFADAE3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61088"/>
            <a:ext cx="655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Espace réservé du numéro de diapositive 7">
            <a:extLst>
              <a:ext uri="{FF2B5EF4-FFF2-40B4-BE49-F238E27FC236}">
                <a16:creationId xmlns:a16="http://schemas.microsoft.com/office/drawing/2014/main" id="{4BA32FF7-FC12-BA48-A12A-CFFB5C8568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58558E-D6B8-AB4B-9D17-49F9E93B1B10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3559" name="ZoneTexte 1">
            <a:extLst>
              <a:ext uri="{FF2B5EF4-FFF2-40B4-BE49-F238E27FC236}">
                <a16:creationId xmlns:a16="http://schemas.microsoft.com/office/drawing/2014/main" id="{D029B818-2428-444D-B496-1A7FFC7FF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3703638"/>
            <a:ext cx="42338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i="1">
                <a:solidFill>
                  <a:srgbClr val="3366FF"/>
                </a:solidFill>
              </a:rPr>
              <a:t>«</a:t>
            </a:r>
            <a:r>
              <a:rPr lang="fr-FR" altLang="fr-FR" sz="2400" i="1">
                <a:solidFill>
                  <a:srgbClr val="3366FF"/>
                </a:solidFill>
              </a:rPr>
              <a:t> </a:t>
            </a:r>
            <a:r>
              <a:rPr lang="fr-FR" altLang="fr-FR" sz="2400" b="1" i="1">
                <a:solidFill>
                  <a:srgbClr val="3366FF"/>
                </a:solidFill>
              </a:rPr>
              <a:t>Ma royauté 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400" b="1" i="1">
                <a:solidFill>
                  <a:srgbClr val="3366FF"/>
                </a:solidFill>
              </a:rPr>
              <a:t>n’est pas de ce monde...</a:t>
            </a:r>
            <a:r>
              <a:rPr lang="fr-FR" altLang="fr-FR" sz="2400" i="1">
                <a:solidFill>
                  <a:srgbClr val="3366FF"/>
                </a:solidFill>
              </a:rPr>
              <a:t> </a:t>
            </a:r>
            <a:endParaRPr lang="fr-FR" altLang="fr-FR" sz="2400" b="1" i="1">
              <a:solidFill>
                <a:srgbClr val="3366FF"/>
              </a:solidFill>
            </a:endParaRP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400" b="1" i="1">
                <a:solidFill>
                  <a:srgbClr val="3366FF"/>
                </a:solidFill>
              </a:rPr>
              <a:t>Je suis venu dans le monde pour 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fr-FR" altLang="fr-FR" sz="2400" b="1" i="1">
                <a:solidFill>
                  <a:srgbClr val="3366FF"/>
                </a:solidFill>
              </a:rPr>
              <a:t>rendre témoignage à la vérité.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3366FF"/>
                </a:solidFill>
              </a:rPr>
              <a:t>(Jn 18, 33-38)</a:t>
            </a:r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E6D65670-F909-1846-A683-2D3F9B45E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6529388"/>
            <a:ext cx="280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hlinkClick r:id="rId4"/>
              </a:rPr>
              <a:t>Apprenez-nous à prier</a:t>
            </a:r>
            <a:r>
              <a:rPr lang="fr-FR" altLang="fr-FR" sz="1000"/>
              <a:t>  -  Le Christ, Roi de l’univers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9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1858</Words>
  <Application>Microsoft Macintosh PowerPoint</Application>
  <PresentationFormat>Affichage à l'écran (4:3)</PresentationFormat>
  <Paragraphs>321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Calibri</vt:lpstr>
      <vt:lpstr>ＭＳ Ｐゴシック</vt:lpstr>
      <vt:lpstr>Arial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CLARIFIER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Association CLARIFIER</dc:creator>
  <cp:lastModifiedBy>Microsoft Office User</cp:lastModifiedBy>
  <cp:revision>390</cp:revision>
  <dcterms:created xsi:type="dcterms:W3CDTF">2015-10-17T15:34:23Z</dcterms:created>
  <dcterms:modified xsi:type="dcterms:W3CDTF">2021-05-22T18:09:40Z</dcterms:modified>
</cp:coreProperties>
</file>