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293" r:id="rId3"/>
    <p:sldId id="261" r:id="rId4"/>
    <p:sldId id="267" r:id="rId5"/>
    <p:sldId id="262" r:id="rId6"/>
    <p:sldId id="268" r:id="rId7"/>
    <p:sldId id="269" r:id="rId8"/>
    <p:sldId id="266" r:id="rId9"/>
    <p:sldId id="270" r:id="rId10"/>
    <p:sldId id="274" r:id="rId11"/>
    <p:sldId id="263" r:id="rId12"/>
    <p:sldId id="271" r:id="rId13"/>
    <p:sldId id="275" r:id="rId14"/>
    <p:sldId id="276" r:id="rId15"/>
    <p:sldId id="299" r:id="rId16"/>
    <p:sldId id="257" r:id="rId17"/>
    <p:sldId id="279" r:id="rId18"/>
    <p:sldId id="280" r:id="rId19"/>
    <p:sldId id="258" r:id="rId20"/>
    <p:sldId id="277" r:id="rId21"/>
    <p:sldId id="278" r:id="rId22"/>
    <p:sldId id="273" r:id="rId23"/>
    <p:sldId id="287" r:id="rId24"/>
    <p:sldId id="286" r:id="rId25"/>
    <p:sldId id="285" r:id="rId26"/>
    <p:sldId id="291" r:id="rId27"/>
    <p:sldId id="294" r:id="rId28"/>
    <p:sldId id="292" r:id="rId29"/>
    <p:sldId id="281" r:id="rId30"/>
    <p:sldId id="282" r:id="rId31"/>
    <p:sldId id="290" r:id="rId32"/>
    <p:sldId id="284" r:id="rId33"/>
    <p:sldId id="288" r:id="rId34"/>
    <p:sldId id="283" r:id="rId35"/>
    <p:sldId id="296" r:id="rId36"/>
    <p:sldId id="300" r:id="rId3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2">
          <p15:clr>
            <a:srgbClr val="A4A3A4"/>
          </p15:clr>
        </p15:guide>
        <p15:guide id="2" pos="22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 showGuides="1">
      <p:cViewPr varScale="1">
        <p:scale>
          <a:sx n="63" d="100"/>
          <a:sy n="63" d="100"/>
        </p:scale>
        <p:origin x="1380" y="52"/>
      </p:cViewPr>
      <p:guideLst>
        <p:guide orient="horz" pos="3762"/>
        <p:guide pos="2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A1D1B02-7BB1-BD40-A5B6-15E0FE44D5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E1D36B-6B5F-5140-BCFB-A8F1C7E388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1F4BA-7643-424C-99BD-49E5E7BD3393}" type="datetimeFigureOut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21B911-C397-684B-B863-B428B4812D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B792B0-B089-BE42-ACC6-B8B5E9935C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91051A-7FC7-1342-B89B-798A8AF067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1CDE4A-079F-F84B-A200-DEFD1D18DA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EC2BB5-A455-2841-9ADB-A02020121A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3B95-138C-3E48-9AEC-0CA26957E8D6}" type="datetimeFigureOut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104E3EF-3D9D-9948-9C0E-1973B676E9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F572271-3A34-7C45-9792-4A6E93C5E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54563C-1FBF-B441-810C-0887B2AC02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6D8F44-12E6-ED4A-9AB2-2A862CCC0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68A75-2EB0-9B4E-B54E-B3590E1C976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>
            <a:extLst>
              <a:ext uri="{FF2B5EF4-FFF2-40B4-BE49-F238E27FC236}">
                <a16:creationId xmlns:a16="http://schemas.microsoft.com/office/drawing/2014/main" id="{504C63BC-05B7-A445-AAC0-5E2E9BF42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Espace réservé des commentaires 2">
            <a:extLst>
              <a:ext uri="{FF2B5EF4-FFF2-40B4-BE49-F238E27FC236}">
                <a16:creationId xmlns:a16="http://schemas.microsoft.com/office/drawing/2014/main" id="{E18BCB30-BB08-E243-9F3C-92AC9B125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C5E82A3F-B47A-524E-970C-D06F6316B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252E7CE-3C3D-5542-8E55-82019BC8E925}" type="slidenum">
              <a:rPr lang="fr-FR" altLang="fr-FR" sz="1200"/>
              <a:pPr/>
              <a:t>16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>
            <a:extLst>
              <a:ext uri="{FF2B5EF4-FFF2-40B4-BE49-F238E27FC236}">
                <a16:creationId xmlns:a16="http://schemas.microsoft.com/office/drawing/2014/main" id="{6A7614BA-BD03-A540-ADCC-79E951B6E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Espace réservé des commentaires 2">
            <a:extLst>
              <a:ext uri="{FF2B5EF4-FFF2-40B4-BE49-F238E27FC236}">
                <a16:creationId xmlns:a16="http://schemas.microsoft.com/office/drawing/2014/main" id="{50FE20D9-103C-B047-94FE-02A787AD8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50179" name="Espace réservé du numéro de diapositive 3">
            <a:extLst>
              <a:ext uri="{FF2B5EF4-FFF2-40B4-BE49-F238E27FC236}">
                <a16:creationId xmlns:a16="http://schemas.microsoft.com/office/drawing/2014/main" id="{15B9DB1F-8C95-B249-B79F-4BDE00125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19CF47D-8BE3-7A4D-8D0E-939003F2CE54}" type="slidenum">
              <a:rPr lang="fr-FR" altLang="fr-FR" sz="1200"/>
              <a:pPr/>
              <a:t>33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5E0F73-C354-F247-869A-5B27398C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4FAD8-3CDB-CC4B-AE16-1C97D77B3602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106B6-213D-FE4A-A4A1-703D544B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6BE374-D21E-D644-965D-BA235463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4481-B701-9849-9E5B-89716F91B7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30639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B8FC89-92AD-A34D-B260-2923E10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E3FFB-44BC-4942-B692-CE5A5CD766DE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DBB8B-55B2-0E4A-98FF-A8A04D87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2092F4-6F14-4442-BBF6-5F90697F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6114-AB85-6D4A-9C9C-3BC314F39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614122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D3D07-F000-3C4C-83F1-90057329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5AFCE-4A03-9F47-8B87-A057B690EC91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3487E-3537-4A46-99D2-0115D9B3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8F19F0-2161-9A43-9CA8-0CEE7869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7678-B7D3-7544-8E75-DC215E3E08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4442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354925-30CA-3F46-85FC-AB321042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55F13-23FC-4A45-AC1F-E4F787E7558E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3AFE2-3A2B-4C42-A141-2D2CD33C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3B9E7-D1FB-104D-813C-1E35550F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1FE2F-E6CE-CC44-8236-78A7C913A4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35179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A6335-C71B-AE48-809B-828968EE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C1E01-35B9-2B41-8007-0697552F2A3C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F12F9-D0E4-F348-85E7-D3B11FFC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A5F01-703D-654D-B1B9-9B653BD7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E5EF-8282-3D43-A349-AC7AEC6784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45905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50DDF0D-8FA7-FD48-A2AE-FC933F9E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39B14-B72B-2B47-A68D-E8D8EB93DA71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3F95C16-2A68-5F46-9FDD-652249A5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6DBC1D9-9469-CA4B-81D6-2EDAB8A3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3F55A-5FCE-5241-AB66-30B874E345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897762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E80E72C-C7EB-044E-BED8-2E9C8078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26A23-1D7A-A147-9535-3405865E2F92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61725C8-08FC-5B43-954D-7DA4922B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BC43921-6444-8849-BF45-184DF887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28BE-DB71-DE4A-81A3-6C9B50698E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070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65E1725-0018-C94E-B287-D105E7A1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F4C6F-D3D8-9440-8C75-66552C95578E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0069E29-3B7A-C142-B6D2-3F1B1B24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549E2BD-AEB4-9446-9D92-B1C7D315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C73F0-0CB1-AC49-BEA3-8451A08FDA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78711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B05B933-C9F6-EB47-A2B7-88DE8BD9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34B38-F074-7E42-B17F-F91485D0928A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C44E080-34C4-DC4E-81D6-2D4E2990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062845B-74C3-B145-AE03-AA51946A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EE2C9-25F5-314F-8A98-3F47B2A6FB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2481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EED5810-FFF7-A543-AF7D-D0678DB0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D7945-B0C2-C54A-AA7D-CC40E77626E7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3704FAB-D820-E345-BEED-C60F4BE8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2E58AAB-BF44-FC46-9B46-55ED91A2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4C6E9-4E32-BC4A-8B60-4259B228A9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26303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74F26FA-0A59-6F4A-AB27-C076843C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EB842-20D6-1A4E-82B9-D382D2B0F1F2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4449932-61C2-4C4A-AFAA-807010FA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3EFDB45-9168-7D4A-AA47-DBEABE7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64926-520D-3146-8F16-48F1615A7C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3725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EE4BEF3-DA8B-E14E-8608-D07CFC15B7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05018F42-51F1-CE4E-B99E-71E445E919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0141D-EA0C-6B4E-B5B5-73241DB4B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790F63-8578-D04D-A100-58B50E9E35E5}" type="datetime1">
              <a:rPr lang="fr-FR" altLang="fr-FR"/>
              <a:pPr/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93A10-643C-AB4F-A8F9-37C8AA8DB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B73E24-6403-BD4C-ABAA-33DED0758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22DD8D-DF29-1549-9A76-A0D671ADEE1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hyperlink" Target="http://www.prierenfamille.com" TargetMode="Externa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hyperlink" Target="https://moniqueberger.fr/" TargetMode="External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www.prierenfamille.com" TargetMode="External"/><Relationship Id="rId4" Type="http://schemas.openxmlformats.org/officeDocument/2006/relationships/image" Target="../media/image38.jpeg"/><Relationship Id="rId9" Type="http://schemas.openxmlformats.org/officeDocument/2006/relationships/hyperlink" Target="https://moniqueberger.f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jpeg"/><Relationship Id="rId7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1.jpeg"/><Relationship Id="rId4" Type="http://schemas.openxmlformats.org/officeDocument/2006/relationships/image" Target="../media/image41.jpeg"/><Relationship Id="rId9" Type="http://schemas.openxmlformats.org/officeDocument/2006/relationships/hyperlink" Target="https://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moniqueberger.fr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hyperlink" Target="https://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1er-novembre-la-fete-de-la-toussaint/" TargetMode="External"/><Relationship Id="rId7" Type="http://schemas.openxmlformats.org/officeDocument/2006/relationships/hyperlink" Target="https://moniqueberger.fr/diaporama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wp-content/uploads/2020/10/FTPD-17.Elever-enfants-Ciel-Fins-dernie%CC%80res.pdf" TargetMode="External"/><Relationship Id="rId5" Type="http://schemas.openxmlformats.org/officeDocument/2006/relationships/hyperlink" Target="https://moniqueberger.fr/wp-content/uploads/2020/10/FTPD-16.Mort_.pdf" TargetMode="External"/><Relationship Id="rId4" Type="http://schemas.openxmlformats.org/officeDocument/2006/relationships/hyperlink" Target="https://moniqueberger.fr/2-novembre-la-priere-pour-les-defunt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107A86-3DC8-D845-AD4C-E2FD78EF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00A0782-2F16-0D40-8AEF-35F1C6F7DDF0}" type="slidenum">
              <a:rPr lang="fr-FR" altLang="fr-FR" sz="1200">
                <a:solidFill>
                  <a:srgbClr val="898989"/>
                </a:solidFill>
              </a:rPr>
              <a:pPr/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5362" name="Image 2" descr="lastjud3.jpg">
            <a:extLst>
              <a:ext uri="{FF2B5EF4-FFF2-40B4-BE49-F238E27FC236}">
                <a16:creationId xmlns:a16="http://schemas.microsoft.com/office/drawing/2014/main" id="{158BD359-8C8A-D14D-A3C9-3FF82DD0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r="9348" b="20656"/>
          <a:stretch>
            <a:fillRect/>
          </a:stretch>
        </p:blipFill>
        <p:spPr bwMode="auto">
          <a:xfrm>
            <a:off x="1739900" y="177800"/>
            <a:ext cx="56610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099A03-DCDF-5E49-AC0D-5B8CD632AACB}"/>
              </a:ext>
            </a:extLst>
          </p:cNvPr>
          <p:cNvSpPr txBox="1"/>
          <p:nvPr/>
        </p:nvSpPr>
        <p:spPr>
          <a:xfrm>
            <a:off x="457200" y="5432425"/>
            <a:ext cx="8280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6600" spc="3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LA TOUSSAINT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1">
            <a:extLst>
              <a:ext uri="{FF2B5EF4-FFF2-40B4-BE49-F238E27FC236}">
                <a16:creationId xmlns:a16="http://schemas.microsoft.com/office/drawing/2014/main" id="{4BA634DC-B4C9-FC48-8EC9-0C22C59D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52400"/>
            <a:ext cx="48895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600" i="1">
                <a:solidFill>
                  <a:srgbClr val="FF0000"/>
                </a:solidFill>
              </a:rPr>
              <a:t>Après les martyrs, </a:t>
            </a:r>
          </a:p>
          <a:p>
            <a:pPr>
              <a:lnSpc>
                <a:spcPct val="120000"/>
              </a:lnSpc>
            </a:pPr>
            <a:r>
              <a:rPr lang="fr-FR" altLang="fr-FR" sz="2600" b="1">
                <a:solidFill>
                  <a:srgbClr val="FF0000"/>
                </a:solidFill>
              </a:rPr>
              <a:t>beaucoup d’autres saints encore…</a:t>
            </a:r>
          </a:p>
          <a:p>
            <a:endParaRPr lang="fr-FR" altLang="fr-FR" sz="140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Les </a:t>
            </a:r>
            <a:r>
              <a:rPr lang="fr-FR" altLang="fr-FR" b="1">
                <a:solidFill>
                  <a:srgbClr val="FF0000"/>
                </a:solidFill>
              </a:rPr>
              <a:t>missionnaires</a:t>
            </a:r>
            <a:r>
              <a:rPr lang="fr-FR" altLang="fr-FR" b="1">
                <a:solidFill>
                  <a:srgbClr val="008000"/>
                </a:solidFill>
              </a:rPr>
              <a:t>,</a:t>
            </a:r>
            <a:r>
              <a:rPr lang="fr-FR" altLang="fr-FR">
                <a:solidFill>
                  <a:srgbClr val="008000"/>
                </a:solidFill>
              </a:rPr>
              <a:t> </a:t>
            </a:r>
            <a:r>
              <a:rPr lang="fr-FR" altLang="fr-FR">
                <a:solidFill>
                  <a:srgbClr val="000090"/>
                </a:solidFill>
              </a:rPr>
              <a:t>partis prêcher l’Évangile dans des pays lointains,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souvent au risque de leur vie, 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pour l’amour de Jésus.</a:t>
            </a:r>
          </a:p>
        </p:txBody>
      </p:sp>
      <p:pic>
        <p:nvPicPr>
          <p:cNvPr id="24578" name="Image 2" descr="missionnaire.jpg">
            <a:extLst>
              <a:ext uri="{FF2B5EF4-FFF2-40B4-BE49-F238E27FC236}">
                <a16:creationId xmlns:a16="http://schemas.microsoft.com/office/drawing/2014/main" id="{07205CE2-13F6-7E49-A4B9-BC7ED529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01625"/>
            <a:ext cx="36782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 12" descr="Mère térésa.jpg">
            <a:extLst>
              <a:ext uri="{FF2B5EF4-FFF2-40B4-BE49-F238E27FC236}">
                <a16:creationId xmlns:a16="http://schemas.microsoft.com/office/drawing/2014/main" id="{39A83781-A1D2-CA44-8DD1-F7D9D96B8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86125"/>
            <a:ext cx="17748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4">
            <a:extLst>
              <a:ext uri="{FF2B5EF4-FFF2-40B4-BE49-F238E27FC236}">
                <a16:creationId xmlns:a16="http://schemas.microsoft.com/office/drawing/2014/main" id="{249196E5-1F99-B642-B8EE-EB469544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3386138"/>
            <a:ext cx="570706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Tous ceux qui, religieux ou laïcs, s’occupent des autres avec beaucoup d’amour, 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pour les aider dans tous leurs besoins,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 les soigner, les loger, les nourrir, 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les  enseigner et, de cette manière, leur faire connaître Jésus et L’aimer.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694F00-0E73-3D4E-8672-CD079841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4684294-86C8-2540-9473-081E65D0BEDA}" type="slidenum">
              <a:rPr lang="fr-FR" altLang="fr-FR" sz="1200">
                <a:solidFill>
                  <a:srgbClr val="898989"/>
                </a:solidFill>
              </a:rPr>
              <a:pPr/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4583" name="Image 7" descr="logo_canevas_16x16sansbordure.jpg">
            <a:extLst>
              <a:ext uri="{FF2B5EF4-FFF2-40B4-BE49-F238E27FC236}">
                <a16:creationId xmlns:a16="http://schemas.microsoft.com/office/drawing/2014/main" id="{8AAAED46-C786-F54C-B5DC-E204A3382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5FFD3E20-CB5B-0748-948C-7186A6FEB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">
            <a:extLst>
              <a:ext uri="{FF2B5EF4-FFF2-40B4-BE49-F238E27FC236}">
                <a16:creationId xmlns:a16="http://schemas.microsoft.com/office/drawing/2014/main" id="{96CA6DF3-5A63-2841-88D9-A9F61A8B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Sont au Ciel tous ceux qui sont saints…</a:t>
            </a:r>
            <a:r>
              <a:rPr lang="fr-FR" altLang="fr-FR">
                <a:solidFill>
                  <a:srgbClr val="FF0000"/>
                </a:solidFill>
              </a:rPr>
              <a:t> </a:t>
            </a:r>
            <a:endParaRPr lang="fr-FR" altLang="fr-FR" sz="2000">
              <a:solidFill>
                <a:srgbClr val="FF0000"/>
              </a:solidFill>
            </a:endParaRPr>
          </a:p>
        </p:txBody>
      </p:sp>
      <p:sp>
        <p:nvSpPr>
          <p:cNvPr id="25603" name="ZoneTexte 4">
            <a:extLst>
              <a:ext uri="{FF2B5EF4-FFF2-40B4-BE49-F238E27FC236}">
                <a16:creationId xmlns:a16="http://schemas.microsoft.com/office/drawing/2014/main" id="{2E084224-AB21-AF48-8A5C-CC0EBDFE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65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altLang="fr-FR" b="1">
                <a:solidFill>
                  <a:srgbClr val="000090"/>
                </a:solidFill>
              </a:rPr>
              <a:t>Les saints reconnus…</a:t>
            </a:r>
          </a:p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Pour les identifier, survolez leur portrait avec le pointeur </a:t>
            </a:r>
            <a:r>
              <a:rPr lang="fr-FR" altLang="fr-FR" u="sng">
                <a:solidFill>
                  <a:srgbClr val="000090"/>
                </a:solidFill>
              </a:rPr>
              <a:t>sans cliquer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DFC6C9-6D79-2B49-9E67-82C5FBED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C409AB1-ED79-834B-ACD0-072264599BF6}" type="slidenum">
              <a:rPr lang="fr-FR" altLang="fr-FR" sz="1200">
                <a:solidFill>
                  <a:srgbClr val="898989"/>
                </a:solidFill>
              </a:rPr>
              <a:pPr/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EC9E15-CB8B-7A47-87B7-14DD3005ECA4}"/>
              </a:ext>
            </a:extLst>
          </p:cNvPr>
          <p:cNvSpPr txBox="1"/>
          <p:nvPr/>
        </p:nvSpPr>
        <p:spPr>
          <a:xfrm>
            <a:off x="0" y="6073775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600" b="1">
                <a:solidFill>
                  <a:srgbClr val="FF0000"/>
                </a:solidFill>
              </a:rPr>
              <a:t>… et beaucoup d’autres encore, que nous ne connaissons pas  </a:t>
            </a:r>
          </a:p>
        </p:txBody>
      </p:sp>
      <p:pic>
        <p:nvPicPr>
          <p:cNvPr id="25605" name="Image 3" descr="s Pie X.jpg">
            <a:hlinkClick r:id="rId2" tooltip="Saint Pie X, Pape (Italie)"/>
            <a:extLst>
              <a:ext uri="{FF2B5EF4-FFF2-40B4-BE49-F238E27FC236}">
                <a16:creationId xmlns:a16="http://schemas.microsoft.com/office/drawing/2014/main" id="{E05956A9-63D8-BE4E-BD6D-FE5B9DCE7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r="10358" b="32841"/>
          <a:stretch>
            <a:fillRect/>
          </a:stretch>
        </p:blipFill>
        <p:spPr bwMode="auto">
          <a:xfrm>
            <a:off x="5707063" y="3241675"/>
            <a:ext cx="10668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4" descr="s. jean Bosco.jpg">
            <a:hlinkClick r:id="rId2" tooltip="Saint Jean Bosco (Italie)"/>
            <a:extLst>
              <a:ext uri="{FF2B5EF4-FFF2-40B4-BE49-F238E27FC236}">
                <a16:creationId xmlns:a16="http://schemas.microsoft.com/office/drawing/2014/main" id="{C76E85EA-0212-4846-9528-2FA4CD2EE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5" y="4670425"/>
            <a:ext cx="10493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5" descr="Mère Térésa.jpg">
            <a:hlinkClick r:id="rId2" tooltip="Sainte Teresa de Calcutta (Albanie)"/>
            <a:extLst>
              <a:ext uri="{FF2B5EF4-FFF2-40B4-BE49-F238E27FC236}">
                <a16:creationId xmlns:a16="http://schemas.microsoft.com/office/drawing/2014/main" id="{05323A5A-64DC-1C4B-9CF0-6BA73E120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83125"/>
            <a:ext cx="9048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6" descr="s Masimilien Kolbe.jpg">
            <a:hlinkClick r:id="rId2" tooltip="Saint Maximilien Kolbe (Polonais)"/>
            <a:extLst>
              <a:ext uri="{FF2B5EF4-FFF2-40B4-BE49-F238E27FC236}">
                <a16:creationId xmlns:a16="http://schemas.microsoft.com/office/drawing/2014/main" id="{16EBFB48-3241-734A-9F5C-2D77AD47D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863725"/>
            <a:ext cx="10556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Image 3" descr="parents Martin.jpg">
            <a:hlinkClick r:id="rId2" tooltip="Saints Louise et Zélie Martin (France) - Parents de Ste Thérèse de l'Enfant-Jésus."/>
            <a:extLst>
              <a:ext uri="{FF2B5EF4-FFF2-40B4-BE49-F238E27FC236}">
                <a16:creationId xmlns:a16="http://schemas.microsoft.com/office/drawing/2014/main" id="{B42E5C18-C676-FA4E-8C3F-2C6E8B891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725863"/>
            <a:ext cx="1625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Image 4" descr="Jeanne Jugan.jpg">
            <a:hlinkClick r:id="rId2" tooltip="Sainte Jeanne Jugan (France)"/>
            <a:extLst>
              <a:ext uri="{FF2B5EF4-FFF2-40B4-BE49-F238E27FC236}">
                <a16:creationId xmlns:a16="http://schemas.microsoft.com/office/drawing/2014/main" id="{53C84D82-1EDC-AF43-9293-B0429BF76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2381"/>
          <a:stretch>
            <a:fillRect/>
          </a:stretch>
        </p:blipFill>
        <p:spPr bwMode="auto">
          <a:xfrm>
            <a:off x="7902575" y="2303463"/>
            <a:ext cx="1241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5" descr="Anne de Guigné.jpg">
            <a:hlinkClick r:id="rId2" tooltip="Vénérable Anne de Guigné (France)"/>
            <a:extLst>
              <a:ext uri="{FF2B5EF4-FFF2-40B4-BE49-F238E27FC236}">
                <a16:creationId xmlns:a16="http://schemas.microsoft.com/office/drawing/2014/main" id="{3B73360D-8EB0-2244-B2D7-311515CFB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770313"/>
            <a:ext cx="9763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Image 6" descr="s Martin de Porrès.jpg">
            <a:hlinkClick r:id="rId2" tooltip="Saint Martin de Porrès (Pérou)"/>
            <a:extLst>
              <a:ext uri="{FF2B5EF4-FFF2-40B4-BE49-F238E27FC236}">
                <a16:creationId xmlns:a16="http://schemas.microsoft.com/office/drawing/2014/main" id="{17229AA6-414E-A746-9AEA-759444B7B2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65325"/>
            <a:ext cx="981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Image 7" descr="s. Louis.jpg">
            <a:hlinkClick r:id="rId2" tooltip="Saint Louis (roi de France)"/>
            <a:extLst>
              <a:ext uri="{FF2B5EF4-FFF2-40B4-BE49-F238E27FC236}">
                <a16:creationId xmlns:a16="http://schemas.microsoft.com/office/drawing/2014/main" id="{A2987AC3-CD23-704E-8A0E-3DDFB13B6B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7"/>
          <a:stretch>
            <a:fillRect/>
          </a:stretch>
        </p:blipFill>
        <p:spPr bwMode="auto">
          <a:xfrm>
            <a:off x="1587500" y="1785938"/>
            <a:ext cx="889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Image 8" descr="s curé d'Ars.jpg">
            <a:hlinkClick r:id="rId2" tooltip="Saint Curé d'Ars (France)"/>
            <a:extLst>
              <a:ext uri="{FF2B5EF4-FFF2-40B4-BE49-F238E27FC236}">
                <a16:creationId xmlns:a16="http://schemas.microsoft.com/office/drawing/2014/main" id="{3A9BFF63-8908-1D42-89C7-8B15D8DEB4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25800"/>
            <a:ext cx="879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Image 9" descr="s. Dominique Savio.jpg">
            <a:hlinkClick r:id="rId2" tooltip="Saint Dominique Savio (Italie)"/>
            <a:extLst>
              <a:ext uri="{FF2B5EF4-FFF2-40B4-BE49-F238E27FC236}">
                <a16:creationId xmlns:a16="http://schemas.microsoft.com/office/drawing/2014/main" id="{6AE57B61-CCD2-0C40-8BF4-A4672497CD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70338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Image 10" descr="s. Vincent de Paul.jpg">
            <a:hlinkClick r:id="rId2" tooltip="Saint Vincent de Paul (France)"/>
            <a:extLst>
              <a:ext uri="{FF2B5EF4-FFF2-40B4-BE49-F238E27FC236}">
                <a16:creationId xmlns:a16="http://schemas.microsoft.com/office/drawing/2014/main" id="{89187199-852D-904A-8415-057661B9B6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082800"/>
            <a:ext cx="11318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Image 11" descr="s.Padre Pio.jpg">
            <a:hlinkClick r:id="rId2" tooltip="Saint Padre Pio  (Italie)"/>
            <a:extLst>
              <a:ext uri="{FF2B5EF4-FFF2-40B4-BE49-F238E27FC236}">
                <a16:creationId xmlns:a16="http://schemas.microsoft.com/office/drawing/2014/main" id="{9A093BBC-74B6-ED44-B857-0B7B901977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879600"/>
            <a:ext cx="11017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Image 12" descr="st J-P II.jpg">
            <a:hlinkClick r:id="rId2" tooltip="Saint Jean-Paul II, Pape (Pologne)"/>
            <a:extLst>
              <a:ext uri="{FF2B5EF4-FFF2-40B4-BE49-F238E27FC236}">
                <a16:creationId xmlns:a16="http://schemas.microsoft.com/office/drawing/2014/main" id="{FC6676D7-B1CA-A741-9EF6-54FD57AEAD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14663"/>
            <a:ext cx="11350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Image 13" descr="ste Thérèse de l'E J.jpg">
            <a:hlinkClick r:id="rId2" tooltip="Sainte Thérèse de l'Enfant-Jésus)"/>
            <a:extLst>
              <a:ext uri="{FF2B5EF4-FFF2-40B4-BE49-F238E27FC236}">
                <a16:creationId xmlns:a16="http://schemas.microsoft.com/office/drawing/2014/main" id="{785111E2-A666-2B49-9E09-CBF38E8C81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524375"/>
            <a:ext cx="1031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Image 14" descr="Ste Joséphine Bakhita.jpg">
            <a:hlinkClick r:id="rId2" tooltip="Sainte Josefa Bakhita (née au Soudan)"/>
            <a:extLst>
              <a:ext uri="{FF2B5EF4-FFF2-40B4-BE49-F238E27FC236}">
                <a16:creationId xmlns:a16="http://schemas.microsoft.com/office/drawing/2014/main" id="{914761EA-B7B3-404E-B567-9EB80A4560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16942"/>
          <a:stretch>
            <a:fillRect/>
          </a:stretch>
        </p:blipFill>
        <p:spPr bwMode="auto">
          <a:xfrm>
            <a:off x="2095500" y="3878263"/>
            <a:ext cx="9382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Image 15" descr="ste Jeanne Beretta Molla.jpg">
            <a:hlinkClick r:id="rId2" tooltip="Sainte Jeanne Beretta Molla (Italie)"/>
            <a:extLst>
              <a:ext uri="{FF2B5EF4-FFF2-40B4-BE49-F238E27FC236}">
                <a16:creationId xmlns:a16="http://schemas.microsoft.com/office/drawing/2014/main" id="{E859C1FD-AEC2-854E-9574-2CD513B14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894263"/>
            <a:ext cx="14700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Image 4" descr="St Louis-marie G de montfort.jpg">
            <a:hlinkClick r:id="rId2" tooltip="Saint Louis-Marie Grignion de Montfort (France)"/>
            <a:extLst>
              <a:ext uri="{FF2B5EF4-FFF2-40B4-BE49-F238E27FC236}">
                <a16:creationId xmlns:a16="http://schemas.microsoft.com/office/drawing/2014/main" id="{F7E967D7-B172-2D46-954D-6E1BD277A0F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589463"/>
            <a:ext cx="9255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Image 6" descr="Ste kateri Tekhawita.jpg">
            <a:hlinkClick r:id="rId2" tooltip="Sainte Kateri Tekakwitha (indienne d'Amérique du Nord)"/>
            <a:extLst>
              <a:ext uri="{FF2B5EF4-FFF2-40B4-BE49-F238E27FC236}">
                <a16:creationId xmlns:a16="http://schemas.microsoft.com/office/drawing/2014/main" id="{45A867AE-3862-EC43-8227-0D180FA419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4673600"/>
            <a:ext cx="8699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Image 8" descr="Ste elisabeth de Hongrie.jpg">
            <a:hlinkClick r:id="rId2" tooltip="Sainte Élisabeth de Hongrie"/>
            <a:extLst>
              <a:ext uri="{FF2B5EF4-FFF2-40B4-BE49-F238E27FC236}">
                <a16:creationId xmlns:a16="http://schemas.microsoft.com/office/drawing/2014/main" id="{F3C314E4-1767-E64E-9A84-62CD910A45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39938"/>
          <a:stretch>
            <a:fillRect/>
          </a:stretch>
        </p:blipFill>
        <p:spPr bwMode="auto">
          <a:xfrm>
            <a:off x="6553200" y="1928813"/>
            <a:ext cx="12525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3">
            <a:extLst>
              <a:ext uri="{FF2B5EF4-FFF2-40B4-BE49-F238E27FC236}">
                <a16:creationId xmlns:a16="http://schemas.microsoft.com/office/drawing/2014/main" id="{090FB159-7A66-DC40-A7BE-E424BE830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23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1" descr="saint Louis.jpg">
            <a:extLst>
              <a:ext uri="{FF2B5EF4-FFF2-40B4-BE49-F238E27FC236}">
                <a16:creationId xmlns:a16="http://schemas.microsoft.com/office/drawing/2014/main" id="{FFF1831D-86DF-034E-8D46-94CAC9AD9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057275"/>
            <a:ext cx="11049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84C6FF5-6137-1449-9217-F94321794731}"/>
              </a:ext>
            </a:extLst>
          </p:cNvPr>
          <p:cNvSpPr txBox="1"/>
          <p:nvPr/>
        </p:nvSpPr>
        <p:spPr>
          <a:xfrm>
            <a:off x="249238" y="84138"/>
            <a:ext cx="8623300" cy="558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2800" b="1">
                <a:solidFill>
                  <a:srgbClr val="C55A11"/>
                </a:solidFill>
              </a:rPr>
              <a:t>Des saints… de tous les âges et toutes les situations </a:t>
            </a:r>
            <a:r>
              <a:rPr lang="fr-FR" altLang="fr-FR" b="1">
                <a:solidFill>
                  <a:srgbClr val="C55A11"/>
                </a:solidFill>
              </a:rPr>
              <a:t>: </a:t>
            </a:r>
          </a:p>
        </p:txBody>
      </p:sp>
      <p:pic>
        <p:nvPicPr>
          <p:cNvPr id="26627" name="Image 4" descr="moines.jpg">
            <a:extLst>
              <a:ext uri="{FF2B5EF4-FFF2-40B4-BE49-F238E27FC236}">
                <a16:creationId xmlns:a16="http://schemas.microsoft.com/office/drawing/2014/main" id="{EBEDDF62-24A9-4B43-A87A-D794421FA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371600"/>
            <a:ext cx="30273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ZoneTexte 6">
            <a:extLst>
              <a:ext uri="{FF2B5EF4-FFF2-40B4-BE49-F238E27FC236}">
                <a16:creationId xmlns:a16="http://schemas.microsoft.com/office/drawing/2014/main" id="{D20FADFD-6DA2-374D-9873-1197FFE4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750888"/>
            <a:ext cx="29845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000"/>
              <a:t>des religieux ou religieuses </a:t>
            </a:r>
          </a:p>
        </p:txBody>
      </p:sp>
      <p:sp>
        <p:nvSpPr>
          <p:cNvPr id="26629" name="ZoneTexte 7">
            <a:extLst>
              <a:ext uri="{FF2B5EF4-FFF2-40B4-BE49-F238E27FC236}">
                <a16:creationId xmlns:a16="http://schemas.microsoft.com/office/drawing/2014/main" id="{44723D02-209D-6F41-99CD-067C1B9E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642938"/>
            <a:ext cx="154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/>
              <a:t>des rois </a:t>
            </a:r>
          </a:p>
        </p:txBody>
      </p:sp>
      <p:pic>
        <p:nvPicPr>
          <p:cNvPr id="26630" name="Image 5" descr="J. d'Arc bergère.jpg">
            <a:extLst>
              <a:ext uri="{FF2B5EF4-FFF2-40B4-BE49-F238E27FC236}">
                <a16:creationId xmlns:a16="http://schemas.microsoft.com/office/drawing/2014/main" id="{B9E4FA75-28CB-0C4D-ACD7-E878AEBDB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1076325"/>
            <a:ext cx="21494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ZoneTexte 1">
            <a:extLst>
              <a:ext uri="{FF2B5EF4-FFF2-40B4-BE49-F238E27FC236}">
                <a16:creationId xmlns:a16="http://schemas.microsoft.com/office/drawing/2014/main" id="{64FC8F0B-42F9-F64E-ADA3-BBA774EE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3582988"/>
            <a:ext cx="248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/>
              <a:t>des scientifiques</a:t>
            </a:r>
          </a:p>
        </p:txBody>
      </p:sp>
      <p:pic>
        <p:nvPicPr>
          <p:cNvPr id="26632" name="Image 4" descr="Pr. Lejeune.jpg">
            <a:hlinkClick r:id="rId5" tooltip="Le professeur Jérôme Lejeune"/>
            <a:extLst>
              <a:ext uri="{FF2B5EF4-FFF2-40B4-BE49-F238E27FC236}">
                <a16:creationId xmlns:a16="http://schemas.microsoft.com/office/drawing/2014/main" id="{E524EFFE-3A5B-A44F-B1E7-4A25E076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48125"/>
            <a:ext cx="44958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30F88F-ABDD-1F4D-969C-DBF9F81D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D90909F-DD27-DD47-B92B-413EF29E7FD7}" type="slidenum">
              <a:rPr lang="fr-FR" altLang="fr-FR" sz="1200">
                <a:solidFill>
                  <a:srgbClr val="898989"/>
                </a:solidFill>
              </a:rPr>
              <a:pPr/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6634" name="Image 1" descr="angelus.jpg">
            <a:extLst>
              <a:ext uri="{FF2B5EF4-FFF2-40B4-BE49-F238E27FC236}">
                <a16:creationId xmlns:a16="http://schemas.microsoft.com/office/drawing/2014/main" id="{238D71CC-16F5-BF41-9DF3-9D89C678E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4148138"/>
            <a:ext cx="2857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ZoneTexte 1">
            <a:extLst>
              <a:ext uri="{FF2B5EF4-FFF2-40B4-BE49-F238E27FC236}">
                <a16:creationId xmlns:a16="http://schemas.microsoft.com/office/drawing/2014/main" id="{C81517DD-5B1D-4E40-8E8D-04AD9662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42938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/>
              <a:t>des bergères</a:t>
            </a:r>
          </a:p>
        </p:txBody>
      </p:sp>
      <p:sp>
        <p:nvSpPr>
          <p:cNvPr id="26636" name="ZoneTexte 4">
            <a:extLst>
              <a:ext uri="{FF2B5EF4-FFF2-40B4-BE49-F238E27FC236}">
                <a16:creationId xmlns:a16="http://schemas.microsoft.com/office/drawing/2014/main" id="{FDF67853-F4A2-3047-9C01-84C73964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60452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des travailleurs </a:t>
            </a:r>
          </a:p>
        </p:txBody>
      </p:sp>
      <p:pic>
        <p:nvPicPr>
          <p:cNvPr id="26638" name="Image 7" descr="logo_canevas_16x16sansbordure.jpg">
            <a:extLst>
              <a:ext uri="{FF2B5EF4-FFF2-40B4-BE49-F238E27FC236}">
                <a16:creationId xmlns:a16="http://schemas.microsoft.com/office/drawing/2014/main" id="{C8BF3DA6-3212-5842-9A89-B67ED09E2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3">
            <a:extLst>
              <a:ext uri="{FF2B5EF4-FFF2-40B4-BE49-F238E27FC236}">
                <a16:creationId xmlns:a16="http://schemas.microsoft.com/office/drawing/2014/main" id="{9D63A8FD-B8F2-E143-96C1-F62A247F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9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1" grpId="0"/>
      <p:bldP spid="26635" grpId="0"/>
      <p:bldP spid="266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1">
            <a:extLst>
              <a:ext uri="{FF2B5EF4-FFF2-40B4-BE49-F238E27FC236}">
                <a16:creationId xmlns:a16="http://schemas.microsoft.com/office/drawing/2014/main" id="{A0DF2DB2-5209-1A4B-B72C-410AA896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3302000"/>
            <a:ext cx="21161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fr-FR" altLang="fr-FR"/>
          </a:p>
        </p:txBody>
      </p:sp>
      <p:pic>
        <p:nvPicPr>
          <p:cNvPr id="27650" name="Image 2" descr="s. Dominique Savio.jpg">
            <a:extLst>
              <a:ext uri="{FF2B5EF4-FFF2-40B4-BE49-F238E27FC236}">
                <a16:creationId xmlns:a16="http://schemas.microsoft.com/office/drawing/2014/main" id="{8CB4C9F2-0B60-034C-9301-3611A5FA7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143375"/>
            <a:ext cx="163036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" descr="Anne de Guigné.jpg">
            <a:extLst>
              <a:ext uri="{FF2B5EF4-FFF2-40B4-BE49-F238E27FC236}">
                <a16:creationId xmlns:a16="http://schemas.microsoft.com/office/drawing/2014/main" id="{49335AC8-A920-1E48-9760-CF9A8AE4C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690938"/>
            <a:ext cx="14970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2" descr="Ste Jeanne Beretta.jpg">
            <a:extLst>
              <a:ext uri="{FF2B5EF4-FFF2-40B4-BE49-F238E27FC236}">
                <a16:creationId xmlns:a16="http://schemas.microsoft.com/office/drawing/2014/main" id="{83FF8D8F-770A-F944-B211-86C9E2423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259138"/>
            <a:ext cx="206533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ZoneTexte 6">
            <a:extLst>
              <a:ext uri="{FF2B5EF4-FFF2-40B4-BE49-F238E27FC236}">
                <a16:creationId xmlns:a16="http://schemas.microsoft.com/office/drawing/2014/main" id="{9B59187F-6D72-FF4E-AC95-06428BB13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463"/>
            <a:ext cx="2311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000">
                <a:solidFill>
                  <a:srgbClr val="000090"/>
                </a:solidFill>
              </a:rPr>
              <a:t>des contemplatives</a:t>
            </a:r>
          </a:p>
          <a:p>
            <a:r>
              <a:rPr lang="fr-FR" altLang="fr-FR" sz="1800" i="1"/>
              <a:t>Ste Marguerite-Marie</a:t>
            </a:r>
          </a:p>
        </p:txBody>
      </p:sp>
      <p:pic>
        <p:nvPicPr>
          <p:cNvPr id="27654" name="Image 7" descr="Jeanne Jugan.jpg">
            <a:extLst>
              <a:ext uri="{FF2B5EF4-FFF2-40B4-BE49-F238E27FC236}">
                <a16:creationId xmlns:a16="http://schemas.microsoft.com/office/drawing/2014/main" id="{7BFD504D-84FB-DB47-A2F5-19B7060FC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825500"/>
            <a:ext cx="28575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 9" descr="ste Marguerite Marie.jpg">
            <a:extLst>
              <a:ext uri="{FF2B5EF4-FFF2-40B4-BE49-F238E27FC236}">
                <a16:creationId xmlns:a16="http://schemas.microsoft.com/office/drawing/2014/main" id="{39F28D28-4D74-5B4A-AB48-FC3604CE9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762000"/>
            <a:ext cx="19907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10" descr="Dom Bosco avec ses garçons.jpg">
            <a:extLst>
              <a:ext uri="{FF2B5EF4-FFF2-40B4-BE49-F238E27FC236}">
                <a16:creationId xmlns:a16="http://schemas.microsoft.com/office/drawing/2014/main" id="{377541E3-6E1A-ED41-A4E8-72DF07A6F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728663"/>
            <a:ext cx="29257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ZoneTexte 1">
            <a:extLst>
              <a:ext uri="{FF2B5EF4-FFF2-40B4-BE49-F238E27FC236}">
                <a16:creationId xmlns:a16="http://schemas.microsoft.com/office/drawing/2014/main" id="{4D388576-BF10-934F-BE57-B0A98BD0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3411538"/>
            <a:ext cx="248126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>
                <a:solidFill>
                  <a:srgbClr val="000090"/>
                </a:solidFill>
              </a:rPr>
              <a:t>des mères de famille </a:t>
            </a:r>
          </a:p>
          <a:p>
            <a:pPr>
              <a:lnSpc>
                <a:spcPct val="110000"/>
              </a:lnSpc>
            </a:pPr>
            <a:r>
              <a:rPr lang="fr-FR" altLang="fr-FR"/>
              <a:t> </a:t>
            </a:r>
            <a:r>
              <a:rPr lang="fr-FR" altLang="fr-FR" sz="1800" i="1"/>
              <a:t>Ste Jeanne </a:t>
            </a:r>
          </a:p>
          <a:p>
            <a:pPr>
              <a:lnSpc>
                <a:spcPct val="90000"/>
              </a:lnSpc>
            </a:pPr>
            <a:r>
              <a:rPr lang="fr-FR" altLang="fr-FR" sz="1800" i="1"/>
              <a:t>Beretta Molla</a:t>
            </a:r>
            <a:endParaRPr lang="fr-FR" altLang="fr-FR" sz="2000" i="1"/>
          </a:p>
        </p:txBody>
      </p:sp>
      <p:sp>
        <p:nvSpPr>
          <p:cNvPr id="27658" name="ZoneTexte 12">
            <a:extLst>
              <a:ext uri="{FF2B5EF4-FFF2-40B4-BE49-F238E27FC236}">
                <a16:creationId xmlns:a16="http://schemas.microsoft.com/office/drawing/2014/main" id="{03C1A17C-300A-3048-99C5-94FEEC78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33338"/>
            <a:ext cx="3708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000090"/>
                </a:solidFill>
              </a:rPr>
              <a:t>d’autres s’occupant des pauvres</a:t>
            </a:r>
          </a:p>
          <a:p>
            <a:pPr algn="ctr"/>
            <a:r>
              <a:rPr lang="fr-FR" altLang="fr-FR" sz="1800" i="1" dirty="0"/>
              <a:t>Ste Jeanne Jugan</a:t>
            </a:r>
          </a:p>
        </p:txBody>
      </p:sp>
      <p:sp>
        <p:nvSpPr>
          <p:cNvPr id="27659" name="ZoneTexte 13">
            <a:extLst>
              <a:ext uri="{FF2B5EF4-FFF2-40B4-BE49-F238E27FC236}">
                <a16:creationId xmlns:a16="http://schemas.microsoft.com/office/drawing/2014/main" id="{DDB0CE1C-CC3D-D742-BB46-44DE33C6B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30163"/>
            <a:ext cx="22987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solidFill>
                  <a:srgbClr val="000090"/>
                </a:solidFill>
              </a:rPr>
              <a:t>des éducateurs</a:t>
            </a:r>
          </a:p>
          <a:p>
            <a:pPr algn="ctr"/>
            <a:r>
              <a:rPr lang="fr-FR" altLang="fr-FR" sz="1800" i="1"/>
              <a:t>St Jean Bosco</a:t>
            </a:r>
          </a:p>
        </p:txBody>
      </p:sp>
      <p:sp>
        <p:nvSpPr>
          <p:cNvPr id="27660" name="ZoneTexte 14">
            <a:extLst>
              <a:ext uri="{FF2B5EF4-FFF2-40B4-BE49-F238E27FC236}">
                <a16:creationId xmlns:a16="http://schemas.microsoft.com/office/drawing/2014/main" id="{93AA289E-CF74-1545-A2EA-90B29B28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321300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2000">
                <a:solidFill>
                  <a:srgbClr val="000090"/>
                </a:solidFill>
              </a:rPr>
              <a:t>et des enfants </a:t>
            </a:r>
          </a:p>
        </p:txBody>
      </p:sp>
      <p:sp>
        <p:nvSpPr>
          <p:cNvPr id="27661" name="ZoneTexte 1">
            <a:extLst>
              <a:ext uri="{FF2B5EF4-FFF2-40B4-BE49-F238E27FC236}">
                <a16:creationId xmlns:a16="http://schemas.microsoft.com/office/drawing/2014/main" id="{D89F43A5-900D-2945-AF63-1AE2B963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30384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i="1"/>
              <a:t>Vénérable </a:t>
            </a:r>
          </a:p>
          <a:p>
            <a:pPr algn="ctr"/>
            <a:r>
              <a:rPr lang="fr-FR" altLang="fr-FR" sz="1800" i="1"/>
              <a:t>Anne de Guigné</a:t>
            </a:r>
          </a:p>
        </p:txBody>
      </p:sp>
      <p:sp>
        <p:nvSpPr>
          <p:cNvPr id="27662" name="ZoneTexte 2">
            <a:extLst>
              <a:ext uri="{FF2B5EF4-FFF2-40B4-BE49-F238E27FC236}">
                <a16:creationId xmlns:a16="http://schemas.microsoft.com/office/drawing/2014/main" id="{483CF5C2-2204-F444-9906-692142767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162675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i="1"/>
              <a:t>St Dominique Savio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10BA7F-1730-0B42-95A9-9EFB9E2D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B63D609-E4D2-2244-BC72-9B305F44FBF6}" type="slidenum">
              <a:rPr lang="fr-FR" altLang="fr-FR" sz="1200">
                <a:solidFill>
                  <a:srgbClr val="898989"/>
                </a:solidFill>
              </a:rPr>
              <a:pPr/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7665" name="Image 7" descr="logo_canevas_16x16sansbordure.jpg">
            <a:extLst>
              <a:ext uri="{FF2B5EF4-FFF2-40B4-BE49-F238E27FC236}">
                <a16:creationId xmlns:a16="http://schemas.microsoft.com/office/drawing/2014/main" id="{BCBE5488-AAC1-4E44-8699-C5D93E5EF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3">
            <a:extLst>
              <a:ext uri="{FF2B5EF4-FFF2-40B4-BE49-F238E27FC236}">
                <a16:creationId xmlns:a16="http://schemas.microsoft.com/office/drawing/2014/main" id="{976A6C50-AC33-644D-9629-C81CF816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9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  <p:bldP spid="27661" grpId="0"/>
      <p:bldP spid="276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A6C746-5102-F34D-939B-9FF748D0A8B4}"/>
              </a:ext>
            </a:extLst>
          </p:cNvPr>
          <p:cNvSpPr txBox="1"/>
          <p:nvPr/>
        </p:nvSpPr>
        <p:spPr>
          <a:xfrm>
            <a:off x="701675" y="0"/>
            <a:ext cx="783590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C55A11"/>
                </a:solidFill>
              </a:rPr>
              <a:t>… des saints dans tous les pays</a:t>
            </a:r>
          </a:p>
          <a:p>
            <a:pPr algn="ctr">
              <a:lnSpc>
                <a:spcPct val="120000"/>
              </a:lnSpc>
            </a:pPr>
            <a:r>
              <a:rPr lang="fr-FR" altLang="fr-FR" i="1">
                <a:solidFill>
                  <a:srgbClr val="000090"/>
                </a:solidFill>
              </a:rPr>
              <a:t>Quelques exemples… </a:t>
            </a:r>
          </a:p>
        </p:txBody>
      </p:sp>
      <p:pic>
        <p:nvPicPr>
          <p:cNvPr id="28674" name="Image 2" descr="Ste kateri Tekhawita.jpg">
            <a:extLst>
              <a:ext uri="{FF2B5EF4-FFF2-40B4-BE49-F238E27FC236}">
                <a16:creationId xmlns:a16="http://schemas.microsoft.com/office/drawing/2014/main" id="{D4597D8F-9706-AB4B-897B-3CACEB940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54438"/>
            <a:ext cx="1454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 3" descr="Ste Joséphine Bakhita.jpg">
            <a:extLst>
              <a:ext uri="{FF2B5EF4-FFF2-40B4-BE49-F238E27FC236}">
                <a16:creationId xmlns:a16="http://schemas.microsoft.com/office/drawing/2014/main" id="{CD01F9A1-AB81-F347-8E1D-3307213D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03638"/>
            <a:ext cx="3454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4" descr="chrétien chinois.jpg">
            <a:extLst>
              <a:ext uri="{FF2B5EF4-FFF2-40B4-BE49-F238E27FC236}">
                <a16:creationId xmlns:a16="http://schemas.microsoft.com/office/drawing/2014/main" id="{631095CF-2563-6647-A400-3CE37EB2B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944563"/>
            <a:ext cx="18716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ZoneTexte 5">
            <a:extLst>
              <a:ext uri="{FF2B5EF4-FFF2-40B4-BE49-F238E27FC236}">
                <a16:creationId xmlns:a16="http://schemas.microsoft.com/office/drawing/2014/main" id="{9F3E52DE-DB88-824F-9041-C4DF3E1FA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1166813"/>
            <a:ext cx="2717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000" b="1">
                <a:solidFill>
                  <a:srgbClr val="000090"/>
                </a:solidFill>
              </a:rPr>
              <a:t>En Europe</a:t>
            </a:r>
          </a:p>
          <a:p>
            <a:endParaRPr lang="fr-FR" altLang="fr-FR" sz="600" b="1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2000" i="1"/>
              <a:t>Ici, Ste Elisabeth </a:t>
            </a:r>
          </a:p>
          <a:p>
            <a:pPr>
              <a:lnSpc>
                <a:spcPct val="80000"/>
              </a:lnSpc>
            </a:pPr>
            <a:r>
              <a:rPr lang="fr-FR" altLang="fr-FR" sz="2000" i="1"/>
              <a:t>de Hongrie</a:t>
            </a:r>
            <a:endParaRPr lang="fr-FR" altLang="fr-FR" sz="2800"/>
          </a:p>
          <a:p>
            <a:endParaRPr lang="fr-FR" altLang="fr-FR" sz="3200"/>
          </a:p>
          <a:p>
            <a:pPr algn="r"/>
            <a:r>
              <a:rPr lang="fr-FR" altLang="fr-FR" sz="2000" b="1">
                <a:solidFill>
                  <a:srgbClr val="000090"/>
                </a:solidFill>
              </a:rPr>
              <a:t>En Chine, au Japon…</a:t>
            </a:r>
          </a:p>
          <a:p>
            <a:pPr algn="r"/>
            <a:r>
              <a:rPr lang="fr-FR" altLang="fr-FR" sz="2000" i="1"/>
              <a:t>De très nombreux martyrs </a:t>
            </a:r>
          </a:p>
        </p:txBody>
      </p:sp>
      <p:sp>
        <p:nvSpPr>
          <p:cNvPr id="28678" name="ZoneTexte 6">
            <a:extLst>
              <a:ext uri="{FF2B5EF4-FFF2-40B4-BE49-F238E27FC236}">
                <a16:creationId xmlns:a16="http://schemas.microsoft.com/office/drawing/2014/main" id="{501BD24B-7DC9-0C43-81DA-B125D9533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46500"/>
            <a:ext cx="338613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000" b="1">
                <a:solidFill>
                  <a:srgbClr val="000090"/>
                </a:solidFill>
              </a:rPr>
              <a:t>Chez les Indiens </a:t>
            </a:r>
          </a:p>
          <a:p>
            <a:r>
              <a:rPr lang="fr-FR" altLang="fr-FR" sz="2000" b="1">
                <a:solidFill>
                  <a:srgbClr val="000090"/>
                </a:solidFill>
              </a:rPr>
              <a:t>d’Amérique</a:t>
            </a:r>
          </a:p>
          <a:p>
            <a:r>
              <a:rPr lang="fr-FR" altLang="fr-FR" sz="2000" i="1"/>
              <a:t>Ste Kateri Tekhawita</a:t>
            </a:r>
          </a:p>
          <a:p>
            <a:endParaRPr lang="fr-FR" altLang="fr-FR" sz="1600"/>
          </a:p>
          <a:p>
            <a:endParaRPr lang="fr-FR" altLang="fr-FR" sz="1600"/>
          </a:p>
          <a:p>
            <a:endParaRPr lang="fr-FR" altLang="fr-FR" sz="1600"/>
          </a:p>
          <a:p>
            <a:pPr algn="r"/>
            <a:r>
              <a:rPr lang="fr-FR" altLang="fr-FR" sz="2000" b="1">
                <a:solidFill>
                  <a:srgbClr val="000090"/>
                </a:solidFill>
              </a:rPr>
              <a:t>En Afrique, au Soudan</a:t>
            </a:r>
          </a:p>
          <a:p>
            <a:pPr algn="r"/>
            <a:r>
              <a:rPr lang="fr-FR" altLang="fr-FR" sz="2000" i="1"/>
              <a:t>Ste Joséphine Bakhita</a:t>
            </a:r>
          </a:p>
        </p:txBody>
      </p:sp>
      <p:pic>
        <p:nvPicPr>
          <p:cNvPr id="28679" name="Image 7" descr="Ste elisabeth de Hongrie.jpg">
            <a:extLst>
              <a:ext uri="{FF2B5EF4-FFF2-40B4-BE49-F238E27FC236}">
                <a16:creationId xmlns:a16="http://schemas.microsoft.com/office/drawing/2014/main" id="{EA3CCBFB-BF5C-6F43-B091-B219D4070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100138"/>
            <a:ext cx="4102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BDCAE4-F966-964D-A914-68EABF6C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3A41211-340F-6A4A-9CEA-0C02C0D176A9}" type="slidenum">
              <a:rPr lang="fr-FR" altLang="fr-FR" sz="1200">
                <a:solidFill>
                  <a:srgbClr val="898989"/>
                </a:solidFill>
              </a:rPr>
              <a:pPr/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8682" name="Image 7" descr="logo_canevas_16x16sansbordure.jpg">
            <a:extLst>
              <a:ext uri="{FF2B5EF4-FFF2-40B4-BE49-F238E27FC236}">
                <a16:creationId xmlns:a16="http://schemas.microsoft.com/office/drawing/2014/main" id="{164FDDA9-251A-6047-A3E4-67C86B8E6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238471A8-657C-5F4A-9FCB-0F911906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7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D1E0B3-9252-1E47-923F-72977891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1205E9E-EBEB-974B-B58D-8F872143D826}" type="slidenum">
              <a:rPr lang="fr-FR" altLang="fr-FR" sz="1200">
                <a:solidFill>
                  <a:srgbClr val="898989"/>
                </a:solidFill>
              </a:rPr>
              <a:pPr/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F58CDC-D651-D542-9E95-C98F7974B9F5}"/>
              </a:ext>
            </a:extLst>
          </p:cNvPr>
          <p:cNvSpPr txBox="1"/>
          <p:nvPr/>
        </p:nvSpPr>
        <p:spPr>
          <a:xfrm>
            <a:off x="585788" y="3074988"/>
            <a:ext cx="8051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spc="2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Comment devenir un saint ?</a:t>
            </a:r>
            <a:endParaRPr lang="fr-FR" sz="4000" spc="200" dirty="0">
              <a:solidFill>
                <a:schemeClr val="accent2">
                  <a:lumMod val="7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 1">
            <a:extLst>
              <a:ext uri="{FF2B5EF4-FFF2-40B4-BE49-F238E27FC236}">
                <a16:creationId xmlns:a16="http://schemas.microsoft.com/office/drawing/2014/main" id="{2A131C23-55A3-2B46-910C-F6DF41CFA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812800"/>
            <a:ext cx="3979862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ZoneTexte 1">
            <a:extLst>
              <a:ext uri="{FF2B5EF4-FFF2-40B4-BE49-F238E27FC236}">
                <a16:creationId xmlns:a16="http://schemas.microsoft.com/office/drawing/2014/main" id="{3D82BF54-2261-F04D-8532-E207755F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927100"/>
            <a:ext cx="42719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altLang="fr-FR" i="1">
                <a:solidFill>
                  <a:srgbClr val="FF6600"/>
                </a:solidFill>
              </a:rPr>
              <a:t>C’est tout simple :</a:t>
            </a:r>
            <a:endParaRPr lang="fr-FR" altLang="fr-FR" b="1" i="1">
              <a:solidFill>
                <a:srgbClr val="FF6600"/>
              </a:solidFill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fr-FR" altLang="fr-FR" sz="2600" b="1">
                <a:solidFill>
                  <a:srgbClr val="C55A11"/>
                </a:solidFill>
              </a:rPr>
              <a:t>faire comme eux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5C950B-7729-1648-A6FF-2C8B5B0B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99B8845-EA7F-1744-9744-D6BFF5104FCB}" type="slidenum">
              <a:rPr lang="fr-FR" altLang="fr-FR" sz="1200">
                <a:solidFill>
                  <a:srgbClr val="898989"/>
                </a:solidFill>
              </a:rPr>
              <a:pPr/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0724" name="ZoneTexte 1">
            <a:extLst>
              <a:ext uri="{FF2B5EF4-FFF2-40B4-BE49-F238E27FC236}">
                <a16:creationId xmlns:a16="http://schemas.microsoft.com/office/drawing/2014/main" id="{751B4842-F864-A44F-82F8-FC03B061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4706938"/>
            <a:ext cx="42735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>
                <a:solidFill>
                  <a:srgbClr val="000090"/>
                </a:solidFill>
              </a:rPr>
              <a:t>en faisant tout avec amour,</a:t>
            </a:r>
          </a:p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 avec le désir de plaire à Dieu </a:t>
            </a:r>
          </a:p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en faisant sa volonté.</a:t>
            </a:r>
            <a:endParaRPr lang="fr-FR" altLang="fr-FR"/>
          </a:p>
        </p:txBody>
      </p:sp>
      <p:sp>
        <p:nvSpPr>
          <p:cNvPr id="30725" name="ZoneTexte 2">
            <a:extLst>
              <a:ext uri="{FF2B5EF4-FFF2-40B4-BE49-F238E27FC236}">
                <a16:creationId xmlns:a16="http://schemas.microsoft.com/office/drawing/2014/main" id="{D20310C3-6844-6544-A362-EB27BA13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9338"/>
            <a:ext cx="46116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>
                <a:solidFill>
                  <a:srgbClr val="000090"/>
                </a:solidFill>
              </a:rPr>
              <a:t>Tous, ils ont cherché, </a:t>
            </a:r>
          </a:p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pendant leur vie sur la terre, à</a:t>
            </a:r>
          </a:p>
          <a:p>
            <a:pPr algn="ctr">
              <a:lnSpc>
                <a:spcPct val="150000"/>
              </a:lnSpc>
            </a:pPr>
            <a:r>
              <a:rPr lang="fr-FR" altLang="fr-FR" sz="2600" b="1">
                <a:solidFill>
                  <a:srgbClr val="C55A11"/>
                </a:solidFill>
              </a:rPr>
              <a:t>ressembler à Jésus en </a:t>
            </a:r>
          </a:p>
          <a:p>
            <a:pPr algn="ctr">
              <a:lnSpc>
                <a:spcPct val="120000"/>
              </a:lnSpc>
            </a:pPr>
            <a:r>
              <a:rPr lang="fr-FR" altLang="fr-FR" sz="2600" b="1">
                <a:solidFill>
                  <a:srgbClr val="C55A11"/>
                </a:solidFill>
              </a:rPr>
              <a:t>mettant en pratique l'Évangile </a:t>
            </a:r>
          </a:p>
          <a:p>
            <a:pPr algn="ctr">
              <a:lnSpc>
                <a:spcPct val="120000"/>
              </a:lnSpc>
            </a:pPr>
            <a:r>
              <a:rPr lang="fr-FR" altLang="fr-FR" sz="2600" b="1">
                <a:solidFill>
                  <a:srgbClr val="C55A11"/>
                </a:solidFill>
              </a:rPr>
              <a:t>dans leur vie, </a:t>
            </a:r>
          </a:p>
          <a:p>
            <a:endParaRPr lang="fr-FR" altLang="fr-FR"/>
          </a:p>
        </p:txBody>
      </p:sp>
      <p:pic>
        <p:nvPicPr>
          <p:cNvPr id="30727" name="Image 7" descr="logo_canevas_16x16sansbordure.jpg">
            <a:extLst>
              <a:ext uri="{FF2B5EF4-FFF2-40B4-BE49-F238E27FC236}">
                <a16:creationId xmlns:a16="http://schemas.microsoft.com/office/drawing/2014/main" id="{751B7AAA-EDA0-7E47-BD7C-3FD5FD5F1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E7C30727-7E58-5745-86BE-B687AD8DD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5A3A0-B2E9-BC41-8504-2C5EDCD30901}"/>
              </a:ext>
            </a:extLst>
          </p:cNvPr>
          <p:cNvSpPr txBox="1"/>
          <p:nvPr/>
        </p:nvSpPr>
        <p:spPr>
          <a:xfrm>
            <a:off x="657225" y="127000"/>
            <a:ext cx="7924800" cy="1062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008000"/>
                </a:solidFill>
              </a:rPr>
              <a:t>Un point commun encore à tous les saints :</a:t>
            </a:r>
          </a:p>
          <a:p>
            <a:pPr algn="ctr">
              <a:lnSpc>
                <a:spcPct val="130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une vie de prière</a:t>
            </a:r>
          </a:p>
        </p:txBody>
      </p:sp>
      <p:sp>
        <p:nvSpPr>
          <p:cNvPr id="32770" name="ZoneTexte 2">
            <a:extLst>
              <a:ext uri="{FF2B5EF4-FFF2-40B4-BE49-F238E27FC236}">
                <a16:creationId xmlns:a16="http://schemas.microsoft.com/office/drawing/2014/main" id="{93ACC86D-EA31-F241-B334-00B46AA26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20800"/>
            <a:ext cx="4229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/>
              <a:t>Quelle que soit leur activité, </a:t>
            </a:r>
          </a:p>
          <a:p>
            <a:pPr>
              <a:lnSpc>
                <a:spcPct val="120000"/>
              </a:lnSpc>
            </a:pPr>
            <a:r>
              <a:rPr lang="fr-FR" altLang="fr-FR"/>
              <a:t>les saints ont tous réservé dans leur vie </a:t>
            </a:r>
            <a:r>
              <a:rPr lang="fr-FR" altLang="fr-FR" b="1">
                <a:solidFill>
                  <a:srgbClr val="800000"/>
                </a:solidFill>
              </a:rPr>
              <a:t>un temps pour la prière, </a:t>
            </a:r>
            <a:r>
              <a:rPr lang="fr-FR" altLang="fr-FR"/>
              <a:t>signe de la priorité de Dieu dans leur vie.</a:t>
            </a:r>
          </a:p>
        </p:txBody>
      </p:sp>
      <p:pic>
        <p:nvPicPr>
          <p:cNvPr id="32771" name="Image 5" descr="mains jointes prière.jpg">
            <a:extLst>
              <a:ext uri="{FF2B5EF4-FFF2-40B4-BE49-F238E27FC236}">
                <a16:creationId xmlns:a16="http://schemas.microsoft.com/office/drawing/2014/main" id="{8185F3A2-535C-7E4D-80C8-CBD9E70F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274763"/>
            <a:ext cx="27559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6" descr="femme en prière.jpg">
            <a:extLst>
              <a:ext uri="{FF2B5EF4-FFF2-40B4-BE49-F238E27FC236}">
                <a16:creationId xmlns:a16="http://schemas.microsoft.com/office/drawing/2014/main" id="{B3838F51-AF6B-A34E-99D8-23AD44C92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789363"/>
            <a:ext cx="3090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ZoneTexte 9">
            <a:extLst>
              <a:ext uri="{FF2B5EF4-FFF2-40B4-BE49-F238E27FC236}">
                <a16:creationId xmlns:a16="http://schemas.microsoft.com/office/drawing/2014/main" id="{B346376D-19D2-B64E-BF71-A2D44679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4076700"/>
            <a:ext cx="47244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altLang="fr-FR"/>
              <a:t>Ce temps, consacré à Dieu, </a:t>
            </a:r>
          </a:p>
          <a:p>
            <a:pPr algn="ctr">
              <a:lnSpc>
                <a:spcPct val="120000"/>
              </a:lnSpc>
            </a:pPr>
            <a:r>
              <a:rPr lang="fr-FR" altLang="fr-FR"/>
              <a:t>féconde toutes leurs activités </a:t>
            </a:r>
          </a:p>
          <a:p>
            <a:pPr algn="ctr">
              <a:lnSpc>
                <a:spcPct val="120000"/>
              </a:lnSpc>
            </a:pPr>
            <a:r>
              <a:rPr lang="fr-FR" altLang="fr-FR"/>
              <a:t>de la journée, </a:t>
            </a:r>
          </a:p>
          <a:p>
            <a:pPr algn="ctr">
              <a:lnSpc>
                <a:spcPct val="120000"/>
              </a:lnSpc>
            </a:pPr>
            <a:r>
              <a:rPr lang="fr-FR" altLang="fr-FR"/>
              <a:t>ainsi offertes à l’avance au Seigneur.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04B4B3-9CBA-7047-B12D-02775862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561377D-B5B4-E442-AB18-AEA3B59BC297}" type="slidenum">
              <a:rPr lang="fr-FR" altLang="fr-FR" sz="1200">
                <a:solidFill>
                  <a:srgbClr val="898989"/>
                </a:solidFill>
              </a:rPr>
              <a:pPr/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2776" name="Image 7" descr="logo_canevas_16x16sansbordure.jpg">
            <a:extLst>
              <a:ext uri="{FF2B5EF4-FFF2-40B4-BE49-F238E27FC236}">
                <a16:creationId xmlns:a16="http://schemas.microsoft.com/office/drawing/2014/main" id="{BC71E255-FBE6-8B46-9DCB-6A6526254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B251AD75-6BA5-8246-B815-1D1DDB94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 2" descr="famille en adoration.jpg">
            <a:extLst>
              <a:ext uri="{FF2B5EF4-FFF2-40B4-BE49-F238E27FC236}">
                <a16:creationId xmlns:a16="http://schemas.microsoft.com/office/drawing/2014/main" id="{69162439-7B3F-C740-8F61-43DCADE8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11600"/>
            <a:ext cx="28368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Image 3" descr="prière recueillie à genoux.jpg">
            <a:extLst>
              <a:ext uri="{FF2B5EF4-FFF2-40B4-BE49-F238E27FC236}">
                <a16:creationId xmlns:a16="http://schemas.microsoft.com/office/drawing/2014/main" id="{66D0D646-2333-1A44-9EDE-BC91E7597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990725"/>
            <a:ext cx="201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4" descr="moine méditant.jpg">
            <a:extLst>
              <a:ext uri="{FF2B5EF4-FFF2-40B4-BE49-F238E27FC236}">
                <a16:creationId xmlns:a16="http://schemas.microsoft.com/office/drawing/2014/main" id="{C7821FA0-6E1E-A34D-946E-33E8D70C1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168400"/>
            <a:ext cx="25527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ZoneTexte 5">
            <a:extLst>
              <a:ext uri="{FF2B5EF4-FFF2-40B4-BE49-F238E27FC236}">
                <a16:creationId xmlns:a16="http://schemas.microsoft.com/office/drawing/2014/main" id="{DB63AC10-A1A5-B24B-A80E-FEB34597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673100"/>
            <a:ext cx="269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6600"/>
                </a:solidFill>
              </a:rPr>
              <a:t>Prière individuelle</a:t>
            </a:r>
          </a:p>
        </p:txBody>
      </p:sp>
      <p:sp>
        <p:nvSpPr>
          <p:cNvPr id="33797" name="ZoneTexte 6">
            <a:extLst>
              <a:ext uri="{FF2B5EF4-FFF2-40B4-BE49-F238E27FC236}">
                <a16:creationId xmlns:a16="http://schemas.microsoft.com/office/drawing/2014/main" id="{EAD0D550-025B-3146-80DE-5EE96EAD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441700"/>
            <a:ext cx="359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000" i="1">
                <a:solidFill>
                  <a:srgbClr val="3366FF"/>
                </a:solidFill>
              </a:rPr>
              <a:t>En communauté ou en famille</a:t>
            </a:r>
          </a:p>
        </p:txBody>
      </p:sp>
      <p:sp>
        <p:nvSpPr>
          <p:cNvPr id="33798" name="ZoneTexte 7">
            <a:extLst>
              <a:ext uri="{FF2B5EF4-FFF2-40B4-BE49-F238E27FC236}">
                <a16:creationId xmlns:a16="http://schemas.microsoft.com/office/drawing/2014/main" id="{E05CE113-8BD7-AC4B-A2FF-810F0AF6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609600"/>
            <a:ext cx="328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6600"/>
                </a:solidFill>
              </a:rPr>
              <a:t>Prière communautaire</a:t>
            </a:r>
          </a:p>
        </p:txBody>
      </p:sp>
      <p:pic>
        <p:nvPicPr>
          <p:cNvPr id="33799" name="Image 8" descr="prière à la chapelle.jpg">
            <a:extLst>
              <a:ext uri="{FF2B5EF4-FFF2-40B4-BE49-F238E27FC236}">
                <a16:creationId xmlns:a16="http://schemas.microsoft.com/office/drawing/2014/main" id="{795709BE-C3F1-494C-A434-FDB6BEF22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19200"/>
            <a:ext cx="29464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 9" descr="mamie en prière.jpg">
            <a:extLst>
              <a:ext uri="{FF2B5EF4-FFF2-40B4-BE49-F238E27FC236}">
                <a16:creationId xmlns:a16="http://schemas.microsoft.com/office/drawing/2014/main" id="{2A979B89-B54D-EB4D-91D6-248BCC1F1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576763"/>
            <a:ext cx="272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ZoneTexte 10">
            <a:extLst>
              <a:ext uri="{FF2B5EF4-FFF2-40B4-BE49-F238E27FC236}">
                <a16:creationId xmlns:a16="http://schemas.microsoft.com/office/drawing/2014/main" id="{21480109-031C-8D49-B4BD-87A014CF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27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008000"/>
                </a:solidFill>
              </a:rPr>
              <a:t>Il y a différentes formes de prière, toutes bonnes et complémentaires </a:t>
            </a:r>
            <a:r>
              <a:rPr lang="fr-FR" altLang="fr-FR">
                <a:solidFill>
                  <a:srgbClr val="008000"/>
                </a:solidFill>
              </a:rPr>
              <a:t>:</a:t>
            </a:r>
            <a:r>
              <a:rPr lang="fr-FR" altLang="fr-FR"/>
              <a:t> </a:t>
            </a:r>
          </a:p>
        </p:txBody>
      </p:sp>
      <p:pic>
        <p:nvPicPr>
          <p:cNvPr id="33802" name="Image 1" descr="enfant fait son signe de croix.jpg">
            <a:extLst>
              <a:ext uri="{FF2B5EF4-FFF2-40B4-BE49-F238E27FC236}">
                <a16:creationId xmlns:a16="http://schemas.microsoft.com/office/drawing/2014/main" id="{41A232EA-E580-574A-9BE0-AEE4EC01D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65538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061ADF-44AA-0C43-BE97-E9632453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3BDC046-A45C-A043-96CE-087B306A4862}" type="slidenum">
              <a:rPr lang="fr-FR" altLang="fr-FR" sz="1200">
                <a:solidFill>
                  <a:srgbClr val="898989"/>
                </a:solidFill>
              </a:rPr>
              <a:pPr/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3805" name="Image 7" descr="logo_canevas_16x16sansbordure.jpg">
            <a:extLst>
              <a:ext uri="{FF2B5EF4-FFF2-40B4-BE49-F238E27FC236}">
                <a16:creationId xmlns:a16="http://schemas.microsoft.com/office/drawing/2014/main" id="{72E3930C-9729-BF40-B782-870A9A279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3">
            <a:extLst>
              <a:ext uri="{FF2B5EF4-FFF2-40B4-BE49-F238E27FC236}">
                <a16:creationId xmlns:a16="http://schemas.microsoft.com/office/drawing/2014/main" id="{607201C5-A9C5-2D43-BE0D-ED928259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9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2">
            <a:extLst>
              <a:ext uri="{FF2B5EF4-FFF2-40B4-BE49-F238E27FC236}">
                <a16:creationId xmlns:a16="http://schemas.microsoft.com/office/drawing/2014/main" id="{C51A8DDF-6982-E14F-9FE3-72FEE44A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76200"/>
            <a:ext cx="8601075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008000"/>
                </a:solidFill>
              </a:rPr>
              <a:t>Les saints : tous ont choisi de vivre humblement</a:t>
            </a:r>
          </a:p>
          <a:p>
            <a:pPr algn="ctr"/>
            <a:r>
              <a:rPr lang="fr-FR" altLang="fr-FR" sz="2800" b="1" dirty="0">
                <a:solidFill>
                  <a:srgbClr val="008000"/>
                </a:solidFill>
              </a:rPr>
              <a:t> cachés, dans la fidélité à Dieu, </a:t>
            </a:r>
          </a:p>
          <a:p>
            <a:pPr algn="ctr">
              <a:lnSpc>
                <a:spcPct val="150000"/>
              </a:lnSpc>
            </a:pPr>
            <a:r>
              <a:rPr lang="fr-FR" altLang="fr-FR" sz="2600" dirty="0">
                <a:solidFill>
                  <a:srgbClr val="008000"/>
                </a:solidFill>
              </a:rPr>
              <a:t>dans leur vie de tous les jours et dans les plus petites choses,</a:t>
            </a:r>
          </a:p>
          <a:p>
            <a:pPr algn="ctr"/>
            <a:r>
              <a:rPr lang="fr-FR" altLang="fr-FR" sz="2800" dirty="0">
                <a:solidFill>
                  <a:srgbClr val="008000"/>
                </a:solidFill>
              </a:rPr>
              <a:t>mais en y mettant tout leur cœur</a:t>
            </a:r>
            <a:endParaRPr lang="fr-FR" altLang="fr-FR" dirty="0">
              <a:solidFill>
                <a:srgbClr val="008000"/>
              </a:solidFill>
            </a:endParaRPr>
          </a:p>
        </p:txBody>
      </p:sp>
      <p:pic>
        <p:nvPicPr>
          <p:cNvPr id="34818" name="Image 2" descr="ste Thérèse de l'E J.jpg">
            <a:extLst>
              <a:ext uri="{FF2B5EF4-FFF2-40B4-BE49-F238E27FC236}">
                <a16:creationId xmlns:a16="http://schemas.microsoft.com/office/drawing/2014/main" id="{3FAB29F9-3D6C-1343-91DE-582E6299A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052638"/>
            <a:ext cx="13430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oneTexte 5">
            <a:extLst>
              <a:ext uri="{FF2B5EF4-FFF2-40B4-BE49-F238E27FC236}">
                <a16:creationId xmlns:a16="http://schemas.microsoft.com/office/drawing/2014/main" id="{1D8C7C58-9719-544B-85DE-BC4CF454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453598"/>
            <a:ext cx="6705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i="1" dirty="0">
                <a:solidFill>
                  <a:srgbClr val="3366FF"/>
                </a:solidFill>
              </a:rPr>
              <a:t>« Je mettrai tant d’amour dans les choses ordinaires </a:t>
            </a:r>
          </a:p>
          <a:p>
            <a:pPr algn="ctr">
              <a:lnSpc>
                <a:spcPct val="120000"/>
              </a:lnSpc>
            </a:pPr>
            <a:r>
              <a:rPr lang="fr-FR" altLang="fr-FR" i="1" dirty="0">
                <a:solidFill>
                  <a:srgbClr val="3366FF"/>
                </a:solidFill>
              </a:rPr>
              <a:t>qu’elles deviendront extraordinaires… » </a:t>
            </a:r>
          </a:p>
          <a:p>
            <a:pPr algn="ctr">
              <a:lnSpc>
                <a:spcPct val="110000"/>
              </a:lnSpc>
            </a:pPr>
            <a:r>
              <a:rPr lang="fr-FR" altLang="fr-FR" sz="2000" dirty="0">
                <a:solidFill>
                  <a:srgbClr val="3366FF"/>
                </a:solidFill>
              </a:rPr>
              <a:t>(Ste Thérèse de l’Enfant Jésus)</a:t>
            </a:r>
          </a:p>
        </p:txBody>
      </p:sp>
      <p:pic>
        <p:nvPicPr>
          <p:cNvPr id="34820" name="Image 2" descr="fleur 1 lys orange.jpg">
            <a:extLst>
              <a:ext uri="{FF2B5EF4-FFF2-40B4-BE49-F238E27FC236}">
                <a16:creationId xmlns:a16="http://schemas.microsoft.com/office/drawing/2014/main" id="{4A54E096-2228-D142-84CB-795419C4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856038"/>
            <a:ext cx="3962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E4A7D2-AE79-A14B-824D-80D8FE7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EB56512-EDCD-244E-8E3D-F9615BF8EEB7}" type="slidenum">
              <a:rPr lang="fr-FR" altLang="fr-FR" sz="1200">
                <a:solidFill>
                  <a:srgbClr val="898989"/>
                </a:solidFill>
              </a:rPr>
              <a:pPr/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4823" name="Image 7" descr="logo_canevas_16x16sansbordure.jpg">
            <a:extLst>
              <a:ext uri="{FF2B5EF4-FFF2-40B4-BE49-F238E27FC236}">
                <a16:creationId xmlns:a16="http://schemas.microsoft.com/office/drawing/2014/main" id="{2B803629-5B73-5041-8D99-C5AB926DD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A29577E6-8535-254B-BB33-1F46854B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420D23-F759-2C41-A2EF-8CD9DDC0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90E292E-3DFA-4E4D-9A70-DCAF8BF8C470}" type="slidenum">
              <a:rPr lang="fr-FR" altLang="fr-FR" sz="1200">
                <a:solidFill>
                  <a:srgbClr val="898989"/>
                </a:solidFill>
              </a:rPr>
              <a:pPr/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6388" name="Image 7" descr="logo_canevas_16x16sansbordure.jpg">
            <a:extLst>
              <a:ext uri="{FF2B5EF4-FFF2-40B4-BE49-F238E27FC236}">
                <a16:creationId xmlns:a16="http://schemas.microsoft.com/office/drawing/2014/main" id="{DFEC2E21-E2E9-754C-8557-D110D4D3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D0F2A0-6A28-7044-85E2-0B4950ECFDD8}"/>
              </a:ext>
            </a:extLst>
          </p:cNvPr>
          <p:cNvSpPr/>
          <p:nvPr/>
        </p:nvSpPr>
        <p:spPr>
          <a:xfrm>
            <a:off x="671513" y="806450"/>
            <a:ext cx="8015287" cy="5018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6600"/>
                </a:solidFill>
              </a:rPr>
              <a:t>Objectif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dirty="0"/>
              <a:t>des diaporamas de « Apprenez-nous à prier »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dirty="0"/>
          </a:p>
          <a:p>
            <a:pPr algn="ctr">
              <a:defRPr/>
            </a:pPr>
            <a:r>
              <a:rPr lang="fr-FR" sz="3600" dirty="0"/>
              <a:t>Nourrir sa foi 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3600" dirty="0"/>
              <a:t>au fil de l’année liturgique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Associant vérités et images, ces canevas sont destinés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à provoquer des questions, engager un dialogue…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/>
              <a:t> </a:t>
            </a:r>
            <a:r>
              <a:rPr lang="fr-FR" sz="2400" i="1" spc="200" dirty="0"/>
              <a:t>Avec la grâce de Dieu,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200" dirty="0"/>
              <a:t>la foi se transmet surtout en direct !</a:t>
            </a:r>
            <a:endParaRPr lang="fr-FR" sz="2400" i="1" dirty="0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F8F1D706-892C-874F-AA00-870C0652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198B92-A722-4448-B378-412B00DE9B4E}"/>
              </a:ext>
            </a:extLst>
          </p:cNvPr>
          <p:cNvSpPr txBox="1"/>
          <p:nvPr/>
        </p:nvSpPr>
        <p:spPr>
          <a:xfrm>
            <a:off x="101600" y="88900"/>
            <a:ext cx="88138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Comme les saints, cherchons à ressembler à Jésus…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298C43-BB08-2B4A-9149-B6C81B61F9C1}"/>
              </a:ext>
            </a:extLst>
          </p:cNvPr>
          <p:cNvSpPr txBox="1"/>
          <p:nvPr/>
        </p:nvSpPr>
        <p:spPr>
          <a:xfrm>
            <a:off x="136525" y="800100"/>
            <a:ext cx="5299075" cy="892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tx2"/>
                </a:solidFill>
              </a:rPr>
              <a:t>C’est-à-dire "</a:t>
            </a:r>
            <a:r>
              <a:rPr lang="fr-FR" altLang="fr-FR" i="1">
                <a:solidFill>
                  <a:schemeClr val="tx2"/>
                </a:solidFill>
              </a:rPr>
              <a:t>faire comme Lui</a:t>
            </a:r>
            <a:r>
              <a:rPr lang="fr-FR" altLang="fr-FR">
                <a:solidFill>
                  <a:schemeClr val="tx2"/>
                </a:solidFill>
              </a:rPr>
              <a:t>", 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prendre le chemin qu’il a pris Lui-même :</a:t>
            </a:r>
            <a:endParaRPr lang="fr-FR" altLang="fr-FR" sz="1000" i="1">
              <a:solidFill>
                <a:srgbClr val="3366FF"/>
              </a:solidFill>
            </a:endParaRPr>
          </a:p>
        </p:txBody>
      </p:sp>
      <p:pic>
        <p:nvPicPr>
          <p:cNvPr id="35843" name="Image 5" descr="un calvaire .jpg">
            <a:extLst>
              <a:ext uri="{FF2B5EF4-FFF2-40B4-BE49-F238E27FC236}">
                <a16:creationId xmlns:a16="http://schemas.microsoft.com/office/drawing/2014/main" id="{A90FA184-324E-1C42-80A8-B19E569E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774700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ZoneTexte 6">
            <a:extLst>
              <a:ext uri="{FF2B5EF4-FFF2-40B4-BE49-F238E27FC236}">
                <a16:creationId xmlns:a16="http://schemas.microsoft.com/office/drawing/2014/main" id="{26EFC936-94E4-1D4F-9B6A-9D3252B9E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3059113"/>
            <a:ext cx="401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44546A"/>
                </a:solidFill>
              </a:rPr>
              <a:t>Mais rassurons-nous :</a:t>
            </a:r>
            <a:r>
              <a:rPr lang="fr-FR" altLang="fr-FR" b="1" i="1">
                <a:solidFill>
                  <a:srgbClr val="44546A"/>
                </a:solidFill>
              </a:rPr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001DD7-7738-2B43-BA88-3D4249A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24E12A5-4584-E148-BAA5-672024310B65}" type="slidenum">
              <a:rPr lang="fr-FR" altLang="fr-FR" sz="1200">
                <a:solidFill>
                  <a:srgbClr val="898989"/>
                </a:solidFill>
              </a:rPr>
              <a:pPr/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5846" name="ZoneTexte 3">
            <a:extLst>
              <a:ext uri="{FF2B5EF4-FFF2-40B4-BE49-F238E27FC236}">
                <a16:creationId xmlns:a16="http://schemas.microsoft.com/office/drawing/2014/main" id="{1D4D22CC-DCA4-F74B-A785-D3DFFE03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760538"/>
            <a:ext cx="509587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3366FF"/>
                </a:solidFill>
              </a:rPr>
              <a:t>Si quelqu’un veut marcher à ma suite, </a:t>
            </a:r>
          </a:p>
          <a:p>
            <a:pPr>
              <a:lnSpc>
                <a:spcPct val="110000"/>
              </a:lnSpc>
            </a:pPr>
            <a:r>
              <a:rPr lang="fr-FR" altLang="fr-FR" i="1">
                <a:solidFill>
                  <a:srgbClr val="3366FF"/>
                </a:solidFill>
              </a:rPr>
              <a:t>qu’il renonce à lui-même, qu’il prenne </a:t>
            </a:r>
          </a:p>
          <a:p>
            <a:pPr>
              <a:lnSpc>
                <a:spcPct val="110000"/>
              </a:lnSpc>
            </a:pPr>
            <a:r>
              <a:rPr lang="fr-FR" altLang="fr-FR" i="1">
                <a:solidFill>
                  <a:srgbClr val="3366FF"/>
                </a:solidFill>
              </a:rPr>
              <a:t>sa croix et qu’il me suive. </a:t>
            </a:r>
            <a:r>
              <a:rPr lang="fr-FR" altLang="fr-FR" sz="2000">
                <a:solidFill>
                  <a:srgbClr val="3366FF"/>
                </a:solidFill>
              </a:rPr>
              <a:t>(Mt 16, 24)</a:t>
            </a:r>
          </a:p>
        </p:txBody>
      </p:sp>
      <p:sp>
        <p:nvSpPr>
          <p:cNvPr id="35847" name="ZoneTexte 3">
            <a:extLst>
              <a:ext uri="{FF2B5EF4-FFF2-40B4-BE49-F238E27FC236}">
                <a16:creationId xmlns:a16="http://schemas.microsoft.com/office/drawing/2014/main" id="{5F142D99-17EB-5A4B-A265-D3E6E303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453063"/>
            <a:ext cx="87709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44546A"/>
                </a:solidFill>
              </a:rPr>
              <a:t>Dieu donne toujours la force et le courage dont nous avons besoin !</a:t>
            </a:r>
            <a:endParaRPr lang="fr-FR" altLang="fr-FR" sz="2000">
              <a:solidFill>
                <a:srgbClr val="44546A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altLang="fr-FR">
                <a:solidFill>
                  <a:srgbClr val="44546A"/>
                </a:solidFill>
              </a:rPr>
              <a:t>C’est ce qu’ont fait les saints, c’est ce qui les a conduits au ciel.</a:t>
            </a:r>
          </a:p>
        </p:txBody>
      </p:sp>
      <p:sp>
        <p:nvSpPr>
          <p:cNvPr id="35848" name="ZoneTexte 5">
            <a:extLst>
              <a:ext uri="{FF2B5EF4-FFF2-40B4-BE49-F238E27FC236}">
                <a16:creationId xmlns:a16="http://schemas.microsoft.com/office/drawing/2014/main" id="{82F6F839-3F3A-754E-9AB0-658336F1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505200"/>
            <a:ext cx="87709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44546A"/>
                </a:solidFill>
              </a:rPr>
              <a:t>la croix que Dieu nous donne à porter est proportionnée à nos forces ! Elle consiste à supporter avec patience et douceur, sans se plaindre, nos peines, nos difficultés, les petits soucis de chaque jour. Et, quelquefois, de grosses épreuves. Mais </a:t>
            </a:r>
            <a:r>
              <a:rPr lang="fr-FR" altLang="fr-FR" b="1" i="1">
                <a:solidFill>
                  <a:srgbClr val="FF0000"/>
                </a:solidFill>
              </a:rPr>
              <a:t>CONFIANCE !  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AE57C53C-4D39-5C44-AA1F-744F960D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844" grpId="0"/>
      <p:bldP spid="35846" grpId="0"/>
      <p:bldP spid="35847" grpId="0"/>
      <p:bldP spid="358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CB1DF25-EC23-1549-95BC-C6E9D1924A25}"/>
              </a:ext>
            </a:extLst>
          </p:cNvPr>
          <p:cNvSpPr txBox="1"/>
          <p:nvPr/>
        </p:nvSpPr>
        <p:spPr>
          <a:xfrm>
            <a:off x="160338" y="706438"/>
            <a:ext cx="4622800" cy="1878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FR" sz="2800" b="1" i="1">
                <a:solidFill>
                  <a:srgbClr val="000090"/>
                </a:solidFill>
              </a:rPr>
              <a:t>Ne l’oublions pas :</a:t>
            </a:r>
          </a:p>
          <a:p>
            <a:pPr algn="ctr">
              <a:lnSpc>
                <a:spcPct val="150000"/>
              </a:lnSpc>
            </a:pPr>
            <a:r>
              <a:rPr lang="fr-FR" altLang="fr-FR" sz="3200" b="1">
                <a:solidFill>
                  <a:srgbClr val="FF0000"/>
                </a:solidFill>
              </a:rPr>
              <a:t>le vrai but de notre vie,</a:t>
            </a:r>
          </a:p>
          <a:p>
            <a:pPr algn="ctr">
              <a:lnSpc>
                <a:spcPct val="130000"/>
              </a:lnSpc>
            </a:pPr>
            <a:r>
              <a:rPr lang="fr-FR" altLang="fr-FR" sz="3200" b="1">
                <a:solidFill>
                  <a:srgbClr val="FF0000"/>
                </a:solidFill>
              </a:rPr>
              <a:t> c’est d’arriver au Ciel !</a:t>
            </a:r>
            <a:endParaRPr lang="fr-FR" altLang="fr-FR" sz="2800" b="1">
              <a:solidFill>
                <a:srgbClr val="FF0000"/>
              </a:solidFill>
            </a:endParaRPr>
          </a:p>
        </p:txBody>
      </p:sp>
      <p:pic>
        <p:nvPicPr>
          <p:cNvPr id="36866" name="Image 1">
            <a:extLst>
              <a:ext uri="{FF2B5EF4-FFF2-40B4-BE49-F238E27FC236}">
                <a16:creationId xmlns:a16="http://schemas.microsoft.com/office/drawing/2014/main" id="{6E562AF0-80A9-C342-84AC-FE36B93A4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6063"/>
            <a:ext cx="39116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893E2-5AD8-F048-BE13-5612EB8C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BED7A92-5057-1442-A4BE-E54D015FCDE2}" type="slidenum">
              <a:rPr lang="fr-FR" altLang="fr-FR" sz="1200">
                <a:solidFill>
                  <a:srgbClr val="898989"/>
                </a:solidFill>
              </a:rPr>
              <a:pPr/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23E27A-2B57-2F47-B6B3-AA01FEE2AD70}"/>
              </a:ext>
            </a:extLst>
          </p:cNvPr>
          <p:cNvSpPr txBox="1"/>
          <p:nvPr/>
        </p:nvSpPr>
        <p:spPr>
          <a:xfrm>
            <a:off x="355600" y="4622800"/>
            <a:ext cx="4256088" cy="1282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200" b="1" i="1">
                <a:solidFill>
                  <a:srgbClr val="FF0000"/>
                </a:solidFill>
              </a:rPr>
              <a:t>…POURQUOI PAS </a:t>
            </a:r>
          </a:p>
          <a:p>
            <a:pPr algn="ctr">
              <a:lnSpc>
                <a:spcPct val="150000"/>
              </a:lnSpc>
            </a:pPr>
            <a:r>
              <a:rPr lang="fr-FR" altLang="fr-FR" sz="3200" b="1" i="1">
                <a:solidFill>
                  <a:srgbClr val="FF0000"/>
                </a:solidFill>
              </a:rPr>
              <a:t>NOUS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BAFFDD-AF45-4F41-934D-3CF41F84DCC9}"/>
              </a:ext>
            </a:extLst>
          </p:cNvPr>
          <p:cNvSpPr txBox="1"/>
          <p:nvPr/>
        </p:nvSpPr>
        <p:spPr>
          <a:xfrm>
            <a:off x="373063" y="2946400"/>
            <a:ext cx="4435475" cy="1282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000090"/>
                </a:solidFill>
              </a:rPr>
              <a:t>Les Saints </a:t>
            </a:r>
          </a:p>
          <a:p>
            <a:pPr algn="ctr">
              <a:lnSpc>
                <a:spcPct val="150000"/>
              </a:lnSpc>
            </a:pPr>
            <a:r>
              <a:rPr lang="fr-FR" altLang="fr-FR" sz="3200" b="1">
                <a:solidFill>
                  <a:srgbClr val="000090"/>
                </a:solidFill>
              </a:rPr>
              <a:t>y sont bien arrivés…</a:t>
            </a:r>
            <a:r>
              <a:rPr lang="fr-FR" altLang="fr-FR" sz="32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871" name="Image 7" descr="logo_canevas_16x16sansbordure.jpg">
            <a:extLst>
              <a:ext uri="{FF2B5EF4-FFF2-40B4-BE49-F238E27FC236}">
                <a16:creationId xmlns:a16="http://schemas.microsoft.com/office/drawing/2014/main" id="{DB41D9E5-3A28-C045-8217-BE3DDD05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A5F3F48-81A1-F34A-A3F3-3FA8BABE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0EB5F7D-9088-774A-9D77-9299C4562FEE}"/>
              </a:ext>
            </a:extLst>
          </p:cNvPr>
          <p:cNvSpPr txBox="1"/>
          <p:nvPr/>
        </p:nvSpPr>
        <p:spPr>
          <a:xfrm>
            <a:off x="592138" y="1143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Nous sommes TOUS appelés à la sainteté</a:t>
            </a:r>
          </a:p>
        </p:txBody>
      </p:sp>
      <p:sp>
        <p:nvSpPr>
          <p:cNvPr id="37890" name="ZoneTexte 2">
            <a:extLst>
              <a:ext uri="{FF2B5EF4-FFF2-40B4-BE49-F238E27FC236}">
                <a16:creationId xmlns:a16="http://schemas.microsoft.com/office/drawing/2014/main" id="{22BC2EE5-3744-C643-9CCF-A060F6DB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769938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C55A11"/>
                </a:solidFill>
              </a:rPr>
              <a:t>Le Ciel est le vrai but </a:t>
            </a:r>
          </a:p>
          <a:p>
            <a:pPr algn="ctr"/>
            <a:r>
              <a:rPr lang="fr-FR" altLang="fr-FR" b="1">
                <a:solidFill>
                  <a:srgbClr val="C55A11"/>
                </a:solidFill>
              </a:rPr>
              <a:t>de notre vie </a:t>
            </a:r>
            <a:r>
              <a:rPr lang="fr-FR" altLang="fr-FR">
                <a:solidFill>
                  <a:srgbClr val="C55A11"/>
                </a:solidFill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C55A11"/>
                </a:solidFill>
              </a:rPr>
              <a:t>Si Dieu nous a créés, c’est pour nous accueillir au Ciel et nous faire partager</a:t>
            </a:r>
          </a:p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C55A11"/>
                </a:solidFill>
              </a:rPr>
              <a:t>sa Gloire ! </a:t>
            </a:r>
          </a:p>
        </p:txBody>
      </p:sp>
      <p:pic>
        <p:nvPicPr>
          <p:cNvPr id="37891" name="Image 2" descr="bonheur du Ciel.jpg">
            <a:extLst>
              <a:ext uri="{FF2B5EF4-FFF2-40B4-BE49-F238E27FC236}">
                <a16:creationId xmlns:a16="http://schemas.microsoft.com/office/drawing/2014/main" id="{F0074BB9-D740-FF44-A434-7B61DC61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087438"/>
            <a:ext cx="4800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ZoneTexte 3">
            <a:extLst>
              <a:ext uri="{FF2B5EF4-FFF2-40B4-BE49-F238E27FC236}">
                <a16:creationId xmlns:a16="http://schemas.microsoft.com/office/drawing/2014/main" id="{A6758AD6-7694-1A4E-B419-3D1E427E2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392906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 i="1" dirty="0">
                <a:solidFill>
                  <a:srgbClr val="000090"/>
                </a:solidFill>
              </a:rPr>
              <a:t>Dieu n’accepte près de Lui que des âmes tout à fait pures </a:t>
            </a:r>
            <a:r>
              <a:rPr lang="fr-FR" altLang="fr-FR" sz="2800" dirty="0">
                <a:solidFill>
                  <a:srgbClr val="000090"/>
                </a:solidFill>
              </a:rPr>
              <a:t>!</a:t>
            </a:r>
            <a:endParaRPr lang="fr-FR" altLang="fr-FR" dirty="0">
              <a:solidFill>
                <a:srgbClr val="000090"/>
              </a:solidFill>
            </a:endParaRPr>
          </a:p>
          <a:p>
            <a:pPr algn="ctr"/>
            <a:r>
              <a:rPr lang="fr-FR" altLang="fr-FR" b="1" dirty="0">
                <a:solidFill>
                  <a:srgbClr val="000090"/>
                </a:solidFill>
              </a:rPr>
              <a:t> </a:t>
            </a:r>
            <a:r>
              <a:rPr lang="fr-FR" altLang="fr-FR" i="1" dirty="0">
                <a:solidFill>
                  <a:srgbClr val="3366FF"/>
                </a:solidFill>
              </a:rPr>
              <a:t>Heureux les cœurs purs, ils verront Dieu</a:t>
            </a:r>
            <a:r>
              <a:rPr lang="fr-FR" altLang="fr-FR" sz="3600" i="1" dirty="0">
                <a:solidFill>
                  <a:srgbClr val="3366FF"/>
                </a:solidFill>
              </a:rPr>
              <a:t>. </a:t>
            </a:r>
            <a:r>
              <a:rPr lang="fr-FR" altLang="fr-FR" sz="1800" dirty="0">
                <a:solidFill>
                  <a:srgbClr val="3366FF"/>
                </a:solidFill>
              </a:rPr>
              <a:t>(Mt 5, 8)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93422C-428C-B249-836F-7FCE4E1A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A293109-9AC3-0C42-B409-66A901F73A4B}" type="slidenum">
              <a:rPr lang="fr-FR" altLang="fr-FR" sz="1200">
                <a:solidFill>
                  <a:srgbClr val="898989"/>
                </a:solidFill>
              </a:rPr>
              <a:pPr/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6872" name="ZoneTexte 2">
            <a:extLst>
              <a:ext uri="{FF2B5EF4-FFF2-40B4-BE49-F238E27FC236}">
                <a16:creationId xmlns:a16="http://schemas.microsoft.com/office/drawing/2014/main" id="{A904B74F-EBDD-7D4E-9444-2020FB6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6663"/>
            <a:ext cx="9144000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Notre vie sur la terre nous est justement donnée  pour nous purifier de tout ce qui n’est pas digne de paraître devant le Très-Haut.</a:t>
            </a:r>
          </a:p>
        </p:txBody>
      </p:sp>
      <p:sp>
        <p:nvSpPr>
          <p:cNvPr id="37895" name="ZoneTexte 2">
            <a:extLst>
              <a:ext uri="{FF2B5EF4-FFF2-40B4-BE49-F238E27FC236}">
                <a16:creationId xmlns:a16="http://schemas.microsoft.com/office/drawing/2014/main" id="{1154BC69-74BA-D94D-B94C-C1083F76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432175"/>
            <a:ext cx="2471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6600"/>
                </a:solidFill>
              </a:rPr>
              <a:t> </a:t>
            </a:r>
            <a:r>
              <a:rPr lang="fr-FR" altLang="fr-FR" sz="2800" b="1" i="1">
                <a:solidFill>
                  <a:schemeClr val="tx2"/>
                </a:solidFill>
              </a:rPr>
              <a:t>Mais</a:t>
            </a:r>
            <a:r>
              <a:rPr lang="fr-FR" altLang="fr-FR" b="1" i="1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37897" name="Image 7" descr="logo_canevas_16x16sansbordure.jpg">
            <a:extLst>
              <a:ext uri="{FF2B5EF4-FFF2-40B4-BE49-F238E27FC236}">
                <a16:creationId xmlns:a16="http://schemas.microsoft.com/office/drawing/2014/main" id="{D98516EA-B403-C448-93E7-E4F47204C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10C02081-C340-D24F-ACB4-D38706B5F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2772" grpId="0"/>
      <p:bldP spid="36872" grpId="0"/>
      <p:bldP spid="378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1">
            <a:extLst>
              <a:ext uri="{FF2B5EF4-FFF2-40B4-BE49-F238E27FC236}">
                <a16:creationId xmlns:a16="http://schemas.microsoft.com/office/drawing/2014/main" id="{1B617EA2-FE8C-2C44-A0B3-B52F368F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625475"/>
            <a:ext cx="76549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i="1">
                <a:solidFill>
                  <a:srgbClr val="3366FF"/>
                </a:solidFill>
              </a:rPr>
              <a:t>«</a:t>
            </a:r>
            <a:r>
              <a:rPr lang="fr-FR" altLang="fr-FR" sz="2800" b="1">
                <a:solidFill>
                  <a:srgbClr val="000090"/>
                </a:solidFill>
              </a:rPr>
              <a:t> </a:t>
            </a:r>
            <a:r>
              <a:rPr lang="fr-FR" altLang="fr-FR" sz="2800" i="1">
                <a:solidFill>
                  <a:srgbClr val="3366FF"/>
                </a:solidFill>
              </a:rPr>
              <a:t>Rien de souillé n’entrera au ciel, </a:t>
            </a:r>
          </a:p>
          <a:p>
            <a:pPr algn="ctr"/>
            <a:r>
              <a:rPr lang="fr-FR" altLang="fr-FR" sz="2800" i="1">
                <a:solidFill>
                  <a:srgbClr val="3366FF"/>
                </a:solidFill>
              </a:rPr>
              <a:t>mais seulement des âmes parfaitement pures… » </a:t>
            </a:r>
          </a:p>
          <a:p>
            <a:pPr algn="ctr"/>
            <a:r>
              <a:rPr lang="fr-FR" altLang="fr-FR" sz="2000">
                <a:solidFill>
                  <a:srgbClr val="3366FF"/>
                </a:solidFill>
              </a:rPr>
              <a:t>(Ap 21, 27)</a:t>
            </a:r>
          </a:p>
        </p:txBody>
      </p:sp>
      <p:pic>
        <p:nvPicPr>
          <p:cNvPr id="38914" name="Image 2" descr="bébé dormant.jpg">
            <a:extLst>
              <a:ext uri="{FF2B5EF4-FFF2-40B4-BE49-F238E27FC236}">
                <a16:creationId xmlns:a16="http://schemas.microsoft.com/office/drawing/2014/main" id="{19028B8E-8A9D-D542-B01F-9815D9752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43138"/>
            <a:ext cx="40513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age 4" descr="pureté de la neige .jpg">
            <a:extLst>
              <a:ext uri="{FF2B5EF4-FFF2-40B4-BE49-F238E27FC236}">
                <a16:creationId xmlns:a16="http://schemas.microsoft.com/office/drawing/2014/main" id="{A9B75A10-EAE2-6E40-A3AE-082A134C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665538"/>
            <a:ext cx="41592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C0D3A9-9F2F-F24B-9DBD-CB77EF19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CD323F02-C0BE-3E4D-BB65-85119FDF79E4}" type="slidenum">
              <a:rPr lang="fr-FR" altLang="fr-FR" sz="1200">
                <a:solidFill>
                  <a:srgbClr val="898989"/>
                </a:solidFill>
              </a:rPr>
              <a:pPr/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8918" name="Image 7" descr="logo_canevas_16x16sansbordure.jpg">
            <a:extLst>
              <a:ext uri="{FF2B5EF4-FFF2-40B4-BE49-F238E27FC236}">
                <a16:creationId xmlns:a16="http://schemas.microsoft.com/office/drawing/2014/main" id="{2C4361F1-7B27-C14F-BCB7-AD8958346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813F523-8102-9042-923C-312F2628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1">
            <a:extLst>
              <a:ext uri="{FF2B5EF4-FFF2-40B4-BE49-F238E27FC236}">
                <a16:creationId xmlns:a16="http://schemas.microsoft.com/office/drawing/2014/main" id="{8C1DD4C9-52FD-854A-893E-09014CF8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609600"/>
            <a:ext cx="46402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altLang="fr-FR">
                <a:solidFill>
                  <a:srgbClr val="660066"/>
                </a:solidFill>
              </a:rPr>
              <a:t>Mais que se passe-t-il si</a:t>
            </a:r>
          </a:p>
          <a:p>
            <a:pPr algn="ctr">
              <a:lnSpc>
                <a:spcPct val="150000"/>
              </a:lnSpc>
            </a:pPr>
            <a:r>
              <a:rPr lang="fr-FR" altLang="fr-FR">
                <a:solidFill>
                  <a:srgbClr val="660066"/>
                </a:solidFill>
              </a:rPr>
              <a:t>notre purification n’est pas terminée </a:t>
            </a:r>
          </a:p>
          <a:p>
            <a:pPr algn="ctr">
              <a:lnSpc>
                <a:spcPct val="150000"/>
              </a:lnSpc>
            </a:pPr>
            <a:r>
              <a:rPr lang="fr-FR" altLang="fr-FR">
                <a:solidFill>
                  <a:srgbClr val="660066"/>
                </a:solidFill>
              </a:rPr>
              <a:t>au moment où Dieu nous rappelle </a:t>
            </a:r>
          </a:p>
          <a:p>
            <a:pPr algn="ctr">
              <a:lnSpc>
                <a:spcPct val="150000"/>
              </a:lnSpc>
            </a:pPr>
            <a:r>
              <a:rPr lang="fr-FR" altLang="fr-FR">
                <a:solidFill>
                  <a:srgbClr val="660066"/>
                </a:solidFill>
              </a:rPr>
              <a:t>à Lui, à la fin de notre vie ?</a:t>
            </a:r>
            <a:r>
              <a:rPr lang="fr-FR" altLang="fr-FR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021512-ED1E-8E47-B305-C5775F7792D8}"/>
              </a:ext>
            </a:extLst>
          </p:cNvPr>
          <p:cNvSpPr txBox="1"/>
          <p:nvPr/>
        </p:nvSpPr>
        <p:spPr>
          <a:xfrm>
            <a:off x="0" y="3546475"/>
            <a:ext cx="9144000" cy="5254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2600" b="1">
                <a:solidFill>
                  <a:srgbClr val="FF6600"/>
                </a:solidFill>
              </a:rPr>
              <a:t>Dans son infinie sagesse et miséricorde, Dieu a tout prévu :</a:t>
            </a:r>
          </a:p>
        </p:txBody>
      </p:sp>
      <p:pic>
        <p:nvPicPr>
          <p:cNvPr id="39939" name="Image 1" descr="sous-bois en automne.jpg">
            <a:extLst>
              <a:ext uri="{FF2B5EF4-FFF2-40B4-BE49-F238E27FC236}">
                <a16:creationId xmlns:a16="http://schemas.microsoft.com/office/drawing/2014/main" id="{EA2C589B-4605-D546-8183-97F79530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9238"/>
            <a:ext cx="38782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FD583F-B557-414D-ADD1-9111F5F197A6}"/>
              </a:ext>
            </a:extLst>
          </p:cNvPr>
          <p:cNvSpPr txBox="1"/>
          <p:nvPr/>
        </p:nvSpPr>
        <p:spPr>
          <a:xfrm>
            <a:off x="728663" y="4284663"/>
            <a:ext cx="7620000" cy="18843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>
                <a:solidFill>
                  <a:srgbClr val="1F4E79"/>
                </a:solidFill>
              </a:rPr>
              <a:t>ceux qui meurent avant que leur âme soit tout à fait pure</a:t>
            </a:r>
          </a:p>
          <a:p>
            <a:pPr algn="ctr">
              <a:lnSpc>
                <a:spcPct val="130000"/>
              </a:lnSpc>
            </a:pPr>
            <a:r>
              <a:rPr lang="fr-FR" altLang="fr-FR">
                <a:solidFill>
                  <a:srgbClr val="1F4E79"/>
                </a:solidFill>
              </a:rPr>
              <a:t> devront passer - après leur mort </a:t>
            </a:r>
          </a:p>
          <a:p>
            <a:pPr algn="ctr">
              <a:lnSpc>
                <a:spcPct val="130000"/>
              </a:lnSpc>
            </a:pPr>
            <a:r>
              <a:rPr lang="fr-FR" altLang="fr-FR">
                <a:solidFill>
                  <a:srgbClr val="1F4E79"/>
                </a:solidFill>
              </a:rPr>
              <a:t>et avant de parvenir au bonheur du Ciel – </a:t>
            </a:r>
          </a:p>
          <a:p>
            <a:pPr algn="ctr">
              <a:lnSpc>
                <a:spcPct val="130000"/>
              </a:lnSpc>
            </a:pPr>
            <a:r>
              <a:rPr lang="fr-FR" altLang="fr-FR">
                <a:solidFill>
                  <a:srgbClr val="1F4E79"/>
                </a:solidFill>
              </a:rPr>
              <a:t>par un temps de </a:t>
            </a:r>
            <a:r>
              <a:rPr lang="fr-FR" altLang="fr-FR" b="1">
                <a:solidFill>
                  <a:srgbClr val="1F4E79"/>
                </a:solidFill>
              </a:rPr>
              <a:t>purification, par la souffrance</a:t>
            </a:r>
            <a:r>
              <a:rPr lang="fr-FR" altLang="fr-FR">
                <a:solidFill>
                  <a:srgbClr val="1F4E79"/>
                </a:solidFill>
              </a:rPr>
              <a:t>.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53EBBE-11DD-8E44-8E5D-C07D215B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1436897-50F3-334C-9184-B8A544B5C8FE}" type="slidenum">
              <a:rPr lang="fr-FR" altLang="fr-FR" sz="1200">
                <a:solidFill>
                  <a:srgbClr val="898989"/>
                </a:solidFill>
              </a:rPr>
              <a:pPr/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9943" name="Image 7" descr="logo_canevas_16x16sansbordure.jpg">
            <a:extLst>
              <a:ext uri="{FF2B5EF4-FFF2-40B4-BE49-F238E27FC236}">
                <a16:creationId xmlns:a16="http://schemas.microsoft.com/office/drawing/2014/main" id="{0D1E2FAC-23C8-3B49-9446-D143219E9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E556DF4F-2879-F34B-B7FC-CF2A563C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1">
            <a:extLst>
              <a:ext uri="{FF2B5EF4-FFF2-40B4-BE49-F238E27FC236}">
                <a16:creationId xmlns:a16="http://schemas.microsoft.com/office/drawing/2014/main" id="{1A88F1DF-6D7E-C44E-90D7-B80F6C70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33375"/>
            <a:ext cx="83137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fr-FR" altLang="fr-FR">
                <a:solidFill>
                  <a:srgbClr val="000090"/>
                </a:solidFill>
              </a:rPr>
              <a:t>On ne peut pas entrer dans la joie du Ciel sans s’être d’abord détaché de tout ce qui nous retient encore à la terre, et qui n’est pas digne de l’amour de Dieu. </a:t>
            </a:r>
          </a:p>
          <a:p>
            <a:pPr algn="ctr">
              <a:lnSpc>
                <a:spcPct val="150000"/>
              </a:lnSpc>
            </a:pPr>
            <a:r>
              <a:rPr lang="fr-FR" altLang="fr-FR">
                <a:solidFill>
                  <a:srgbClr val="000090"/>
                </a:solidFill>
              </a:rPr>
              <a:t>Et cela ne se fait pas sans douleur…</a:t>
            </a:r>
            <a:endParaRPr lang="fr-FR" altLang="fr-FR" sz="2800">
              <a:solidFill>
                <a:srgbClr val="000090"/>
              </a:solidFill>
            </a:endParaRPr>
          </a:p>
        </p:txBody>
      </p:sp>
      <p:pic>
        <p:nvPicPr>
          <p:cNvPr id="40962" name="Image 3" descr="feu de bois.jpg">
            <a:extLst>
              <a:ext uri="{FF2B5EF4-FFF2-40B4-BE49-F238E27FC236}">
                <a16:creationId xmlns:a16="http://schemas.microsoft.com/office/drawing/2014/main" id="{1E59CDBA-D878-8140-A50E-6ED65E38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260600"/>
            <a:ext cx="417353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ZoneTexte 2">
            <a:extLst>
              <a:ext uri="{FF2B5EF4-FFF2-40B4-BE49-F238E27FC236}">
                <a16:creationId xmlns:a16="http://schemas.microsoft.com/office/drawing/2014/main" id="{A95CF711-0B9B-5040-A257-FDEC67AE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130800"/>
            <a:ext cx="56562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Cette purification après la mort s’appelle</a:t>
            </a:r>
          </a:p>
          <a:p>
            <a:pPr algn="ctr">
              <a:lnSpc>
                <a:spcPct val="120000"/>
              </a:lnSpc>
            </a:pPr>
            <a:r>
              <a:rPr lang="fr-FR" altLang="fr-FR" sz="3600" b="1">
                <a:solidFill>
                  <a:srgbClr val="660066"/>
                </a:solidFill>
              </a:rPr>
              <a:t>	</a:t>
            </a:r>
            <a:r>
              <a:rPr lang="fr-FR" altLang="fr-FR" sz="2800" b="1">
                <a:solidFill>
                  <a:srgbClr val="660066"/>
                </a:solidFill>
              </a:rPr>
              <a:t>le PURGATOIRE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799E6B-2DC0-7F45-9C3E-A985F69B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605959A-B597-094A-B5AA-2650D1046156}" type="slidenum">
              <a:rPr lang="fr-FR" altLang="fr-FR" sz="1200">
                <a:solidFill>
                  <a:srgbClr val="898989"/>
                </a:solidFill>
              </a:rPr>
              <a:pPr/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0966" name="Image 7" descr="logo_canevas_16x16sansbordure.jpg">
            <a:extLst>
              <a:ext uri="{FF2B5EF4-FFF2-40B4-BE49-F238E27FC236}">
                <a16:creationId xmlns:a16="http://schemas.microsoft.com/office/drawing/2014/main" id="{963D1831-7681-1C46-9A64-3B10C567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F5947CB0-2EF5-1740-88A9-8E55A372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3">
            <a:extLst>
              <a:ext uri="{FF2B5EF4-FFF2-40B4-BE49-F238E27FC236}">
                <a16:creationId xmlns:a16="http://schemas.microsoft.com/office/drawing/2014/main" id="{5F573514-0E3F-C046-856A-414FC421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041400"/>
            <a:ext cx="44608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660066"/>
                </a:solidFill>
              </a:rPr>
              <a:t>Dans le médaillon </a:t>
            </a:r>
            <a:r>
              <a:rPr lang="fr-FR" altLang="fr-FR">
                <a:solidFill>
                  <a:srgbClr val="660066"/>
                </a:solidFill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660066"/>
                </a:solidFill>
              </a:rPr>
              <a:t>le cimetière, à la sortie de l’église, où l’on enterre un défunt. </a:t>
            </a:r>
          </a:p>
        </p:txBody>
      </p:sp>
      <p:pic>
        <p:nvPicPr>
          <p:cNvPr id="41986" name="Image 2" descr="865Jugmtparticulier.jpg">
            <a:extLst>
              <a:ext uri="{FF2B5EF4-FFF2-40B4-BE49-F238E27FC236}">
                <a16:creationId xmlns:a16="http://schemas.microsoft.com/office/drawing/2014/main" id="{DFE2E40A-CC5D-1B49-AA0F-4FBBD5A6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71475"/>
            <a:ext cx="42179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5D450E-1EBC-D046-AB32-40D4F2FA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EEB157C-76AE-9045-AA69-03D6C2C2FC22}" type="slidenum">
              <a:rPr lang="fr-FR" altLang="fr-FR" sz="1200">
                <a:solidFill>
                  <a:srgbClr val="898989"/>
                </a:solidFill>
              </a:rPr>
              <a:pPr/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1988" name="ZoneTexte 1">
            <a:extLst>
              <a:ext uri="{FF2B5EF4-FFF2-40B4-BE49-F238E27FC236}">
                <a16:creationId xmlns:a16="http://schemas.microsoft.com/office/drawing/2014/main" id="{51836042-D613-F545-A675-009297E3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4691746"/>
            <a:ext cx="43751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 dirty="0">
                <a:solidFill>
                  <a:srgbClr val="FF6600"/>
                </a:solidFill>
              </a:rPr>
              <a:t>où l’on voit la Sainte Trinité, </a:t>
            </a:r>
          </a:p>
          <a:p>
            <a:pPr algn="just">
              <a:lnSpc>
                <a:spcPct val="120000"/>
              </a:lnSpc>
            </a:pPr>
            <a:r>
              <a:rPr lang="fr-FR" altLang="fr-FR" dirty="0">
                <a:solidFill>
                  <a:srgbClr val="FF6600"/>
                </a:solidFill>
              </a:rPr>
              <a:t>entourée des anges et des saints.</a:t>
            </a:r>
          </a:p>
          <a:p>
            <a:pPr algn="r"/>
            <a:r>
              <a:rPr lang="fr-FR" altLang="fr-FR" dirty="0">
                <a:solidFill>
                  <a:srgbClr val="FF6600"/>
                </a:solidFill>
              </a:rPr>
              <a:t> </a:t>
            </a:r>
            <a:r>
              <a:rPr lang="fr-FR" altLang="fr-FR" sz="4800" dirty="0">
                <a:solidFill>
                  <a:srgbClr val="FF6600"/>
                </a:solidFill>
              </a:rPr>
              <a:t>…</a:t>
            </a:r>
          </a:p>
        </p:txBody>
      </p:sp>
      <p:sp>
        <p:nvSpPr>
          <p:cNvPr id="41989" name="ZoneTexte 3">
            <a:extLst>
              <a:ext uri="{FF2B5EF4-FFF2-40B4-BE49-F238E27FC236}">
                <a16:creationId xmlns:a16="http://schemas.microsoft.com/office/drawing/2014/main" id="{7EBC0503-29BF-AF41-A07E-FBAEDA47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2760663"/>
            <a:ext cx="42164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 b="1" i="1">
                <a:solidFill>
                  <a:srgbClr val="843C0C"/>
                </a:solidFill>
              </a:rPr>
              <a:t>Au centre et en haut du dessin</a:t>
            </a:r>
            <a:r>
              <a:rPr lang="fr-FR" altLang="fr-FR">
                <a:solidFill>
                  <a:srgbClr val="843C0C"/>
                </a:solidFill>
              </a:rPr>
              <a:t>, l’Ange qui « pèse » les âmes </a:t>
            </a:r>
          </a:p>
          <a:p>
            <a:pPr>
              <a:lnSpc>
                <a:spcPct val="120000"/>
              </a:lnSpc>
            </a:pPr>
            <a:r>
              <a:rPr lang="fr-FR" altLang="fr-FR">
                <a:solidFill>
                  <a:srgbClr val="843C0C"/>
                </a:solidFill>
              </a:rPr>
              <a:t>avant de les laisser entrer au </a:t>
            </a:r>
            <a:r>
              <a:rPr lang="fr-FR" altLang="fr-FR">
                <a:solidFill>
                  <a:srgbClr val="800000"/>
                </a:solidFill>
              </a:rPr>
              <a:t>Ciel </a:t>
            </a:r>
            <a:r>
              <a:rPr lang="fr-FR" altLang="fr-FR" sz="2000">
                <a:solidFill>
                  <a:srgbClr val="800000"/>
                </a:solidFill>
              </a:rPr>
              <a:t>(</a:t>
            </a:r>
            <a:r>
              <a:rPr lang="fr-FR" altLang="fr-FR" sz="2000" i="1">
                <a:solidFill>
                  <a:srgbClr val="800000"/>
                </a:solidFill>
              </a:rPr>
              <a:t>tout en haut)</a:t>
            </a:r>
            <a:r>
              <a:rPr lang="fr-FR" altLang="fr-FR" sz="2000">
                <a:solidFill>
                  <a:srgbClr val="800000"/>
                </a:solidFill>
              </a:rPr>
              <a:t>, </a:t>
            </a:r>
          </a:p>
        </p:txBody>
      </p:sp>
      <p:pic>
        <p:nvPicPr>
          <p:cNvPr id="41991" name="Image 7" descr="logo_canevas_16x16sansbordure.jpg">
            <a:extLst>
              <a:ext uri="{FF2B5EF4-FFF2-40B4-BE49-F238E27FC236}">
                <a16:creationId xmlns:a16="http://schemas.microsoft.com/office/drawing/2014/main" id="{CD0293EA-2277-3748-834F-9209202ED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44B4DBC-6871-4044-B424-D7C16091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8" grpId="0"/>
      <p:bldP spid="419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oneTexte 3">
            <a:extLst>
              <a:ext uri="{FF2B5EF4-FFF2-40B4-BE49-F238E27FC236}">
                <a16:creationId xmlns:a16="http://schemas.microsoft.com/office/drawing/2014/main" id="{CC69111A-5D01-A94B-8C0E-71E8E5A2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11163"/>
            <a:ext cx="43100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200" b="1" i="1">
                <a:solidFill>
                  <a:srgbClr val="008000"/>
                </a:solidFill>
              </a:rPr>
              <a:t>Juste au dessous du médaillon </a:t>
            </a:r>
            <a:r>
              <a:rPr lang="fr-FR" altLang="fr-FR" sz="2200" i="1">
                <a:solidFill>
                  <a:srgbClr val="008000"/>
                </a:solidFill>
              </a:rPr>
              <a:t>:</a:t>
            </a:r>
            <a:r>
              <a:rPr lang="fr-FR" altLang="fr-FR" sz="220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altLang="fr-FR" sz="2200">
                <a:solidFill>
                  <a:srgbClr val="008000"/>
                </a:solidFill>
              </a:rPr>
              <a:t>le Purgatoire, lieu de souffrance où</a:t>
            </a:r>
            <a:r>
              <a:rPr lang="fr-FR" altLang="fr-FR" sz="2200" i="1">
                <a:solidFill>
                  <a:srgbClr val="008000"/>
                </a:solidFill>
              </a:rPr>
              <a:t> </a:t>
            </a:r>
            <a:r>
              <a:rPr lang="fr-FR" altLang="fr-FR" sz="2200">
                <a:solidFill>
                  <a:srgbClr val="008000"/>
                </a:solidFill>
              </a:rPr>
              <a:t>vont les âmes qui doivent achever leur purification avant d’entrer au Ciel. </a:t>
            </a:r>
            <a:endParaRPr lang="fr-FR" altLang="fr-FR" sz="1000">
              <a:solidFill>
                <a:srgbClr val="1F4E79"/>
              </a:solidFill>
            </a:endParaRPr>
          </a:p>
        </p:txBody>
      </p:sp>
      <p:pic>
        <p:nvPicPr>
          <p:cNvPr id="43010" name="Image 2" descr="865Jugmtparticulier.jpg">
            <a:extLst>
              <a:ext uri="{FF2B5EF4-FFF2-40B4-BE49-F238E27FC236}">
                <a16:creationId xmlns:a16="http://schemas.microsoft.com/office/drawing/2014/main" id="{C4CCBAE6-1A21-7E40-BE2B-2E67B11F4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71475"/>
            <a:ext cx="42179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9C9DDD-1396-DD4A-9819-92E5EC06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C6645A06-46F1-BA40-A4F1-C3A27F78B05A}" type="slidenum">
              <a:rPr lang="fr-FR" altLang="fr-FR" sz="1200">
                <a:solidFill>
                  <a:srgbClr val="898989"/>
                </a:solidFill>
              </a:rPr>
              <a:pPr/>
              <a:t>27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3012" name="ZoneTexte 1">
            <a:extLst>
              <a:ext uri="{FF2B5EF4-FFF2-40B4-BE49-F238E27FC236}">
                <a16:creationId xmlns:a16="http://schemas.microsoft.com/office/drawing/2014/main" id="{E43ADAE6-5804-114D-B1C1-93CB430D0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2887663"/>
            <a:ext cx="43434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200" b="1" i="1"/>
              <a:t>En bas, tout à droite </a:t>
            </a:r>
            <a:r>
              <a:rPr lang="fr-FR" altLang="fr-FR" sz="2200"/>
              <a:t>: </a:t>
            </a:r>
          </a:p>
          <a:p>
            <a:pPr>
              <a:lnSpc>
                <a:spcPct val="120000"/>
              </a:lnSpc>
            </a:pPr>
            <a:r>
              <a:rPr lang="fr-FR" altLang="fr-FR" sz="2200"/>
              <a:t>ceux qui auront volontairement </a:t>
            </a:r>
            <a:r>
              <a:rPr lang="fr-FR" altLang="fr-FR" sz="2200" b="1"/>
              <a:t>refusé Dieu </a:t>
            </a:r>
            <a:r>
              <a:rPr lang="fr-FR" altLang="fr-FR" sz="2200"/>
              <a:t>pendant leur vie, sans demander pardon avant leur mort, resteront pour toujours en enfer </a:t>
            </a:r>
            <a:r>
              <a:rPr lang="fr-FR" altLang="fr-FR" sz="2200" b="1"/>
              <a:t>privés du bonheur du Ciel. </a:t>
            </a:r>
          </a:p>
          <a:p>
            <a:pPr>
              <a:lnSpc>
                <a:spcPct val="120000"/>
              </a:lnSpc>
            </a:pPr>
            <a:r>
              <a:rPr lang="fr-FR" altLang="fr-FR" sz="2200"/>
              <a:t> Leur plus grande souffrance sera d’être privés de Dieu</a:t>
            </a:r>
            <a:r>
              <a:rPr lang="fr-FR" altLang="fr-FR" sz="2200">
                <a:solidFill>
                  <a:srgbClr val="1F4E79"/>
                </a:solidFill>
              </a:rPr>
              <a:t>.</a:t>
            </a:r>
          </a:p>
        </p:txBody>
      </p:sp>
      <p:pic>
        <p:nvPicPr>
          <p:cNvPr id="43014" name="Image 7" descr="logo_canevas_16x16sansbordure.jpg">
            <a:extLst>
              <a:ext uri="{FF2B5EF4-FFF2-40B4-BE49-F238E27FC236}">
                <a16:creationId xmlns:a16="http://schemas.microsoft.com/office/drawing/2014/main" id="{D2833E74-9275-6B4C-8557-ED76D5D82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066D9027-D1F1-DF4F-A980-369E55C0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430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oneTexte 5">
            <a:extLst>
              <a:ext uri="{FF2B5EF4-FFF2-40B4-BE49-F238E27FC236}">
                <a16:creationId xmlns:a16="http://schemas.microsoft.com/office/drawing/2014/main" id="{29A7AD2B-2D3D-FB46-A0BA-0C0ECDF9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233738"/>
            <a:ext cx="480853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2800">
                <a:solidFill>
                  <a:srgbClr val="660066"/>
                </a:solidFill>
              </a:rPr>
              <a:t>C’est pourquoi, </a:t>
            </a:r>
          </a:p>
          <a:p>
            <a:pPr algn="ctr">
              <a:lnSpc>
                <a:spcPct val="150000"/>
              </a:lnSpc>
            </a:pPr>
            <a:r>
              <a:rPr lang="fr-FR" altLang="fr-FR" sz="2800">
                <a:solidFill>
                  <a:srgbClr val="660066"/>
                </a:solidFill>
              </a:rPr>
              <a:t>après avoir fêté les Saints,</a:t>
            </a:r>
          </a:p>
          <a:p>
            <a:pPr algn="ctr">
              <a:lnSpc>
                <a:spcPct val="150000"/>
              </a:lnSpc>
            </a:pPr>
            <a:r>
              <a:rPr lang="fr-FR" altLang="fr-FR" sz="2800">
                <a:solidFill>
                  <a:srgbClr val="660066"/>
                </a:solidFill>
              </a:rPr>
              <a:t>le 2 novembre est le jour </a:t>
            </a:r>
          </a:p>
          <a:p>
            <a:pPr algn="ctr">
              <a:lnSpc>
                <a:spcPct val="150000"/>
              </a:lnSpc>
            </a:pPr>
            <a:r>
              <a:rPr lang="fr-FR" altLang="fr-FR" sz="2800" b="1">
                <a:solidFill>
                  <a:srgbClr val="660066"/>
                </a:solidFill>
              </a:rPr>
              <a:t>de la prière pour les défunts…</a:t>
            </a:r>
          </a:p>
        </p:txBody>
      </p:sp>
      <p:pic>
        <p:nvPicPr>
          <p:cNvPr id="44034" name="Image 1" descr="paysage d'automne.jpg">
            <a:extLst>
              <a:ext uri="{FF2B5EF4-FFF2-40B4-BE49-F238E27FC236}">
                <a16:creationId xmlns:a16="http://schemas.microsoft.com/office/drawing/2014/main" id="{FB7F2101-CB49-F541-8D3C-AFFFFA08B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354138"/>
            <a:ext cx="2908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82CC60F-3071-7845-A8D1-222A7431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7BED60-5C21-9848-A2B1-8DB9671E7FF6}" type="slidenum">
              <a:rPr lang="fr-FR" altLang="fr-FR" sz="1200">
                <a:solidFill>
                  <a:srgbClr val="898989"/>
                </a:solidFill>
              </a:rPr>
              <a:pPr/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4037" name="Image 7" descr="logo_canevas_16x16sansbordure.jpg">
            <a:extLst>
              <a:ext uri="{FF2B5EF4-FFF2-40B4-BE49-F238E27FC236}">
                <a16:creationId xmlns:a16="http://schemas.microsoft.com/office/drawing/2014/main" id="{87E672C5-61CB-EF48-B676-BDC39924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7EB17F38-E5DF-5046-A3FF-B7560F56A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1">
            <a:extLst>
              <a:ext uri="{FF2B5EF4-FFF2-40B4-BE49-F238E27FC236}">
                <a16:creationId xmlns:a16="http://schemas.microsoft.com/office/drawing/2014/main" id="{8FE50B4E-128B-7741-8F40-41040EBC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896938"/>
            <a:ext cx="293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 i="1">
                <a:solidFill>
                  <a:srgbClr val="3366FF"/>
                </a:solidFill>
              </a:rPr>
              <a:t>Le 2 novembre</a:t>
            </a:r>
            <a:endParaRPr lang="fr-FR" altLang="fr-FR" sz="2800">
              <a:solidFill>
                <a:srgbClr val="3366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E47492-1714-294D-B022-C143E1A269E4}"/>
              </a:ext>
            </a:extLst>
          </p:cNvPr>
          <p:cNvSpPr txBox="1"/>
          <p:nvPr/>
        </p:nvSpPr>
        <p:spPr>
          <a:xfrm>
            <a:off x="385763" y="1417638"/>
            <a:ext cx="8369300" cy="984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  <a:p>
            <a:pPr algn="ctr"/>
            <a:r>
              <a:rPr lang="fr-FR" altLang="fr-FR" sz="4000">
                <a:solidFill>
                  <a:srgbClr val="3366FF"/>
                </a:solidFill>
              </a:rPr>
              <a:t>LA PRIÈRE POUR LES DÉFUNTS</a:t>
            </a:r>
          </a:p>
        </p:txBody>
      </p:sp>
      <p:pic>
        <p:nvPicPr>
          <p:cNvPr id="45060" name="Image 1" descr="cimetière.jpg">
            <a:extLst>
              <a:ext uri="{FF2B5EF4-FFF2-40B4-BE49-F238E27FC236}">
                <a16:creationId xmlns:a16="http://schemas.microsoft.com/office/drawing/2014/main" id="{143AD932-1269-EE4A-93A1-1F9490D8B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057525"/>
            <a:ext cx="52038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C8E8B7-2CEE-4F4E-8C0B-19A3985C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B868E2D-046B-B44D-BA56-5723A0B4E61A}" type="slidenum">
              <a:rPr lang="fr-FR" altLang="fr-FR" sz="1200">
                <a:solidFill>
                  <a:srgbClr val="898989"/>
                </a:solidFill>
              </a:rPr>
              <a:pPr/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5063" name="Image 7" descr="logo_canevas_16x16sansbordure.jpg">
            <a:extLst>
              <a:ext uri="{FF2B5EF4-FFF2-40B4-BE49-F238E27FC236}">
                <a16:creationId xmlns:a16="http://schemas.microsoft.com/office/drawing/2014/main" id="{49C7397E-C720-1240-989C-EA652D7D0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7633CC2A-BD4F-F34B-B57B-DCF9F72A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1">
            <a:extLst>
              <a:ext uri="{FF2B5EF4-FFF2-40B4-BE49-F238E27FC236}">
                <a16:creationId xmlns:a16="http://schemas.microsoft.com/office/drawing/2014/main" id="{72E68717-E778-B54B-ABCF-097A78E5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34963"/>
            <a:ext cx="450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0000"/>
                </a:solidFill>
              </a:rPr>
              <a:t>Une grande fête !</a:t>
            </a:r>
            <a:r>
              <a:rPr lang="fr-FR" altLang="fr-FR">
                <a:solidFill>
                  <a:srgbClr val="3366FF"/>
                </a:solidFill>
              </a:rPr>
              <a:t> </a:t>
            </a:r>
          </a:p>
        </p:txBody>
      </p:sp>
      <p:pic>
        <p:nvPicPr>
          <p:cNvPr id="17410" name="Image 1">
            <a:extLst>
              <a:ext uri="{FF2B5EF4-FFF2-40B4-BE49-F238E27FC236}">
                <a16:creationId xmlns:a16="http://schemas.microsoft.com/office/drawing/2014/main" id="{D59FFE89-207B-B547-8695-A00F85E2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"/>
          <a:stretch>
            <a:fillRect/>
          </a:stretch>
        </p:blipFill>
        <p:spPr bwMode="auto">
          <a:xfrm>
            <a:off x="5029200" y="152400"/>
            <a:ext cx="39116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A5C829-8D7D-E449-81FA-1CD3955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3ED2FB3-8437-6241-9AF0-98E039F7CEDC}" type="slidenum">
              <a:rPr lang="fr-FR" altLang="fr-FR" sz="1200">
                <a:solidFill>
                  <a:srgbClr val="898989"/>
                </a:solidFill>
              </a:rPr>
              <a:pPr/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7414" name="ZoneTexte 1">
            <a:extLst>
              <a:ext uri="{FF2B5EF4-FFF2-40B4-BE49-F238E27FC236}">
                <a16:creationId xmlns:a16="http://schemas.microsoft.com/office/drawing/2014/main" id="{00824FFB-9758-E24F-B181-C8200689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744663"/>
            <a:ext cx="46736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600">
                <a:solidFill>
                  <a:srgbClr val="3366FF"/>
                </a:solidFill>
              </a:rPr>
              <a:t>Aujourd’hui, l’Église célèbre </a:t>
            </a:r>
          </a:p>
          <a:p>
            <a:pPr algn="ctr">
              <a:lnSpc>
                <a:spcPct val="20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en une seule fête </a:t>
            </a:r>
          </a:p>
          <a:p>
            <a:pPr algn="ctr">
              <a:lnSpc>
                <a:spcPct val="200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tous les saints du Ciel </a:t>
            </a:r>
          </a:p>
          <a:p>
            <a:pPr algn="ctr">
              <a:lnSpc>
                <a:spcPct val="20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déjà réunis auprès de Dieu </a:t>
            </a:r>
          </a:p>
          <a:p>
            <a:pPr algn="ctr">
              <a:lnSpc>
                <a:spcPct val="20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dans son Royaume de lumière…</a:t>
            </a:r>
            <a:endParaRPr lang="fr-FR" altLang="fr-FR" sz="2600"/>
          </a:p>
        </p:txBody>
      </p:sp>
      <p:pic>
        <p:nvPicPr>
          <p:cNvPr id="2" name="Image 7" descr="logo_canevas_16x16sansbordure.jpg">
            <a:extLst>
              <a:ext uri="{FF2B5EF4-FFF2-40B4-BE49-F238E27FC236}">
                <a16:creationId xmlns:a16="http://schemas.microsoft.com/office/drawing/2014/main" id="{D4D0FF06-0C6D-0D4F-AAE8-0330E019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C6D4D41C-B5FC-B940-895F-5D9A1349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oneTexte 1">
            <a:extLst>
              <a:ext uri="{FF2B5EF4-FFF2-40B4-BE49-F238E27FC236}">
                <a16:creationId xmlns:a16="http://schemas.microsoft.com/office/drawing/2014/main" id="{DB012B71-59CD-7140-89C7-1D79A679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65200"/>
            <a:ext cx="85169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FR" i="1">
                <a:solidFill>
                  <a:srgbClr val="660066"/>
                </a:solidFill>
              </a:rPr>
              <a:t>Ce n’est pas un jour de tristesse ni de deuil : </a:t>
            </a:r>
          </a:p>
          <a:p>
            <a:pPr algn="just">
              <a:lnSpc>
                <a:spcPct val="150000"/>
              </a:lnSpc>
            </a:pPr>
            <a:r>
              <a:rPr lang="fr-FR" altLang="fr-FR" sz="2800" b="1">
                <a:solidFill>
                  <a:srgbClr val="660066"/>
                </a:solidFill>
              </a:rPr>
              <a:t>c’est un jour de prière pour nos défunts </a:t>
            </a:r>
          </a:p>
          <a:p>
            <a:pPr algn="just">
              <a:lnSpc>
                <a:spcPct val="130000"/>
              </a:lnSpc>
            </a:pPr>
            <a:r>
              <a:rPr lang="fr-FR" altLang="fr-FR">
                <a:solidFill>
                  <a:srgbClr val="660066"/>
                </a:solidFill>
              </a:rPr>
              <a:t>dont les âmes sont encore retenues dans le Purgatoire </a:t>
            </a:r>
          </a:p>
          <a:p>
            <a:pPr algn="just">
              <a:lnSpc>
                <a:spcPct val="130000"/>
              </a:lnSpc>
            </a:pPr>
            <a:r>
              <a:rPr lang="fr-FR" altLang="fr-FR">
                <a:solidFill>
                  <a:srgbClr val="660066"/>
                </a:solidFill>
              </a:rPr>
              <a:t>où elles sont dans de grandes souffrances :</a:t>
            </a:r>
          </a:p>
          <a:p>
            <a:pPr algn="ctr">
              <a:lnSpc>
                <a:spcPct val="130000"/>
              </a:lnSpc>
            </a:pPr>
            <a:r>
              <a:rPr lang="fr-FR" altLang="fr-FR" b="1">
                <a:solidFill>
                  <a:srgbClr val="660066"/>
                </a:solidFill>
              </a:rPr>
              <a:t>nous demandons à Dieu de les délivrer </a:t>
            </a:r>
          </a:p>
          <a:p>
            <a:pPr algn="ctr">
              <a:lnSpc>
                <a:spcPct val="130000"/>
              </a:lnSpc>
            </a:pPr>
            <a:r>
              <a:rPr lang="fr-FR" altLang="fr-FR" b="1">
                <a:solidFill>
                  <a:srgbClr val="660066"/>
                </a:solidFill>
              </a:rPr>
              <a:t>et de les recevoir dans son Royaume.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3B5854-A424-A043-B28D-574CD5F5A031}"/>
              </a:ext>
            </a:extLst>
          </p:cNvPr>
          <p:cNvSpPr txBox="1"/>
          <p:nvPr/>
        </p:nvSpPr>
        <p:spPr>
          <a:xfrm>
            <a:off x="558800" y="101600"/>
            <a:ext cx="8008938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7F6000"/>
                </a:solidFill>
              </a:rPr>
              <a:t>Quel est le sens de cette « Fête des morts » ?</a:t>
            </a:r>
          </a:p>
        </p:txBody>
      </p:sp>
      <p:pic>
        <p:nvPicPr>
          <p:cNvPr id="46083" name="Image 2" descr="fleurs d'automne.jpg">
            <a:extLst>
              <a:ext uri="{FF2B5EF4-FFF2-40B4-BE49-F238E27FC236}">
                <a16:creationId xmlns:a16="http://schemas.microsoft.com/office/drawing/2014/main" id="{0A446F06-0976-4245-8B15-892BF1E90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 b="-17"/>
          <a:stretch>
            <a:fillRect/>
          </a:stretch>
        </p:blipFill>
        <p:spPr bwMode="auto">
          <a:xfrm>
            <a:off x="315913" y="4081463"/>
            <a:ext cx="3087687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3" descr="feuilles d'automne 2.jpg">
            <a:extLst>
              <a:ext uri="{FF2B5EF4-FFF2-40B4-BE49-F238E27FC236}">
                <a16:creationId xmlns:a16="http://schemas.microsoft.com/office/drawing/2014/main" id="{7F177A8B-FB38-504B-9969-E2682D668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87400"/>
            <a:ext cx="20224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ZoneTexte 2">
            <a:extLst>
              <a:ext uri="{FF2B5EF4-FFF2-40B4-BE49-F238E27FC236}">
                <a16:creationId xmlns:a16="http://schemas.microsoft.com/office/drawing/2014/main" id="{495FD076-B6BE-754C-84D4-82067613B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4148138"/>
            <a:ext cx="53673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>
                <a:solidFill>
                  <a:srgbClr val="660066"/>
                </a:solidFill>
              </a:rPr>
              <a:t>Ne pouvant plus prier pour elles-mêmes, </a:t>
            </a:r>
          </a:p>
          <a:p>
            <a:pPr algn="r">
              <a:lnSpc>
                <a:spcPct val="130000"/>
              </a:lnSpc>
            </a:pPr>
            <a:r>
              <a:rPr lang="fr-FR" altLang="fr-FR" b="1">
                <a:solidFill>
                  <a:srgbClr val="660066"/>
                </a:solidFill>
              </a:rPr>
              <a:t>ces âmes ont besoin de nos prières </a:t>
            </a:r>
          </a:p>
          <a:p>
            <a:pPr algn="r">
              <a:lnSpc>
                <a:spcPct val="130000"/>
              </a:lnSpc>
            </a:pPr>
            <a:r>
              <a:rPr lang="fr-FR" altLang="fr-FR" b="1">
                <a:solidFill>
                  <a:srgbClr val="660066"/>
                </a:solidFill>
              </a:rPr>
              <a:t>pour obtenir de Dieu leur délivrance :</a:t>
            </a:r>
          </a:p>
          <a:p>
            <a:pPr algn="r">
              <a:lnSpc>
                <a:spcPct val="130000"/>
              </a:lnSpc>
            </a:pPr>
            <a:r>
              <a:rPr lang="fr-FR" altLang="fr-FR" b="1">
                <a:solidFill>
                  <a:srgbClr val="660066"/>
                </a:solidFill>
              </a:rPr>
              <a:t>c’est pour nous  un devoir de charité.</a:t>
            </a:r>
          </a:p>
        </p:txBody>
      </p:sp>
      <p:pic>
        <p:nvPicPr>
          <p:cNvPr id="46088" name="Image 7" descr="logo_canevas_16x16sansbordure.jpg">
            <a:extLst>
              <a:ext uri="{FF2B5EF4-FFF2-40B4-BE49-F238E27FC236}">
                <a16:creationId xmlns:a16="http://schemas.microsoft.com/office/drawing/2014/main" id="{65DAD3A1-B44C-6742-907A-1C3E003E2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69F69B97-006B-4E45-B7B3-14856F3F0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60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 2" descr="847Defuntsmesse.jpg">
            <a:extLst>
              <a:ext uri="{FF2B5EF4-FFF2-40B4-BE49-F238E27FC236}">
                <a16:creationId xmlns:a16="http://schemas.microsoft.com/office/drawing/2014/main" id="{2C4ABABF-94C5-8D4C-BD13-2EDF0804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88938"/>
            <a:ext cx="4167187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ZoneTexte 3">
            <a:extLst>
              <a:ext uri="{FF2B5EF4-FFF2-40B4-BE49-F238E27FC236}">
                <a16:creationId xmlns:a16="http://schemas.microsoft.com/office/drawing/2014/main" id="{4D038AF0-A5DD-D944-BBC6-39481BBF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830638"/>
            <a:ext cx="44497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000090"/>
                </a:solidFill>
              </a:rPr>
              <a:t>La plus belle de toutes les prières </a:t>
            </a:r>
            <a:r>
              <a:rPr lang="fr-FR" altLang="fr-FR" sz="2800" i="1">
                <a:solidFill>
                  <a:srgbClr val="000090"/>
                </a:solidFill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des messes </a:t>
            </a:r>
          </a:p>
          <a:p>
            <a:pPr algn="ctr">
              <a:lnSpc>
                <a:spcPct val="120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pour nos défunts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6566DF-2140-9049-AF0A-4A2E92D8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BBE2CC3-4731-CE4D-A0D9-C75932266984}" type="slidenum">
              <a:rPr lang="fr-FR" altLang="fr-FR" sz="1200">
                <a:solidFill>
                  <a:srgbClr val="898989"/>
                </a:solidFill>
              </a:rPr>
              <a:pPr/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7108" name="ZoneTexte 1">
            <a:extLst>
              <a:ext uri="{FF2B5EF4-FFF2-40B4-BE49-F238E27FC236}">
                <a16:creationId xmlns:a16="http://schemas.microsoft.com/office/drawing/2014/main" id="{3F4AEFC6-16BC-0C4D-96C8-74654472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965200"/>
            <a:ext cx="40132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r-FR" altLang="fr-FR">
                <a:solidFill>
                  <a:srgbClr val="000090"/>
                </a:solidFill>
              </a:rPr>
              <a:t>Le seul moyen de soulager</a:t>
            </a:r>
          </a:p>
          <a:p>
            <a:pPr algn="ctr">
              <a:lnSpc>
                <a:spcPct val="140000"/>
              </a:lnSpc>
            </a:pPr>
            <a:r>
              <a:rPr lang="fr-FR" altLang="fr-FR">
                <a:solidFill>
                  <a:srgbClr val="000090"/>
                </a:solidFill>
              </a:rPr>
              <a:t>les âmes du Purgatoire, </a:t>
            </a:r>
          </a:p>
          <a:p>
            <a:pPr algn="ctr">
              <a:lnSpc>
                <a:spcPct val="140000"/>
              </a:lnSpc>
            </a:pPr>
            <a:r>
              <a:rPr lang="fr-FR" altLang="fr-FR">
                <a:solidFill>
                  <a:srgbClr val="000090"/>
                </a:solidFill>
              </a:rPr>
              <a:t>c’est la prière de l’Église :</a:t>
            </a:r>
          </a:p>
          <a:p>
            <a:pPr algn="ctr">
              <a:lnSpc>
                <a:spcPct val="140000"/>
              </a:lnSpc>
            </a:pPr>
            <a:r>
              <a:rPr lang="fr-FR" altLang="fr-FR">
                <a:solidFill>
                  <a:srgbClr val="000090"/>
                </a:solidFill>
              </a:rPr>
              <a:t>nos prières  et nos sacrifices </a:t>
            </a:r>
          </a:p>
          <a:p>
            <a:pPr algn="ctr">
              <a:lnSpc>
                <a:spcPct val="140000"/>
              </a:lnSpc>
            </a:pPr>
            <a:r>
              <a:rPr lang="fr-FR" altLang="fr-FR">
                <a:solidFill>
                  <a:srgbClr val="000090"/>
                </a:solidFill>
              </a:rPr>
              <a:t>à leur intention.</a:t>
            </a:r>
          </a:p>
        </p:txBody>
      </p:sp>
      <p:pic>
        <p:nvPicPr>
          <p:cNvPr id="47110" name="Image 7" descr="logo_canevas_16x16sansbordure.jpg">
            <a:extLst>
              <a:ext uri="{FF2B5EF4-FFF2-40B4-BE49-F238E27FC236}">
                <a16:creationId xmlns:a16="http://schemas.microsoft.com/office/drawing/2014/main" id="{13438228-8F1A-DC42-9938-A8A6D269A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8C2598AD-4ECD-6F4F-96C7-2D427B20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oneTexte 2">
            <a:extLst>
              <a:ext uri="{FF2B5EF4-FFF2-40B4-BE49-F238E27FC236}">
                <a16:creationId xmlns:a16="http://schemas.microsoft.com/office/drawing/2014/main" id="{1D26D5DF-37ED-3D40-9461-84CF4A5FA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77850"/>
            <a:ext cx="87376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dirty="0">
                <a:solidFill>
                  <a:srgbClr val="000090"/>
                </a:solidFill>
              </a:rPr>
              <a:t>La prière qui surpasse toutes les autres, c’est </a:t>
            </a:r>
          </a:p>
          <a:p>
            <a:pPr algn="ctr">
              <a:lnSpc>
                <a:spcPct val="140000"/>
              </a:lnSpc>
            </a:pPr>
            <a:r>
              <a:rPr lang="fr-FR" altLang="fr-FR" sz="2800" b="1" dirty="0">
                <a:solidFill>
                  <a:srgbClr val="FF0000"/>
                </a:solidFill>
              </a:rPr>
              <a:t>le sacrifice eucharistique, </a:t>
            </a:r>
          </a:p>
          <a:p>
            <a:pPr algn="ctr">
              <a:lnSpc>
                <a:spcPct val="14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renouvellement non sanglant du Sacrifice de la Croix :</a:t>
            </a:r>
          </a:p>
        </p:txBody>
      </p:sp>
      <p:pic>
        <p:nvPicPr>
          <p:cNvPr id="48130" name="Image 2" descr="célébration de la messe.jpg">
            <a:extLst>
              <a:ext uri="{FF2B5EF4-FFF2-40B4-BE49-F238E27FC236}">
                <a16:creationId xmlns:a16="http://schemas.microsoft.com/office/drawing/2014/main" id="{DAE56EAD-2988-8F45-87BE-2C875A72E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627313"/>
            <a:ext cx="44370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ZoneTexte 3">
            <a:extLst>
              <a:ext uri="{FF2B5EF4-FFF2-40B4-BE49-F238E27FC236}">
                <a16:creationId xmlns:a16="http://schemas.microsoft.com/office/drawing/2014/main" id="{CCD37536-0BB5-E64D-B67F-B06A6B52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2413000"/>
            <a:ext cx="41687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par le ministère du prêtre,</a:t>
            </a:r>
          </a:p>
          <a:p>
            <a:pPr algn="ctr">
              <a:lnSpc>
                <a:spcPct val="15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Jésus s’offre à son Père </a:t>
            </a:r>
          </a:p>
          <a:p>
            <a:pPr algn="ctr">
              <a:lnSpc>
                <a:spcPct val="15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pour le pardon et la réparation</a:t>
            </a:r>
          </a:p>
          <a:p>
            <a:pPr algn="ctr">
              <a:lnSpc>
                <a:spcPct val="15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de tous les péchés</a:t>
            </a:r>
          </a:p>
          <a:p>
            <a:pPr algn="ctr">
              <a:lnSpc>
                <a:spcPct val="15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de tous les hommes.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E4E039-F12F-2542-A750-741E275F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BA410A5-074B-3E42-8DAE-D32A4985EE50}" type="slidenum">
              <a:rPr lang="fr-FR" altLang="fr-FR" sz="1200">
                <a:solidFill>
                  <a:srgbClr val="898989"/>
                </a:solidFill>
              </a:rPr>
              <a:pPr/>
              <a:t>32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8133" name="ZoneTexte 2">
            <a:extLst>
              <a:ext uri="{FF2B5EF4-FFF2-40B4-BE49-F238E27FC236}">
                <a16:creationId xmlns:a16="http://schemas.microsoft.com/office/drawing/2014/main" id="{8042FB6D-31CE-4D44-9A38-B5D9FB22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5537200"/>
            <a:ext cx="521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>
                <a:solidFill>
                  <a:srgbClr val="000090"/>
                </a:solidFill>
              </a:rPr>
              <a:t>C’est ainsi qu’Il est notre Sauveur.</a:t>
            </a:r>
            <a:endParaRPr lang="fr-FR" altLang="fr-FR" sz="2800"/>
          </a:p>
        </p:txBody>
      </p:sp>
      <p:pic>
        <p:nvPicPr>
          <p:cNvPr id="48135" name="Image 7" descr="logo_canevas_16x16sansbordure.jpg">
            <a:extLst>
              <a:ext uri="{FF2B5EF4-FFF2-40B4-BE49-F238E27FC236}">
                <a16:creationId xmlns:a16="http://schemas.microsoft.com/office/drawing/2014/main" id="{9476BC77-33B6-4244-A468-C4F19A2A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6632E435-5097-F144-A2E0-8B69A8BDF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oneTexte 1">
            <a:extLst>
              <a:ext uri="{FF2B5EF4-FFF2-40B4-BE49-F238E27FC236}">
                <a16:creationId xmlns:a16="http://schemas.microsoft.com/office/drawing/2014/main" id="{D2A84DBF-4525-2C43-A346-9AA0305C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622425"/>
            <a:ext cx="4623480" cy="41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altLang="fr-FR" b="1" dirty="0">
                <a:solidFill>
                  <a:srgbClr val="000090"/>
                </a:solidFill>
              </a:rPr>
              <a:t>Le sacrifice eucharistique </a:t>
            </a:r>
          </a:p>
          <a:p>
            <a:pPr algn="ctr">
              <a:lnSpc>
                <a:spcPct val="130000"/>
              </a:lnSpc>
            </a:pPr>
            <a:r>
              <a:rPr lang="fr-FR" altLang="fr-FR" b="1" dirty="0">
                <a:solidFill>
                  <a:srgbClr val="000090"/>
                </a:solidFill>
              </a:rPr>
              <a:t>est offert pour </a:t>
            </a:r>
          </a:p>
          <a:p>
            <a:pPr algn="ctr">
              <a:lnSpc>
                <a:spcPct val="130000"/>
              </a:lnSpc>
            </a:pPr>
            <a:r>
              <a:rPr lang="fr-FR" altLang="fr-FR" b="1" dirty="0">
                <a:solidFill>
                  <a:srgbClr val="000090"/>
                </a:solidFill>
              </a:rPr>
              <a:t>les fidèles défunts </a:t>
            </a:r>
          </a:p>
          <a:p>
            <a:pPr algn="ctr">
              <a:lnSpc>
                <a:spcPct val="13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morts dans le Christ mais </a:t>
            </a:r>
          </a:p>
          <a:p>
            <a:pPr algn="ctr">
              <a:lnSpc>
                <a:spcPct val="13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pas encore pleinement purifiés,</a:t>
            </a:r>
          </a:p>
          <a:p>
            <a:pPr algn="ctr">
              <a:lnSpc>
                <a:spcPct val="200000"/>
              </a:lnSpc>
            </a:pPr>
            <a:r>
              <a:rPr lang="fr-FR" altLang="fr-FR" dirty="0">
                <a:solidFill>
                  <a:srgbClr val="000090"/>
                </a:solidFill>
              </a:rPr>
              <a:t> </a:t>
            </a:r>
            <a:r>
              <a:rPr lang="fr-FR" altLang="fr-FR" b="1" dirty="0">
                <a:solidFill>
                  <a:srgbClr val="000090"/>
                </a:solidFill>
              </a:rPr>
              <a:t>pour qu’ils puissent entrer </a:t>
            </a:r>
          </a:p>
          <a:p>
            <a:pPr algn="ctr">
              <a:lnSpc>
                <a:spcPct val="130000"/>
              </a:lnSpc>
            </a:pPr>
            <a:r>
              <a:rPr lang="fr-FR" altLang="fr-FR" b="1" dirty="0">
                <a:solidFill>
                  <a:srgbClr val="000090"/>
                </a:solidFill>
              </a:rPr>
              <a:t>dans la lumière et la paix du Christ.</a:t>
            </a:r>
          </a:p>
          <a:p>
            <a:pPr algn="ctr">
              <a:lnSpc>
                <a:spcPct val="150000"/>
              </a:lnSpc>
            </a:pPr>
            <a:r>
              <a:rPr lang="fr-FR" altLang="fr-FR" sz="2000" dirty="0">
                <a:solidFill>
                  <a:srgbClr val="000090"/>
                </a:solidFill>
              </a:rPr>
              <a:t>(</a:t>
            </a:r>
            <a:r>
              <a:rPr lang="fr-FR" altLang="fr-FR" sz="2000" i="1" dirty="0">
                <a:solidFill>
                  <a:srgbClr val="000090"/>
                </a:solidFill>
              </a:rPr>
              <a:t>Catéchisme de l’Eglise Catholique </a:t>
            </a:r>
            <a:r>
              <a:rPr lang="fr-FR" altLang="fr-FR" sz="2000" dirty="0">
                <a:solidFill>
                  <a:srgbClr val="000090"/>
                </a:solidFill>
              </a:rPr>
              <a:t>1371)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020AFD-ED0C-F444-B06F-1A3A635E06F2}"/>
              </a:ext>
            </a:extLst>
          </p:cNvPr>
          <p:cNvSpPr txBox="1"/>
          <p:nvPr/>
        </p:nvSpPr>
        <p:spPr>
          <a:xfrm>
            <a:off x="169863" y="373063"/>
            <a:ext cx="8720137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Le sang du Christ nous purifie de tout péché</a:t>
            </a:r>
          </a:p>
        </p:txBody>
      </p:sp>
      <p:pic>
        <p:nvPicPr>
          <p:cNvPr id="49155" name="Image 3" descr="consécration du vin.jpg">
            <a:extLst>
              <a:ext uri="{FF2B5EF4-FFF2-40B4-BE49-F238E27FC236}">
                <a16:creationId xmlns:a16="http://schemas.microsoft.com/office/drawing/2014/main" id="{AB873A46-B0BA-4342-A4C8-8C40C881E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31950"/>
            <a:ext cx="29337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C8AA72-E37F-374B-BF25-E378F581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3A442E5-2D09-1D43-8EE9-CF907541AB11}" type="slidenum">
              <a:rPr lang="fr-FR" altLang="fr-FR" sz="1200">
                <a:solidFill>
                  <a:srgbClr val="898989"/>
                </a:solidFill>
              </a:rPr>
              <a:pPr/>
              <a:t>33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9158" name="Image 7" descr="logo_canevas_16x16sansbordure.jpg">
            <a:extLst>
              <a:ext uri="{FF2B5EF4-FFF2-40B4-BE49-F238E27FC236}">
                <a16:creationId xmlns:a16="http://schemas.microsoft.com/office/drawing/2014/main" id="{D9CF6E8F-E969-2644-8E11-6130D83A3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28983C8-437B-FD46-8C59-575585C3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1" descr="rayons soleil ds forêt.jpg">
            <a:extLst>
              <a:ext uri="{FF2B5EF4-FFF2-40B4-BE49-F238E27FC236}">
                <a16:creationId xmlns:a16="http://schemas.microsoft.com/office/drawing/2014/main" id="{80BA213D-2ABE-6647-A0EA-AA35A6C4C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2350"/>
            <a:ext cx="6400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B4CF27E-E13A-A646-A38A-9FC11A81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9416F7A-53B9-0B44-8054-E0D5ED0284C9}" type="slidenum">
              <a:rPr lang="fr-FR" altLang="fr-FR" sz="1200">
                <a:solidFill>
                  <a:srgbClr val="898989"/>
                </a:solidFill>
              </a:rPr>
              <a:pPr/>
              <a:t>34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0486D-6342-0649-9AA6-90BD189D821B}"/>
              </a:ext>
            </a:extLst>
          </p:cNvPr>
          <p:cNvSpPr txBox="1"/>
          <p:nvPr/>
        </p:nvSpPr>
        <p:spPr>
          <a:xfrm>
            <a:off x="2166938" y="4894263"/>
            <a:ext cx="49276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/>
              <a:t>V</a:t>
            </a:r>
            <a:r>
              <a:rPr lang="fr-FR" altLang="fr-FR" sz="3600">
                <a:solidFill>
                  <a:schemeClr val="bg1"/>
                </a:solidFill>
              </a:rPr>
              <a:t>Vers la lumière ! </a:t>
            </a:r>
            <a:endParaRPr lang="fr-FR" altLang="fr-FR" sz="3600"/>
          </a:p>
        </p:txBody>
      </p:sp>
      <p:pic>
        <p:nvPicPr>
          <p:cNvPr id="51205" name="Image 7" descr="logo_canevas_16x16sansbordure.jpg">
            <a:extLst>
              <a:ext uri="{FF2B5EF4-FFF2-40B4-BE49-F238E27FC236}">
                <a16:creationId xmlns:a16="http://schemas.microsoft.com/office/drawing/2014/main" id="{78EBAD3E-0CC5-F648-9D75-8C8183BBE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61A7AB17-3E0B-F740-AAEC-479051054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96A711-D003-3646-A6CA-DC38D0EC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0D93025-3D80-3B4D-B1C2-9C271CBD95D3}" type="slidenum">
              <a:rPr lang="fr-FR" altLang="fr-FR" sz="1200">
                <a:solidFill>
                  <a:srgbClr val="898989"/>
                </a:solidFill>
              </a:rPr>
              <a:pPr/>
              <a:t>35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52228" name="Image 7" descr="logo_canevas_16x16sansbordure.jpg">
            <a:extLst>
              <a:ext uri="{FF2B5EF4-FFF2-40B4-BE49-F238E27FC236}">
                <a16:creationId xmlns:a16="http://schemas.microsoft.com/office/drawing/2014/main" id="{CC9176B8-3EAA-0B40-B703-942BEB38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67450"/>
            <a:ext cx="5397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F3B464-466D-724F-84C2-0E6F4D75A7AD}"/>
              </a:ext>
            </a:extLst>
          </p:cNvPr>
          <p:cNvSpPr txBox="1"/>
          <p:nvPr/>
        </p:nvSpPr>
        <p:spPr>
          <a:xfrm>
            <a:off x="965200" y="659011"/>
            <a:ext cx="7213600" cy="52260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Quelques liens pour compléter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latin typeface="+mn-lt"/>
                <a:ea typeface="+mn-ea"/>
                <a:cs typeface="+mn-cs"/>
              </a:rPr>
              <a:t>1</a:t>
            </a:r>
            <a:r>
              <a:rPr lang="fr-FR" sz="2000" i="1" baseline="30000" dirty="0">
                <a:latin typeface="+mn-lt"/>
                <a:ea typeface="+mn-ea"/>
                <a:cs typeface="+mn-cs"/>
              </a:rPr>
              <a:t>er</a:t>
            </a:r>
            <a:r>
              <a:rPr lang="fr-FR" sz="2000" i="1" dirty="0">
                <a:latin typeface="+mn-lt"/>
                <a:ea typeface="+mn-ea"/>
                <a:cs typeface="+mn-cs"/>
              </a:rPr>
              <a:t> novembre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+mn-ea"/>
                <a:cs typeface="+mn-cs"/>
              </a:rPr>
              <a:t>  </a:t>
            </a:r>
            <a:r>
              <a:rPr lang="fr-FR" sz="2000" dirty="0">
                <a:latin typeface="+mn-lt"/>
                <a:ea typeface="+mn-ea"/>
                <a:cs typeface="+mn-cs"/>
                <a:hlinkClick r:id="rId3"/>
              </a:rPr>
              <a:t>Vivre la Toussaint avec les enfants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latin typeface="+mn-lt"/>
                <a:ea typeface="+mn-ea"/>
                <a:cs typeface="+mn-cs"/>
              </a:rPr>
              <a:t>2 novembre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+mn-ea"/>
                <a:cs typeface="+mn-cs"/>
              </a:rPr>
              <a:t>  </a:t>
            </a:r>
            <a:r>
              <a:rPr lang="fr-FR" sz="2000" dirty="0">
                <a:latin typeface="+mn-lt"/>
                <a:ea typeface="+mn-ea"/>
                <a:cs typeface="+mn-cs"/>
                <a:hlinkClick r:id="rId4"/>
              </a:rPr>
              <a:t>La prière pour les défunts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latin typeface="+mn-lt"/>
                <a:ea typeface="+mn-ea"/>
                <a:cs typeface="+mn-cs"/>
              </a:rPr>
              <a:t>Pour les plus petits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>
              <a:latin typeface="+mn-lt"/>
              <a:ea typeface="+mn-ea"/>
              <a:cs typeface="+mn-cs"/>
              <a:hlinkClick r:id="rId5"/>
            </a:endParaRPr>
          </a:p>
          <a:p>
            <a:pPr marL="635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+mn-ea"/>
                <a:cs typeface="+mn-cs"/>
                <a:hlinkClick r:id="rId5"/>
              </a:rPr>
              <a:t>Faut-il parler de ma mort aux </a:t>
            </a:r>
            <a:r>
              <a:rPr lang="fr-FR" sz="2000">
                <a:latin typeface="+mn-lt"/>
                <a:ea typeface="+mn-ea"/>
                <a:cs typeface="+mn-cs"/>
                <a:hlinkClick r:id="rId5"/>
              </a:rPr>
              <a:t>enfants ?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marL="63500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>
              <a:latin typeface="+mn-lt"/>
              <a:ea typeface="+mn-ea"/>
              <a:cs typeface="+mn-cs"/>
            </a:endParaRPr>
          </a:p>
          <a:p>
            <a:pPr marL="635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+mn-ea"/>
                <a:cs typeface="+mn-cs"/>
                <a:hlinkClick r:id="rId6"/>
              </a:rPr>
              <a:t>Élever nos enfants pour le Ciel – Les fins dernières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ea typeface="+mn-ea"/>
              <a:cs typeface="+mn-cs"/>
            </a:endParaRPr>
          </a:p>
          <a:p>
            <a:pPr marL="676275" lvl="3" algn="just">
              <a:buFont typeface="Wingdings" charset="2"/>
              <a:buChar char="v"/>
              <a:defRPr/>
            </a:pPr>
            <a:r>
              <a:rPr lang="fr-FR" sz="2000" dirty="0">
                <a:hlinkClick r:id="rId7"/>
              </a:rPr>
              <a:t>Tous les diaporamas</a:t>
            </a:r>
            <a:endParaRPr lang="fr-FR" sz="2000" dirty="0"/>
          </a:p>
          <a:p>
            <a:pPr marL="676275" lvl="3" algn="just">
              <a:buFont typeface="Wingdings" charset="2"/>
              <a:buChar char="v"/>
              <a:defRPr/>
            </a:pPr>
            <a:endParaRPr lang="fr-FR" sz="800" dirty="0"/>
          </a:p>
          <a:p>
            <a:pPr marL="676275" lvl="3" algn="just">
              <a:lnSpc>
                <a:spcPct val="70000"/>
              </a:lnSpc>
              <a:buFont typeface="Wingdings" charset="2"/>
              <a:buChar char="v"/>
              <a:defRPr/>
            </a:pPr>
            <a:endParaRPr lang="fr-FR" sz="800" dirty="0">
              <a:hlinkClick r:id="" action="ppaction://noaction"/>
            </a:endParaRPr>
          </a:p>
          <a:p>
            <a:pPr marL="676275" lvl="3" algn="just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i="1" dirty="0">
                <a:hlinkClick r:id="rId8"/>
              </a:rPr>
              <a:t> Page d’accueil du site</a:t>
            </a:r>
            <a:endParaRPr lang="fr-FR" sz="2000" i="1" dirty="0"/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262043F0-1B42-FB40-9F05-4A36061F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8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CD16BC-10D0-394E-97C7-C505B023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2C9-25F5-314F-8A98-3F47B2A6FBD6}" type="slidenum">
              <a:rPr lang="fr-FR" altLang="fr-FR" smtClean="0"/>
              <a:pPr/>
              <a:t>36</a:t>
            </a:fld>
            <a:endParaRPr lang="fr-FR" alt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53053A-5620-734F-9676-82510E237135}"/>
              </a:ext>
            </a:extLst>
          </p:cNvPr>
          <p:cNvSpPr txBox="1"/>
          <p:nvPr/>
        </p:nvSpPr>
        <p:spPr>
          <a:xfrm>
            <a:off x="973667" y="612845"/>
            <a:ext cx="7196667" cy="56323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DOCUMENTATION</a:t>
            </a:r>
            <a:br>
              <a:rPr lang="fr-FR" sz="2400" b="1" i="1" dirty="0">
                <a:solidFill>
                  <a:schemeClr val="bg1"/>
                </a:solidFill>
              </a:rPr>
            </a:br>
            <a:endParaRPr lang="fr-FR" sz="2400" b="1" i="1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>
                <a:solidFill>
                  <a:schemeClr val="bg1"/>
                </a:solidFill>
              </a:rPr>
              <a:t>Parents et éducateurs</a:t>
            </a:r>
          </a:p>
          <a:p>
            <a:endParaRPr lang="fr-FR" sz="2400" dirty="0">
              <a:solidFill>
                <a:schemeClr val="bg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fr-FR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Vivre l’année liturgique avec les enfants</a:t>
            </a:r>
            <a:endParaRPr lang="fr-FR" sz="2400" dirty="0">
              <a:solidFill>
                <a:schemeClr val="bg1"/>
              </a:solidFill>
            </a:endParaRPr>
          </a:p>
          <a:p>
            <a:pPr lvl="2"/>
            <a:endParaRPr lang="fr-FR" sz="2400" dirty="0">
              <a:solidFill>
                <a:schemeClr val="bg1"/>
              </a:solidFill>
            </a:endParaRPr>
          </a:p>
          <a:p>
            <a:pPr lvl="2"/>
            <a:r>
              <a:rPr lang="fr-FR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que s’épanouisse la foi du tout-petit</a:t>
            </a:r>
            <a:endParaRPr lang="fr-FR" sz="2400" dirty="0">
              <a:solidFill>
                <a:schemeClr val="bg1"/>
              </a:solidFill>
            </a:endParaRPr>
          </a:p>
          <a:p>
            <a:pPr lvl="2"/>
            <a:endParaRPr lang="fr-FR" sz="2400" dirty="0">
              <a:solidFill>
                <a:schemeClr val="bg1"/>
              </a:solidFill>
            </a:endParaRPr>
          </a:p>
          <a:p>
            <a:pPr lvl="2"/>
            <a:r>
              <a:rPr lang="fr-FR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Éduquer pour le bonheur</a:t>
            </a:r>
            <a:endParaRPr lang="fr-FR" sz="2400" dirty="0">
              <a:solidFill>
                <a:schemeClr val="bg1"/>
              </a:solidFill>
            </a:endParaRPr>
          </a:p>
          <a:p>
            <a:pPr lvl="2"/>
            <a:endParaRPr lang="fr-FR" sz="2400" dirty="0">
              <a:solidFill>
                <a:schemeClr val="bg1"/>
              </a:solidFill>
            </a:endParaRPr>
          </a:p>
          <a:p>
            <a:pPr lvl="2"/>
            <a:r>
              <a:rPr lang="fr-FR" sz="2400" i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Autres écrits</a:t>
            </a:r>
            <a:endParaRPr lang="fr-FR" sz="2400" i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2F211-A7C2-E54C-BFF3-C30C50AD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7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  <p:extLst>
      <p:ext uri="{BB962C8B-B14F-4D97-AF65-F5344CB8AC3E}">
        <p14:creationId xmlns:p14="http://schemas.microsoft.com/office/powerpoint/2010/main" val="20563645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1">
            <a:extLst>
              <a:ext uri="{FF2B5EF4-FFF2-40B4-BE49-F238E27FC236}">
                <a16:creationId xmlns:a16="http://schemas.microsoft.com/office/drawing/2014/main" id="{DC95746E-5BAA-1D40-A55A-F1FE2DFE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98463"/>
            <a:ext cx="7315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…où ils goûtent un bonheur sans fin</a:t>
            </a:r>
          </a:p>
          <a:p>
            <a:pPr algn="ctr">
              <a:lnSpc>
                <a:spcPct val="15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dans la continuelle louange du Dieu trois fois Saint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A04BDD-C575-6B42-B8F0-C35FD657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A23E0AE-5D62-6E4D-94F1-25724D76726A}" type="slidenum">
              <a:rPr lang="fr-FR" altLang="fr-FR" sz="1200">
                <a:solidFill>
                  <a:srgbClr val="898989"/>
                </a:solidFill>
              </a:rPr>
              <a:pPr/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8435" name="Image 1" descr="ronde des élus 2.jpg">
            <a:extLst>
              <a:ext uri="{FF2B5EF4-FFF2-40B4-BE49-F238E27FC236}">
                <a16:creationId xmlns:a16="http://schemas.microsoft.com/office/drawing/2014/main" id="{EB13DCD0-AAC3-E14E-920E-974E212E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97063"/>
            <a:ext cx="607377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7" descr="logo_canevas_16x16sansbordure.jpg">
            <a:extLst>
              <a:ext uri="{FF2B5EF4-FFF2-40B4-BE49-F238E27FC236}">
                <a16:creationId xmlns:a16="http://schemas.microsoft.com/office/drawing/2014/main" id="{B55F5D88-49FB-804C-BB53-8288A105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846642B9-8AE9-FC40-B3CB-7C5B0899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>
            <a:extLst>
              <a:ext uri="{FF2B5EF4-FFF2-40B4-BE49-F238E27FC236}">
                <a16:creationId xmlns:a16="http://schemas.microsoft.com/office/drawing/2014/main" id="{9D099253-201B-AE47-934A-C96B87E3A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88938"/>
            <a:ext cx="75057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i="1">
                <a:solidFill>
                  <a:srgbClr val="3366FF"/>
                </a:solidFill>
              </a:rPr>
              <a:t>«</a:t>
            </a:r>
            <a:r>
              <a:rPr lang="fr-FR" altLang="fr-FR" sz="1800" i="1"/>
              <a:t> .</a:t>
            </a:r>
            <a:r>
              <a:rPr lang="fr-FR" altLang="fr-FR" i="1">
                <a:solidFill>
                  <a:srgbClr val="3366FF"/>
                </a:solidFill>
              </a:rPr>
              <a:t>.</a:t>
            </a:r>
            <a:r>
              <a:rPr lang="fr-FR" altLang="fr-FR" sz="2600" i="1">
                <a:solidFill>
                  <a:srgbClr val="3366FF"/>
                </a:solidFill>
              </a:rPr>
              <a:t>.Une foule immense, que nul ne pouvait dénombrer, </a:t>
            </a:r>
            <a:endParaRPr lang="fr-FR" altLang="fr-FR" sz="2600">
              <a:solidFill>
                <a:srgbClr val="3366FF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fr-FR" altLang="fr-FR" sz="2600" i="1">
                <a:solidFill>
                  <a:srgbClr val="3366FF"/>
                </a:solidFill>
              </a:rPr>
              <a:t>...de toutes nations, races, peuples et langues... »  </a:t>
            </a:r>
          </a:p>
          <a:p>
            <a:pPr algn="ctr">
              <a:lnSpc>
                <a:spcPct val="110000"/>
              </a:lnSpc>
            </a:pPr>
            <a:r>
              <a:rPr lang="fr-FR" altLang="fr-FR" sz="1800">
                <a:solidFill>
                  <a:srgbClr val="3366FF"/>
                </a:solidFill>
              </a:rPr>
              <a:t>(Ap. 7, 9)  </a:t>
            </a:r>
          </a:p>
        </p:txBody>
      </p:sp>
      <p:pic>
        <p:nvPicPr>
          <p:cNvPr id="19459" name="Image 3" descr="11fieso2.jpg">
            <a:extLst>
              <a:ext uri="{FF2B5EF4-FFF2-40B4-BE49-F238E27FC236}">
                <a16:creationId xmlns:a16="http://schemas.microsoft.com/office/drawing/2014/main" id="{BC798A45-6D8C-1545-A3A0-04443378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33575"/>
            <a:ext cx="6388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7" descr="logo_canevas_16x16sansbordure.jpg">
            <a:extLst>
              <a:ext uri="{FF2B5EF4-FFF2-40B4-BE49-F238E27FC236}">
                <a16:creationId xmlns:a16="http://schemas.microsoft.com/office/drawing/2014/main" id="{A07A97D2-379D-6E4D-B484-8BBE342D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DF484542-8250-BF49-99AF-5D8E3C39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1">
            <a:extLst>
              <a:ext uri="{FF2B5EF4-FFF2-40B4-BE49-F238E27FC236}">
                <a16:creationId xmlns:a16="http://schemas.microsoft.com/office/drawing/2014/main" id="{AEF5A096-7F5A-CC4C-80E2-52A353ED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711200"/>
            <a:ext cx="43640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i="1">
                <a:solidFill>
                  <a:schemeClr val="tx2"/>
                </a:solidFill>
              </a:rPr>
              <a:t>En premier lieu</a:t>
            </a:r>
            <a:endParaRPr lang="fr-FR" altLang="fr-FR" sz="1600" i="1">
              <a:solidFill>
                <a:srgbClr val="3366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altLang="fr-FR" sz="2800" i="1">
                <a:solidFill>
                  <a:srgbClr val="3366FF"/>
                </a:solidFill>
              </a:rPr>
              <a:t> </a:t>
            </a:r>
            <a:r>
              <a:rPr lang="fr-FR" altLang="fr-FR" sz="2800">
                <a:solidFill>
                  <a:srgbClr val="FF0000"/>
                </a:solidFill>
              </a:rPr>
              <a:t>la</a:t>
            </a:r>
            <a:r>
              <a:rPr lang="fr-FR" altLang="fr-FR" sz="2800" i="1">
                <a:solidFill>
                  <a:srgbClr val="FF0000"/>
                </a:solidFill>
              </a:rPr>
              <a:t> </a:t>
            </a:r>
            <a:r>
              <a:rPr lang="fr-FR" altLang="fr-FR" sz="2800">
                <a:solidFill>
                  <a:srgbClr val="FF0000"/>
                </a:solidFill>
              </a:rPr>
              <a:t>Reine de tous les saints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17E87D-54ED-4D49-8CDA-3F725F59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9276498-C168-B245-9B2C-05C1E381EFFF}" type="slidenum">
              <a:rPr lang="fr-FR" altLang="fr-FR" sz="1200">
                <a:solidFill>
                  <a:srgbClr val="898989"/>
                </a:solidFill>
              </a:rPr>
              <a:pPr/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0483" name="Image 1" descr="notre-dame-de-la-belle-verrierre.jpg">
            <a:extLst>
              <a:ext uri="{FF2B5EF4-FFF2-40B4-BE49-F238E27FC236}">
                <a16:creationId xmlns:a16="http://schemas.microsoft.com/office/drawing/2014/main" id="{0E80B18D-6080-2F40-8572-C89F7C056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34938"/>
            <a:ext cx="416718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A64B0FE-B0F6-5E44-BED4-B480CAEC548A}"/>
              </a:ext>
            </a:extLst>
          </p:cNvPr>
          <p:cNvSpPr txBox="1"/>
          <p:nvPr/>
        </p:nvSpPr>
        <p:spPr>
          <a:xfrm>
            <a:off x="287338" y="1998663"/>
            <a:ext cx="4132262" cy="16303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2800" b="1" dirty="0">
                <a:solidFill>
                  <a:srgbClr val="FF0000"/>
                </a:solidFill>
              </a:rPr>
              <a:t>MARIE,</a:t>
            </a:r>
          </a:p>
          <a:p>
            <a:pPr algn="ctr">
              <a:lnSpc>
                <a:spcPct val="130000"/>
              </a:lnSpc>
            </a:pPr>
            <a:r>
              <a:rPr lang="fr-FR" altLang="fr-FR" sz="2800" dirty="0">
                <a:solidFill>
                  <a:srgbClr val="FF0000"/>
                </a:solidFill>
              </a:rPr>
              <a:t>Mère de Dieu,</a:t>
            </a:r>
          </a:p>
          <a:p>
            <a:pPr algn="ctr">
              <a:lnSpc>
                <a:spcPct val="120000"/>
              </a:lnSpc>
            </a:pPr>
            <a:r>
              <a:rPr lang="fr-FR" altLang="fr-FR" sz="2800" dirty="0">
                <a:solidFill>
                  <a:srgbClr val="FF0000"/>
                </a:solidFill>
              </a:rPr>
              <a:t>notre Maman du Ciel.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A92BA2-20B1-6341-9015-24B0F9F3FB46}"/>
              </a:ext>
            </a:extLst>
          </p:cNvPr>
          <p:cNvSpPr txBox="1"/>
          <p:nvPr/>
        </p:nvSpPr>
        <p:spPr>
          <a:xfrm>
            <a:off x="258763" y="3759200"/>
            <a:ext cx="4189412" cy="207774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altLang="fr-FR" dirty="0">
                <a:solidFill>
                  <a:srgbClr val="3366FF"/>
                </a:solidFill>
              </a:rPr>
              <a:t>Elle seule peut nous former </a:t>
            </a:r>
          </a:p>
          <a:p>
            <a:pPr algn="ctr">
              <a:lnSpc>
                <a:spcPct val="140000"/>
              </a:lnSpc>
            </a:pPr>
            <a:r>
              <a:rPr lang="fr-FR" altLang="fr-FR" dirty="0">
                <a:solidFill>
                  <a:srgbClr val="3366FF"/>
                </a:solidFill>
              </a:rPr>
              <a:t>à la ressemblance de Jésus, </a:t>
            </a:r>
          </a:p>
          <a:p>
            <a:pPr algn="ctr">
              <a:lnSpc>
                <a:spcPct val="140000"/>
              </a:lnSpc>
            </a:pPr>
            <a:r>
              <a:rPr lang="fr-FR" altLang="fr-FR" dirty="0">
                <a:solidFill>
                  <a:srgbClr val="3366FF"/>
                </a:solidFill>
              </a:rPr>
              <a:t>en nous apprenant à  toujours faire la volonté de </a:t>
            </a:r>
            <a:r>
              <a:rPr lang="fr-FR" altLang="fr-FR" sz="2600" dirty="0">
                <a:solidFill>
                  <a:srgbClr val="3366FF"/>
                </a:solidFill>
              </a:rPr>
              <a:t>Dieu.</a:t>
            </a:r>
          </a:p>
        </p:txBody>
      </p:sp>
      <p:pic>
        <p:nvPicPr>
          <p:cNvPr id="20487" name="Image 7" descr="logo_canevas_16x16sansbordure.jpg">
            <a:extLst>
              <a:ext uri="{FF2B5EF4-FFF2-40B4-BE49-F238E27FC236}">
                <a16:creationId xmlns:a16="http://schemas.microsoft.com/office/drawing/2014/main" id="{69EDF158-E8E2-4544-A19A-822EFCC2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9FF0F97B-A550-604E-80C6-001456B1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3" descr="apôtres 2.jpg">
            <a:extLst>
              <a:ext uri="{FF2B5EF4-FFF2-40B4-BE49-F238E27FC236}">
                <a16:creationId xmlns:a16="http://schemas.microsoft.com/office/drawing/2014/main" id="{BD1D8E96-A7AE-9748-AA9C-ED511F8D8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02063"/>
            <a:ext cx="3797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Image 4" descr="st Jean-Baptiste.jpg">
            <a:extLst>
              <a:ext uri="{FF2B5EF4-FFF2-40B4-BE49-F238E27FC236}">
                <a16:creationId xmlns:a16="http://schemas.microsoft.com/office/drawing/2014/main" id="{748A19AE-2825-3A45-9E25-FB5738EA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4538"/>
            <a:ext cx="15240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5" descr="saint Joseph.jpg">
            <a:extLst>
              <a:ext uri="{FF2B5EF4-FFF2-40B4-BE49-F238E27FC236}">
                <a16:creationId xmlns:a16="http://schemas.microsoft.com/office/drawing/2014/main" id="{9E926A2F-A8EE-3242-A037-8C966F8D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708400"/>
            <a:ext cx="18780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ZoneTexte 6">
            <a:extLst>
              <a:ext uri="{FF2B5EF4-FFF2-40B4-BE49-F238E27FC236}">
                <a16:creationId xmlns:a16="http://schemas.microsoft.com/office/drawing/2014/main" id="{A2DA8D01-AEBC-5E47-8A39-D2FAC5E79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34938"/>
            <a:ext cx="8909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Avec Notre-Dame, qui verrons-nous au Ciel ?</a:t>
            </a:r>
          </a:p>
        </p:txBody>
      </p:sp>
      <p:sp>
        <p:nvSpPr>
          <p:cNvPr id="21509" name="ZoneTexte 8">
            <a:extLst>
              <a:ext uri="{FF2B5EF4-FFF2-40B4-BE49-F238E27FC236}">
                <a16:creationId xmlns:a16="http://schemas.microsoft.com/office/drawing/2014/main" id="{47BF0EC6-E1D6-3448-8FF1-692341EE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3201988"/>
            <a:ext cx="238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600" b="1">
                <a:solidFill>
                  <a:srgbClr val="800000"/>
                </a:solidFill>
              </a:rPr>
              <a:t>les Apôtres</a:t>
            </a:r>
            <a:r>
              <a:rPr lang="fr-FR" altLang="fr-FR" sz="2600" b="1"/>
              <a:t>…</a:t>
            </a:r>
          </a:p>
        </p:txBody>
      </p:sp>
      <p:sp>
        <p:nvSpPr>
          <p:cNvPr id="21510" name="ZoneTexte 9">
            <a:extLst>
              <a:ext uri="{FF2B5EF4-FFF2-40B4-BE49-F238E27FC236}">
                <a16:creationId xmlns:a16="http://schemas.microsoft.com/office/drawing/2014/main" id="{A156358E-3276-F942-97C5-5E650342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3162300"/>
            <a:ext cx="2078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3366FF"/>
                </a:solidFill>
              </a:rPr>
              <a:t>Saint </a:t>
            </a:r>
            <a:r>
              <a:rPr lang="fr-FR" altLang="fr-FR" sz="2600" b="1">
                <a:solidFill>
                  <a:srgbClr val="3366FF"/>
                </a:solidFill>
              </a:rPr>
              <a:t>Joseph</a:t>
            </a:r>
            <a:r>
              <a:rPr lang="fr-FR" altLang="fr-FR" b="1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115850-4227-1947-9276-42F291F6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65F0FBE-9CE9-544C-AC2E-F73CC5521444}" type="slidenum">
              <a:rPr lang="fr-FR" altLang="fr-FR" sz="1200">
                <a:solidFill>
                  <a:srgbClr val="898989"/>
                </a:solidFill>
              </a:rPr>
              <a:pPr/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1512" name="ZoneTexte 1">
            <a:extLst>
              <a:ext uri="{FF2B5EF4-FFF2-40B4-BE49-F238E27FC236}">
                <a16:creationId xmlns:a16="http://schemas.microsoft.com/office/drawing/2014/main" id="{6881C368-EC28-F240-A028-35D32BD3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2489200"/>
            <a:ext cx="422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600" i="1">
                <a:solidFill>
                  <a:srgbClr val="800000"/>
                </a:solidFill>
              </a:rPr>
              <a:t>Puis ceux du temps de Jésus </a:t>
            </a:r>
            <a:r>
              <a:rPr lang="fr-FR" altLang="fr-FR" sz="2800" i="1">
                <a:solidFill>
                  <a:srgbClr val="C55A11"/>
                </a:solidFill>
              </a:rPr>
              <a:t>:  </a:t>
            </a:r>
          </a:p>
        </p:txBody>
      </p:sp>
      <p:sp>
        <p:nvSpPr>
          <p:cNvPr id="21513" name="ZoneTexte 1">
            <a:extLst>
              <a:ext uri="{FF2B5EF4-FFF2-40B4-BE49-F238E27FC236}">
                <a16:creationId xmlns:a16="http://schemas.microsoft.com/office/drawing/2014/main" id="{50DFABA6-FC79-BC45-BC98-0CDB41D4A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252538"/>
            <a:ext cx="67389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FR" sz="2600" i="1" dirty="0">
                <a:solidFill>
                  <a:srgbClr val="800000"/>
                </a:solidFill>
              </a:rPr>
              <a:t>Tous les grands saints de l’Ancien Testament, </a:t>
            </a:r>
          </a:p>
          <a:p>
            <a:pPr algn="r">
              <a:lnSpc>
                <a:spcPct val="130000"/>
              </a:lnSpc>
            </a:pPr>
            <a:r>
              <a:rPr lang="fr-FR" altLang="fr-FR" sz="2600" i="1" dirty="0">
                <a:solidFill>
                  <a:srgbClr val="800000"/>
                </a:solidFill>
              </a:rPr>
              <a:t>            jusqu’à </a:t>
            </a:r>
            <a:r>
              <a:rPr lang="fr-FR" altLang="fr-FR" sz="2600" b="1" dirty="0">
                <a:solidFill>
                  <a:srgbClr val="548235"/>
                </a:solidFill>
              </a:rPr>
              <a:t>saint Jean-Baptiste</a:t>
            </a:r>
            <a:r>
              <a:rPr lang="fr-FR" altLang="fr-FR" sz="2600" dirty="0">
                <a:solidFill>
                  <a:srgbClr val="548235"/>
                </a:solidFill>
              </a:rPr>
              <a:t>  </a:t>
            </a:r>
          </a:p>
        </p:txBody>
      </p:sp>
      <p:pic>
        <p:nvPicPr>
          <p:cNvPr id="21515" name="Image 7" descr="logo_canevas_16x16sansbordure.jpg">
            <a:extLst>
              <a:ext uri="{FF2B5EF4-FFF2-40B4-BE49-F238E27FC236}">
                <a16:creationId xmlns:a16="http://schemas.microsoft.com/office/drawing/2014/main" id="{864D5653-9664-E848-89BB-1C332BECD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3">
            <a:extLst>
              <a:ext uri="{FF2B5EF4-FFF2-40B4-BE49-F238E27FC236}">
                <a16:creationId xmlns:a16="http://schemas.microsoft.com/office/drawing/2014/main" id="{A3153FA2-03B1-784D-87E1-A2F6A9AAA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6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2" grpId="0"/>
      <p:bldP spid="215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1">
            <a:extLst>
              <a:ext uri="{FF2B5EF4-FFF2-40B4-BE49-F238E27FC236}">
                <a16:creationId xmlns:a16="http://schemas.microsoft.com/office/drawing/2014/main" id="{4B30A1C0-549C-9249-A299-0DA4639B6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8263"/>
            <a:ext cx="88725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600" i="1">
                <a:solidFill>
                  <a:srgbClr val="FF0000"/>
                </a:solidFill>
              </a:rPr>
              <a:t>Ensuite, </a:t>
            </a:r>
            <a:r>
              <a:rPr lang="fr-FR" altLang="fr-FR" sz="2600" b="1">
                <a:solidFill>
                  <a:srgbClr val="FF0000"/>
                </a:solidFill>
              </a:rPr>
              <a:t>les martyrs </a:t>
            </a:r>
            <a:endParaRPr lang="fr-FR" altLang="fr-FR" sz="2600">
              <a:solidFill>
                <a:srgbClr val="FF0000"/>
              </a:solidFill>
            </a:endParaRPr>
          </a:p>
          <a:p>
            <a:endParaRPr lang="fr-FR" altLang="fr-FR" sz="1000"/>
          </a:p>
          <a:p>
            <a:pPr algn="just"/>
            <a:r>
              <a:rPr lang="fr-FR" altLang="fr-FR">
                <a:solidFill>
                  <a:srgbClr val="000090"/>
                </a:solidFill>
              </a:rPr>
              <a:t>Ce mot veut dire « </a:t>
            </a:r>
            <a:r>
              <a:rPr lang="fr-FR" altLang="fr-FR" i="1">
                <a:solidFill>
                  <a:srgbClr val="000090"/>
                </a:solidFill>
              </a:rPr>
              <a:t>témoin</a:t>
            </a:r>
            <a:r>
              <a:rPr lang="fr-FR" altLang="fr-FR">
                <a:solidFill>
                  <a:srgbClr val="000090"/>
                </a:solidFill>
              </a:rPr>
              <a:t> » : il désigne les chrétiens qui, à toutes les époques et en tous lieux, ont préféré mourir pour l’amour de Jésus d’une mort violente, plutôt que de renier leur foi.</a:t>
            </a:r>
          </a:p>
        </p:txBody>
      </p:sp>
      <p:sp>
        <p:nvSpPr>
          <p:cNvPr id="22530" name="ZoneTexte 7">
            <a:extLst>
              <a:ext uri="{FF2B5EF4-FFF2-40B4-BE49-F238E27FC236}">
                <a16:creationId xmlns:a16="http://schemas.microsoft.com/office/drawing/2014/main" id="{D4FD2337-E550-294E-A0BD-C213673B7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244116"/>
            <a:ext cx="42291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600" i="1" dirty="0">
                <a:solidFill>
                  <a:srgbClr val="800000"/>
                </a:solidFill>
              </a:rPr>
              <a:t>Dès les premiers temps </a:t>
            </a:r>
          </a:p>
          <a:p>
            <a:pPr algn="r"/>
            <a:r>
              <a:rPr lang="fr-FR" altLang="fr-FR" sz="2600" i="1" dirty="0">
                <a:solidFill>
                  <a:srgbClr val="800000"/>
                </a:solidFill>
              </a:rPr>
              <a:t>du christianisme…</a:t>
            </a:r>
          </a:p>
        </p:txBody>
      </p:sp>
      <p:pic>
        <p:nvPicPr>
          <p:cNvPr id="22531" name="Image 8" descr="martyrs Japon.jpg">
            <a:extLst>
              <a:ext uri="{FF2B5EF4-FFF2-40B4-BE49-F238E27FC236}">
                <a16:creationId xmlns:a16="http://schemas.microsoft.com/office/drawing/2014/main" id="{3539064A-FF4D-9C42-973D-6C81DB7D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292475"/>
            <a:ext cx="405923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ZoneTexte 1">
            <a:extLst>
              <a:ext uri="{FF2B5EF4-FFF2-40B4-BE49-F238E27FC236}">
                <a16:creationId xmlns:a16="http://schemas.microsoft.com/office/drawing/2014/main" id="{0136CC9F-735B-2A4A-9743-CB871FFE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686" y="2243927"/>
            <a:ext cx="36197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600" i="1" dirty="0">
                <a:solidFill>
                  <a:srgbClr val="800000"/>
                </a:solidFill>
              </a:rPr>
              <a:t>Au Japon,</a:t>
            </a:r>
          </a:p>
          <a:p>
            <a:pPr algn="ctr"/>
            <a:r>
              <a:rPr lang="fr-FR" altLang="fr-FR" sz="2600" i="1" dirty="0">
                <a:solidFill>
                  <a:srgbClr val="800000"/>
                </a:solidFill>
              </a:rPr>
              <a:t>au </a:t>
            </a:r>
            <a:r>
              <a:rPr lang="fr-FR" altLang="fr-FR" sz="2600" i="1" dirty="0" err="1">
                <a:solidFill>
                  <a:srgbClr val="800000"/>
                </a:solidFill>
              </a:rPr>
              <a:t>XVII°siècle</a:t>
            </a:r>
            <a:r>
              <a:rPr lang="fr-FR" altLang="fr-FR" sz="2600" i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9F23E7-F0B1-D245-B38D-0477C48D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CD9BA53-D2D7-B041-8B90-9DEA5A4A3055}" type="slidenum">
              <a:rPr lang="fr-FR" altLang="fr-FR" sz="1200">
                <a:solidFill>
                  <a:srgbClr val="898989"/>
                </a:solidFill>
              </a:rPr>
              <a:pPr/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2534" name="Image 1" descr="martyrs-de-rome.jpg">
            <a:extLst>
              <a:ext uri="{FF2B5EF4-FFF2-40B4-BE49-F238E27FC236}">
                <a16:creationId xmlns:a16="http://schemas.microsoft.com/office/drawing/2014/main" id="{631D43E0-DD2E-794B-B5C8-7DD3B00B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r="4492"/>
          <a:stretch>
            <a:fillRect/>
          </a:stretch>
        </p:blipFill>
        <p:spPr bwMode="auto">
          <a:xfrm>
            <a:off x="144463" y="3289300"/>
            <a:ext cx="44529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7" descr="logo_canevas_16x16sansbordure.jpg">
            <a:extLst>
              <a:ext uri="{FF2B5EF4-FFF2-40B4-BE49-F238E27FC236}">
                <a16:creationId xmlns:a16="http://schemas.microsoft.com/office/drawing/2014/main" id="{3F12F773-06CF-7D4E-9F0F-BC4D6A8B2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53835823-B3FD-8B41-8722-4205D8C9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1" descr="martyrs Ouganda 2.jpg">
            <a:extLst>
              <a:ext uri="{FF2B5EF4-FFF2-40B4-BE49-F238E27FC236}">
                <a16:creationId xmlns:a16="http://schemas.microsoft.com/office/drawing/2014/main" id="{99CEAE51-3293-0F49-B8A1-61AC6C02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263"/>
            <a:ext cx="30813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ZoneTexte 2">
            <a:extLst>
              <a:ext uri="{FF2B5EF4-FFF2-40B4-BE49-F238E27FC236}">
                <a16:creationId xmlns:a16="http://schemas.microsoft.com/office/drawing/2014/main" id="{2C87BE03-25DD-394C-9F3C-8310B87C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50913"/>
            <a:ext cx="50006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2E75B6"/>
                </a:solidFill>
              </a:rPr>
              <a:t>En Ouganda (Afrique), en 1886, </a:t>
            </a:r>
          </a:p>
          <a:p>
            <a:pPr>
              <a:lnSpc>
                <a:spcPct val="110000"/>
              </a:lnSpc>
            </a:pPr>
            <a:r>
              <a:rPr lang="fr-FR" altLang="fr-FR" i="1">
                <a:solidFill>
                  <a:srgbClr val="2E75B6"/>
                </a:solidFill>
              </a:rPr>
              <a:t>22 jeunes garçons ont été brûlés vifs </a:t>
            </a:r>
          </a:p>
          <a:p>
            <a:pPr>
              <a:lnSpc>
                <a:spcPct val="110000"/>
              </a:lnSpc>
            </a:pPr>
            <a:r>
              <a:rPr lang="fr-FR" altLang="fr-FR" i="1">
                <a:solidFill>
                  <a:srgbClr val="2E75B6"/>
                </a:solidFill>
              </a:rPr>
              <a:t>par fidélité à leur foi chrétienne</a:t>
            </a:r>
          </a:p>
        </p:txBody>
      </p:sp>
      <p:sp>
        <p:nvSpPr>
          <p:cNvPr id="23555" name="ZoneTexte 6">
            <a:extLst>
              <a:ext uri="{FF2B5EF4-FFF2-40B4-BE49-F238E27FC236}">
                <a16:creationId xmlns:a16="http://schemas.microsoft.com/office/drawing/2014/main" id="{F890266A-45CA-2D41-BF7E-270F593E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4435475"/>
            <a:ext cx="4432301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2600" b="1">
                <a:solidFill>
                  <a:srgbClr val="800000"/>
                </a:solidFill>
              </a:rPr>
              <a:t>Et encore de nos jours…</a:t>
            </a:r>
          </a:p>
          <a:p>
            <a:pPr algn="r"/>
            <a:endParaRPr lang="fr-FR" altLang="fr-FR" sz="1100" i="1">
              <a:solidFill>
                <a:srgbClr val="C55A1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fr-FR" altLang="fr-FR" i="1">
                <a:solidFill>
                  <a:srgbClr val="2E75B6"/>
                </a:solidFill>
              </a:rPr>
              <a:t>Combien de chrétiens torturés, massacrés, en Syrie, Lybie,  Irak </a:t>
            </a:r>
          </a:p>
          <a:p>
            <a:pPr algn="r">
              <a:lnSpc>
                <a:spcPct val="110000"/>
              </a:lnSpc>
            </a:pPr>
            <a:r>
              <a:rPr lang="fr-FR" altLang="fr-FR" i="1">
                <a:solidFill>
                  <a:srgbClr val="2E75B6"/>
                </a:solidFill>
              </a:rPr>
              <a:t>et bien d’autres lieux…</a:t>
            </a:r>
          </a:p>
        </p:txBody>
      </p:sp>
      <p:pic>
        <p:nvPicPr>
          <p:cNvPr id="23556" name="Image 5" descr="martyrs Daech.jpg">
            <a:extLst>
              <a:ext uri="{FF2B5EF4-FFF2-40B4-BE49-F238E27FC236}">
                <a16:creationId xmlns:a16="http://schemas.microsoft.com/office/drawing/2014/main" id="{50F4B2E7-7C21-2042-ACE1-AB48F7183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403600"/>
            <a:ext cx="38433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525B5A-7DD7-2940-A4A3-3BAE5E01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0FA8D3D-ED59-E24E-84D5-B5193200FCC4}" type="slidenum">
              <a:rPr lang="fr-FR" altLang="fr-FR" sz="1200">
                <a:solidFill>
                  <a:srgbClr val="898989"/>
                </a:solidFill>
              </a:rPr>
              <a:pPr/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3559" name="Image 7" descr="logo_canevas_16x16sansbordure.jpg">
            <a:extLst>
              <a:ext uri="{FF2B5EF4-FFF2-40B4-BE49-F238E27FC236}">
                <a16:creationId xmlns:a16="http://schemas.microsoft.com/office/drawing/2014/main" id="{BF0ECA2C-9CA5-3E4B-A93F-BDD4BC9BF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499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75F05086-D648-254C-8EB1-DE858B1B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48" y="6529380"/>
            <a:ext cx="3036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Toussaint (1</a:t>
            </a:r>
            <a:r>
              <a:rPr lang="fr-FR" sz="1000" baseline="30000" dirty="0"/>
              <a:t>er</a:t>
            </a:r>
            <a:r>
              <a:rPr lang="fr-FR" sz="1000" dirty="0"/>
              <a:t> et 2 novembre)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2028</Words>
  <Application>Microsoft Office PowerPoint</Application>
  <PresentationFormat>Affichage à l'écran (4:3)</PresentationFormat>
  <Paragraphs>331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Toussaint</dc:title>
  <dc:creator>Joseph BERGER</dc:creator>
  <cp:lastModifiedBy>Jean-Denis Aldebert</cp:lastModifiedBy>
  <cp:revision>520</cp:revision>
  <dcterms:created xsi:type="dcterms:W3CDTF">2014-11-01T12:39:21Z</dcterms:created>
  <dcterms:modified xsi:type="dcterms:W3CDTF">2021-05-22T08:09:11Z</dcterms:modified>
</cp:coreProperties>
</file>