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04" r:id="rId2"/>
    <p:sldId id="329" r:id="rId3"/>
    <p:sldId id="314" r:id="rId4"/>
    <p:sldId id="318" r:id="rId5"/>
    <p:sldId id="281" r:id="rId6"/>
    <p:sldId id="282" r:id="rId7"/>
    <p:sldId id="284" r:id="rId8"/>
    <p:sldId id="283" r:id="rId9"/>
    <p:sldId id="324" r:id="rId10"/>
    <p:sldId id="289" r:id="rId11"/>
    <p:sldId id="279" r:id="rId12"/>
    <p:sldId id="275" r:id="rId13"/>
    <p:sldId id="299" r:id="rId14"/>
    <p:sldId id="288" r:id="rId15"/>
    <p:sldId id="294" r:id="rId16"/>
    <p:sldId id="296" r:id="rId17"/>
    <p:sldId id="322" r:id="rId18"/>
    <p:sldId id="287" r:id="rId19"/>
    <p:sldId id="325" r:id="rId20"/>
    <p:sldId id="307" r:id="rId21"/>
    <p:sldId id="308" r:id="rId22"/>
    <p:sldId id="286" r:id="rId23"/>
    <p:sldId id="319" r:id="rId24"/>
    <p:sldId id="277" r:id="rId25"/>
    <p:sldId id="265" r:id="rId26"/>
    <p:sldId id="312" r:id="rId27"/>
    <p:sldId id="261" r:id="rId28"/>
    <p:sldId id="305" r:id="rId29"/>
    <p:sldId id="323" r:id="rId30"/>
    <p:sldId id="311" r:id="rId31"/>
    <p:sldId id="310" r:id="rId32"/>
    <p:sldId id="327" r:id="rId33"/>
    <p:sldId id="309" r:id="rId34"/>
    <p:sldId id="326" r:id="rId35"/>
    <p:sldId id="317" r:id="rId36"/>
    <p:sldId id="293" r:id="rId37"/>
    <p:sldId id="330" r:id="rId38"/>
    <p:sldId id="328" r:id="rId3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3A16"/>
    <a:srgbClr val="F1F2CF"/>
    <a:srgbClr val="FAFAD3"/>
    <a:srgbClr val="F8F8F8"/>
    <a:srgbClr val="FEFFAC"/>
    <a:srgbClr val="FFF198"/>
    <a:srgbClr val="FF7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95"/>
  </p:normalViewPr>
  <p:slideViewPr>
    <p:cSldViewPr snapToGrid="0" snapToObjects="1" showGuides="1">
      <p:cViewPr varScale="1">
        <p:scale>
          <a:sx n="63" d="100"/>
          <a:sy n="63" d="100"/>
        </p:scale>
        <p:origin x="1380" y="52"/>
      </p:cViewPr>
      <p:guideLst>
        <p:guide orient="horz" pos="22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8F8EDC-6889-024C-96C3-1992AFB78651}" type="datetimeFigureOut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1B1FCF1-87D7-9748-86D3-8754C25848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109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04FD70-635B-5D4A-AE6E-462B75C4F866}" type="datetimeFigureOut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66C28C9-55F9-D54E-81D9-0E9090618F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8400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256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FEE0BE-029D-EA43-9CC0-30C14FB0FA01}" type="slidenum">
              <a:rPr lang="fr-FR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6C28C9-55F9-D54E-81D9-0E9090618FB1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90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58C6760-89BD-A541-959D-8076DE6A867E}" type="slidenum">
              <a:rPr lang="fr-FR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1DE91-8655-734B-849D-3F6E7806A0A9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60AFE-F2F9-D043-BAF9-D0B38C6779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62472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137E6-8A2A-C24A-9C80-8CA56DFEC211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4C2A-423B-D74F-86D7-82F5B9F71B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136917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ED501-EB23-124F-88C7-840ACF106851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4AD4-13E9-D947-AE3B-1276D64AD8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748945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DC73E-2198-AB4D-998E-89AAD7D5674B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45F19-AB51-694E-B8B8-16028547FF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60646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D9F1-614C-F944-B1DD-E9FDE1D2A231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7EC52-AE08-D44C-8BA0-2A29757261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935808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B9332-B32C-8F4C-90E7-22C3F1530C73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EE70-59E8-0F4A-B759-1A335D627B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42743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089DE-8ABD-1541-B8E6-3BA0BAC02473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691DB-2021-F347-8AF7-19CD863DD5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667548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0BB2-678B-924B-9289-DC6E0E81001F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FB84-BDCC-614E-8B90-A61BE4187C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746909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D18F2-061D-3D4C-A81C-C8B4F7C8FAD2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04FA5-3EB8-FC43-80BD-DC1BD2D38B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926909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CDF2-6E35-D04A-B115-3ADC34B4B709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2AC44-E425-FA46-8501-6A7D3B047F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875169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F698F-A9E1-5944-B98B-0C17C39D5605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9CA77-7C23-4747-92D8-F37D74D961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73440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C400F2D-FB2A-454F-831A-B4223A2D6EA7}" type="datetime1">
              <a:rPr lang="fr-FR"/>
              <a:pPr>
                <a:defRPr/>
              </a:pPr>
              <a:t>18/05/2021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81FF9A4-F9F9-5A46-A8F3-DD8825E4D4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sh dir="u"/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oniqueberger.fr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moniqueberger.fr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moniqueberger.fr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22-aout-fete-de-marie-reine/" TargetMode="External"/><Relationship Id="rId2" Type="http://schemas.openxmlformats.org/officeDocument/2006/relationships/hyperlink" Target="https://moniqueberger.fr/15-aout-fete-de-lassompt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https://moniqueberger.fr/" TargetMode="External"/><Relationship Id="rId4" Type="http://schemas.openxmlformats.org/officeDocument/2006/relationships/hyperlink" Target="https://moniqueberger.fr/diaporama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ses-ecrits/vivre-lannee-liturgique-avec-les-enfants/" TargetMode="External"/><Relationship Id="rId7" Type="http://schemas.openxmlformats.org/officeDocument/2006/relationships/hyperlink" Target="https://moniqueberger.fr/" TargetMode="External"/><Relationship Id="rId2" Type="http://schemas.openxmlformats.org/officeDocument/2006/relationships/hyperlink" Target="http://www.prierenfamille.com/index.php?option=com_content&amp;view=article&amp;id=1180:mon-carnet-de-confession&amp;catid=99:utilitaires&amp;Itemid=43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ses-ecrits/" TargetMode="External"/><Relationship Id="rId5" Type="http://schemas.openxmlformats.org/officeDocument/2006/relationships/hyperlink" Target="https://moniqueberger.fr/ses-ecrits/eduquer-pour-le-bonheur/" TargetMode="External"/><Relationship Id="rId4" Type="http://schemas.openxmlformats.org/officeDocument/2006/relationships/hyperlink" Target="https://moniqueberger.fr/ses-ecrits/pour-que-sepanouisse-la-foi-de-tout-petit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2" descr="Assomptioncouver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6"/>
          <a:stretch>
            <a:fillRect/>
          </a:stretch>
        </p:blipFill>
        <p:spPr bwMode="auto">
          <a:xfrm>
            <a:off x="660400" y="-93663"/>
            <a:ext cx="7780338" cy="694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463" y="5853113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spc="1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15 AOÛT : L'ASSOMPTION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3825" y="906463"/>
            <a:ext cx="8890000" cy="1112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L’Assomption</a:t>
            </a:r>
            <a:r>
              <a:rPr lang="fr-FR" sz="260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, au terme de la vie terrestre de Marie,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spc="-2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correspond </a:t>
            </a:r>
            <a:r>
              <a:rPr lang="fr-FR" sz="2600" spc="-20" dirty="0">
                <a:solidFill>
                  <a:srgbClr val="3366FF"/>
                </a:solidFill>
              </a:rPr>
              <a:t>à son origine</a:t>
            </a:r>
            <a:r>
              <a:rPr lang="fr-FR" sz="2600" b="1" spc="-20" dirty="0">
                <a:solidFill>
                  <a:srgbClr val="3366FF"/>
                </a:solidFill>
              </a:rPr>
              <a:t>, </a:t>
            </a:r>
            <a:r>
              <a:rPr lang="fr-FR" sz="2600" spc="-2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à </a:t>
            </a:r>
            <a:r>
              <a:rPr lang="fr-FR" sz="2600" b="1" spc="-2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son Immaculée Conception </a:t>
            </a:r>
            <a:r>
              <a:rPr lang="fr-FR" sz="260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: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F0045-008A-D849-BD49-3CCD5FA6948B}" type="slidenum">
              <a:rPr lang="fr-FR"/>
              <a:pPr>
                <a:defRPr/>
              </a:pPr>
              <a:t>10</a:t>
            </a:fld>
            <a:endParaRPr lang="fr-FR"/>
          </a:p>
        </p:txBody>
      </p:sp>
      <p:sp>
        <p:nvSpPr>
          <p:cNvPr id="24579" name="ZoneTexte 5"/>
          <p:cNvSpPr txBox="1">
            <a:spLocks noChangeArrowheads="1"/>
          </p:cNvSpPr>
          <p:nvPr/>
        </p:nvSpPr>
        <p:spPr bwMode="auto">
          <a:xfrm>
            <a:off x="784225" y="2471738"/>
            <a:ext cx="75692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 sz="2600">
                <a:solidFill>
                  <a:srgbClr val="3366FF"/>
                </a:solidFill>
              </a:rPr>
              <a:t>le corps qui porta le Verbe Incarné,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- qui fait d’elle la Mère de Dieu -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et qu’aucun péché ne souilla jamais,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ne devait pas connaître la décomposition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qui suit la mort, «</a:t>
            </a:r>
            <a:r>
              <a:rPr lang="fr-FR" sz="2600" i="1">
                <a:solidFill>
                  <a:srgbClr val="3366FF"/>
                </a:solidFill>
              </a:rPr>
              <a:t>salaire du péché» (</a:t>
            </a:r>
            <a:r>
              <a:rPr lang="fr-FR" sz="2200" i="1">
                <a:solidFill>
                  <a:srgbClr val="3366FF"/>
                </a:solidFill>
              </a:rPr>
              <a:t>Romains 6,23)</a:t>
            </a:r>
            <a:r>
              <a:rPr lang="fr-FR" sz="2200">
                <a:solidFill>
                  <a:srgbClr val="3366FF"/>
                </a:solidFill>
              </a:rPr>
              <a:t>.</a:t>
            </a:r>
          </a:p>
          <a:p>
            <a:pPr eaLnBrk="1" hangingPunct="1"/>
            <a:endParaRPr lang="fr-FR" sz="2600"/>
          </a:p>
        </p:txBody>
      </p:sp>
      <p:pic>
        <p:nvPicPr>
          <p:cNvPr id="24581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493E290-8082-3F43-A997-0FBAAB0F3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oneTexte 2"/>
          <p:cNvSpPr txBox="1">
            <a:spLocks noChangeArrowheads="1"/>
          </p:cNvSpPr>
          <p:nvPr/>
        </p:nvSpPr>
        <p:spPr bwMode="auto">
          <a:xfrm>
            <a:off x="342900" y="5367338"/>
            <a:ext cx="3562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>
                <a:solidFill>
                  <a:schemeClr val="accent2"/>
                </a:solidFill>
              </a:rPr>
              <a:t>Jésus, qui est Dieu, </a:t>
            </a:r>
          </a:p>
          <a:p>
            <a:pPr algn="ctr" eaLnBrk="1" hangingPunct="1"/>
            <a:r>
              <a:rPr lang="fr-FR">
                <a:solidFill>
                  <a:schemeClr val="accent2"/>
                </a:solidFill>
              </a:rPr>
              <a:t>monte au ciel </a:t>
            </a:r>
            <a:r>
              <a:rPr lang="fr-FR" b="1">
                <a:solidFill>
                  <a:schemeClr val="accent2"/>
                </a:solidFill>
              </a:rPr>
              <a:t>par </a:t>
            </a:r>
          </a:p>
          <a:p>
            <a:pPr algn="ctr" eaLnBrk="1" hangingPunct="1"/>
            <a:r>
              <a:rPr lang="fr-FR" b="1">
                <a:solidFill>
                  <a:schemeClr val="accent2"/>
                </a:solidFill>
              </a:rPr>
              <a:t>sa propre puissance. </a:t>
            </a:r>
          </a:p>
        </p:txBody>
      </p:sp>
      <p:sp>
        <p:nvSpPr>
          <p:cNvPr id="26626" name="ZoneTexte 3"/>
          <p:cNvSpPr txBox="1">
            <a:spLocks noChangeArrowheads="1"/>
          </p:cNvSpPr>
          <p:nvPr/>
        </p:nvSpPr>
        <p:spPr bwMode="auto">
          <a:xfrm>
            <a:off x="4757738" y="5367338"/>
            <a:ext cx="4170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C0504D"/>
                </a:solidFill>
              </a:rPr>
              <a:t>Marie, simple créature humaine, monte au Ciel </a:t>
            </a:r>
          </a:p>
          <a:p>
            <a:pPr algn="ctr" eaLnBrk="1" hangingPunct="1"/>
            <a:r>
              <a:rPr lang="fr-FR" b="1">
                <a:solidFill>
                  <a:srgbClr val="C0504D"/>
                </a:solidFill>
              </a:rPr>
              <a:t>portée par les anges.</a:t>
            </a:r>
          </a:p>
        </p:txBody>
      </p:sp>
      <p:pic>
        <p:nvPicPr>
          <p:cNvPr id="26627" name="Image 4" descr="319MR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1144588"/>
            <a:ext cx="30495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ZoneTexte 5"/>
          <p:cNvSpPr txBox="1">
            <a:spLocks noChangeArrowheads="1"/>
          </p:cNvSpPr>
          <p:nvPr/>
        </p:nvSpPr>
        <p:spPr bwMode="auto">
          <a:xfrm>
            <a:off x="430213" y="536575"/>
            <a:ext cx="338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>
                <a:solidFill>
                  <a:schemeClr val="accent2"/>
                </a:solidFill>
              </a:rPr>
              <a:t>ASCENSION </a:t>
            </a:r>
            <a:r>
              <a:rPr lang="fr-FR" sz="2800" b="1">
                <a:solidFill>
                  <a:srgbClr val="C0504D"/>
                </a:solidFill>
              </a:rPr>
              <a:t>de Jésus</a:t>
            </a:r>
          </a:p>
        </p:txBody>
      </p:sp>
      <p:sp>
        <p:nvSpPr>
          <p:cNvPr id="26629" name="ZoneTexte 6"/>
          <p:cNvSpPr txBox="1">
            <a:spLocks noChangeArrowheads="1"/>
          </p:cNvSpPr>
          <p:nvPr/>
        </p:nvSpPr>
        <p:spPr bwMode="auto">
          <a:xfrm>
            <a:off x="4949825" y="617538"/>
            <a:ext cx="378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>
                <a:solidFill>
                  <a:srgbClr val="C0504D"/>
                </a:solidFill>
              </a:rPr>
              <a:t> ASSOMPTION</a:t>
            </a:r>
            <a:r>
              <a:rPr lang="fr-FR" sz="2800" b="1">
                <a:solidFill>
                  <a:srgbClr val="FF0000"/>
                </a:solidFill>
              </a:rPr>
              <a:t> </a:t>
            </a:r>
            <a:r>
              <a:rPr lang="fr-FR" sz="2800" b="1">
                <a:solidFill>
                  <a:srgbClr val="C0504D"/>
                </a:solidFill>
              </a:rPr>
              <a:t>de Marie</a:t>
            </a:r>
          </a:p>
        </p:txBody>
      </p:sp>
      <p:sp>
        <p:nvSpPr>
          <p:cNvPr id="26630" name="ZoneTexte 7"/>
          <p:cNvSpPr txBox="1">
            <a:spLocks noChangeArrowheads="1"/>
          </p:cNvSpPr>
          <p:nvPr/>
        </p:nvSpPr>
        <p:spPr bwMode="auto">
          <a:xfrm>
            <a:off x="2517775" y="17463"/>
            <a:ext cx="408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i="1">
                <a:solidFill>
                  <a:schemeClr val="tx2"/>
                </a:solidFill>
              </a:rPr>
              <a:t>Noter la différence entre...</a:t>
            </a:r>
            <a:endParaRPr lang="fr-FR" sz="1800" i="1">
              <a:solidFill>
                <a:schemeClr val="accent2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0FF94-5EDE-CE4E-B937-2C6795CEDD0C}" type="slidenum">
              <a:rPr lang="fr-FR"/>
              <a:pPr>
                <a:defRPr/>
              </a:pPr>
              <a:t>11</a:t>
            </a:fld>
            <a:endParaRPr lang="fr-FR"/>
          </a:p>
        </p:txBody>
      </p:sp>
      <p:pic>
        <p:nvPicPr>
          <p:cNvPr id="26632" name="Image 11" descr="ascen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154113"/>
            <a:ext cx="3013075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Image 4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AC6371-77E9-D645-AE25-87A5BA02C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6" grpId="0"/>
      <p:bldP spid="26628" grpId="0"/>
      <p:bldP spid="266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1" descr="assomptio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90563"/>
            <a:ext cx="3849688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ZoneTexte 2"/>
          <p:cNvSpPr txBox="1">
            <a:spLocks noChangeArrowheads="1"/>
          </p:cNvSpPr>
          <p:nvPr/>
        </p:nvSpPr>
        <p:spPr bwMode="auto">
          <a:xfrm>
            <a:off x="4518025" y="203200"/>
            <a:ext cx="4483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>
                <a:solidFill>
                  <a:srgbClr val="C0504D"/>
                </a:solidFill>
              </a:rPr>
              <a:t>Une grande espérance </a:t>
            </a:r>
          </a:p>
          <a:p>
            <a:pPr algn="ctr" eaLnBrk="1" hangingPunct="1"/>
            <a:r>
              <a:rPr lang="fr-FR" sz="2800" b="1">
                <a:solidFill>
                  <a:srgbClr val="C0504D"/>
                </a:solidFill>
              </a:rPr>
              <a:t>pour nous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3B095-0E46-7E42-91E4-257BA658CDF6}" type="slidenum">
              <a:rPr lang="fr-FR"/>
              <a:pPr>
                <a:defRPr/>
              </a:pPr>
              <a:t>12</a:t>
            </a:fld>
            <a:endParaRPr lang="fr-FR"/>
          </a:p>
        </p:txBody>
      </p:sp>
      <p:sp>
        <p:nvSpPr>
          <p:cNvPr id="27652" name="ZoneTexte 6"/>
          <p:cNvSpPr txBox="1">
            <a:spLocks noChangeArrowheads="1"/>
          </p:cNvSpPr>
          <p:nvPr/>
        </p:nvSpPr>
        <p:spPr bwMode="auto">
          <a:xfrm>
            <a:off x="4646613" y="4249738"/>
            <a:ext cx="42259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Quel encouragement pour nous dans notre chemin sur cette terre, - souvent laborieux -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vers le Ciel !</a:t>
            </a:r>
          </a:p>
        </p:txBody>
      </p:sp>
      <p:sp>
        <p:nvSpPr>
          <p:cNvPr id="27653" name="ZoneTexte 7"/>
          <p:cNvSpPr txBox="1">
            <a:spLocks noChangeArrowheads="1"/>
          </p:cNvSpPr>
          <p:nvPr/>
        </p:nvSpPr>
        <p:spPr bwMode="auto">
          <a:xfrm>
            <a:off x="4646613" y="1389063"/>
            <a:ext cx="42259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L’état de Marie, depuis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son entrée dans la gloire du Ciel,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sera celui de tous les élus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 après la fin de ce monde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>
                <a:solidFill>
                  <a:schemeClr val="tx2"/>
                </a:solidFill>
              </a:rPr>
              <a:t>et la résurrection générale.</a:t>
            </a:r>
          </a:p>
        </p:txBody>
      </p:sp>
      <p:pic>
        <p:nvPicPr>
          <p:cNvPr id="27655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E7495D-72D6-4945-83F6-B420AFCDE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/>
      <p:bldP spid="276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C3506-B05A-6849-B22A-97A3AD6CC41B}" type="slidenum">
              <a:rPr lang="fr-FR"/>
              <a:pPr>
                <a:defRPr/>
              </a:pPr>
              <a:t>13</a:t>
            </a:fld>
            <a:endParaRPr lang="fr-FR"/>
          </a:p>
        </p:txBody>
      </p:sp>
      <p:sp>
        <p:nvSpPr>
          <p:cNvPr id="28675" name="ZoneTexte 2"/>
          <p:cNvSpPr txBox="1">
            <a:spLocks noChangeArrowheads="1"/>
          </p:cNvSpPr>
          <p:nvPr/>
        </p:nvSpPr>
        <p:spPr bwMode="auto">
          <a:xfrm>
            <a:off x="425450" y="2205038"/>
            <a:ext cx="82931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400">
                <a:solidFill>
                  <a:srgbClr val="000000"/>
                </a:solidFill>
                <a:latin typeface="Comic Sans MS" charset="0"/>
                <a:cs typeface="Comic Sans MS" charset="0"/>
              </a:rPr>
              <a:t>En l’honneur de Marie :</a:t>
            </a:r>
          </a:p>
          <a:p>
            <a:pPr algn="ctr" eaLnBrk="1" hangingPunct="1">
              <a:lnSpc>
                <a:spcPct val="200000"/>
              </a:lnSpc>
            </a:pPr>
            <a:r>
              <a:rPr lang="fr-FR" sz="5400">
                <a:solidFill>
                  <a:srgbClr val="000000"/>
                </a:solidFill>
                <a:latin typeface="Comic Sans MS" charset="0"/>
                <a:cs typeface="Comic Sans MS" charset="0"/>
              </a:rPr>
              <a:t>une procession </a:t>
            </a:r>
          </a:p>
        </p:txBody>
      </p:sp>
      <p:pic>
        <p:nvPicPr>
          <p:cNvPr id="28677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7AF4D0-3ED8-A34B-B6BF-344E12C6A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038" y="77788"/>
            <a:ext cx="8778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spc="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La procession du 15 août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617538"/>
            <a:ext cx="9144000" cy="1304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pc="-3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La fête de l’Assomption étant la plus solennelle des fêtes de Notre-Dame, </a:t>
            </a: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l’usage existe, depuis le VII</a:t>
            </a:r>
            <a:r>
              <a:rPr lang="fr-FR" baseline="300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ème</a:t>
            </a: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 siècle, de faire ce jour-là une procession en son honneur pour glorifier son triomphe dans le ciel.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38DCF-7E92-1748-93A7-6891A14F056E}" type="slidenum">
              <a:rPr lang="fr-FR"/>
              <a:pPr>
                <a:defRPr/>
              </a:pPr>
              <a:t>14</a:t>
            </a:fld>
            <a:endParaRPr lang="fr-FR"/>
          </a:p>
        </p:txBody>
      </p:sp>
      <p:sp>
        <p:nvSpPr>
          <p:cNvPr id="29700" name="ZoneTexte 8"/>
          <p:cNvSpPr txBox="1">
            <a:spLocks noChangeArrowheads="1"/>
          </p:cNvSpPr>
          <p:nvPr/>
        </p:nvSpPr>
        <p:spPr bwMode="auto">
          <a:xfrm>
            <a:off x="4673600" y="2339975"/>
            <a:ext cx="41814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rgbClr val="1F497D"/>
                </a:solidFill>
              </a:rPr>
              <a:t>Ne manquons pas d’y participer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>
                <a:solidFill>
                  <a:srgbClr val="1F497D"/>
                </a:solidFill>
              </a:rPr>
              <a:t>partout où cela est possible.</a:t>
            </a:r>
          </a:p>
        </p:txBody>
      </p:sp>
      <p:pic>
        <p:nvPicPr>
          <p:cNvPr id="29701" name="Image 9" descr="procession 15-a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759200"/>
            <a:ext cx="26035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ZoneTexte 10"/>
          <p:cNvSpPr txBox="1">
            <a:spLocks noChangeArrowheads="1"/>
          </p:cNvSpPr>
          <p:nvPr/>
        </p:nvSpPr>
        <p:spPr bwMode="auto">
          <a:xfrm>
            <a:off x="139700" y="4514850"/>
            <a:ext cx="4721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1F497D"/>
                </a:solidFill>
              </a:rPr>
              <a:t>Mettons ainsi nos familles sous la protection de Notre-Dame,</a:t>
            </a:r>
          </a:p>
          <a:p>
            <a:pPr algn="ctr" eaLnBrk="1" hangingPunct="1"/>
            <a:r>
              <a:rPr lang="fr-FR">
                <a:solidFill>
                  <a:srgbClr val="1F497D"/>
                </a:solidFill>
              </a:rPr>
              <a:t>notre  Maman du Ciel.</a:t>
            </a:r>
          </a:p>
        </p:txBody>
      </p:sp>
      <p:pic>
        <p:nvPicPr>
          <p:cNvPr id="29703" name="Image 12" descr="procession 15 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379663"/>
            <a:ext cx="32194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Image 4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AC2AC11-8755-7E49-8C06-4281E6672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700" grpId="0"/>
      <p:bldP spid="297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ABB46-D8F5-744B-A5CC-61CFD337DE93}" type="slidenum">
              <a:rPr lang="fr-FR"/>
              <a:pPr>
                <a:defRPr/>
              </a:pPr>
              <a:t>15</a:t>
            </a:fld>
            <a:endParaRPr lang="fr-FR"/>
          </a:p>
        </p:txBody>
      </p:sp>
      <p:sp>
        <p:nvSpPr>
          <p:cNvPr id="30722" name="ZoneTexte 3"/>
          <p:cNvSpPr txBox="1">
            <a:spLocks noChangeArrowheads="1"/>
          </p:cNvSpPr>
          <p:nvPr/>
        </p:nvSpPr>
        <p:spPr bwMode="auto">
          <a:xfrm>
            <a:off x="1101725" y="4927600"/>
            <a:ext cx="34544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>
                <a:solidFill>
                  <a:srgbClr val="1F497D"/>
                </a:solidFill>
              </a:rPr>
              <a:t>À Paris</a:t>
            </a:r>
            <a:r>
              <a:rPr lang="fr-FR" i="1">
                <a:solidFill>
                  <a:srgbClr val="1F497D"/>
                </a:solidFill>
              </a:rPr>
              <a:t> </a:t>
            </a:r>
          </a:p>
          <a:p>
            <a:pPr algn="r" eaLnBrk="1" hangingPunct="1">
              <a:lnSpc>
                <a:spcPct val="120000"/>
              </a:lnSpc>
            </a:pPr>
            <a:r>
              <a:rPr lang="fr-FR" i="1">
                <a:solidFill>
                  <a:srgbClr val="1F497D"/>
                </a:solidFill>
              </a:rPr>
              <a:t>Marie est </a:t>
            </a:r>
            <a:r>
              <a:rPr lang="fr-FR" sz="2200" i="1">
                <a:solidFill>
                  <a:srgbClr val="1F497D"/>
                </a:solidFill>
              </a:rPr>
              <a:t>escortée</a:t>
            </a:r>
          </a:p>
          <a:p>
            <a:pPr algn="r" eaLnBrk="1" hangingPunct="1"/>
            <a:r>
              <a:rPr lang="fr-FR" sz="2200" i="1">
                <a:solidFill>
                  <a:srgbClr val="1F497D"/>
                </a:solidFill>
              </a:rPr>
              <a:t>par les chevaliers </a:t>
            </a:r>
          </a:p>
          <a:p>
            <a:pPr algn="r" eaLnBrk="1" hangingPunct="1"/>
            <a:r>
              <a:rPr lang="fr-FR" sz="2200" i="1">
                <a:solidFill>
                  <a:srgbClr val="1F497D"/>
                </a:solidFill>
              </a:rPr>
              <a:t>du Saint Sépulcre</a:t>
            </a:r>
          </a:p>
        </p:txBody>
      </p:sp>
      <p:sp>
        <p:nvSpPr>
          <p:cNvPr id="30723" name="ZoneTexte 9"/>
          <p:cNvSpPr txBox="1">
            <a:spLocks noChangeArrowheads="1"/>
          </p:cNvSpPr>
          <p:nvPr/>
        </p:nvSpPr>
        <p:spPr bwMode="auto">
          <a:xfrm>
            <a:off x="4568825" y="1008063"/>
            <a:ext cx="457517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 i="1">
                <a:solidFill>
                  <a:schemeClr val="accent2"/>
                </a:solidFill>
              </a:rPr>
              <a:t>Des processions…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 b="1" i="1">
                <a:solidFill>
                  <a:schemeClr val="accent2"/>
                </a:solidFill>
              </a:rPr>
              <a:t>dans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 b="1" i="1">
                <a:solidFill>
                  <a:schemeClr val="accent2"/>
                </a:solidFill>
              </a:rPr>
              <a:t>les cadres les plus variés !</a:t>
            </a:r>
          </a:p>
        </p:txBody>
      </p:sp>
      <p:sp>
        <p:nvSpPr>
          <p:cNvPr id="30724" name="ZoneTexte 10"/>
          <p:cNvSpPr txBox="1">
            <a:spLocks noChangeArrowheads="1"/>
          </p:cNvSpPr>
          <p:nvPr/>
        </p:nvSpPr>
        <p:spPr bwMode="auto">
          <a:xfrm>
            <a:off x="765175" y="3594100"/>
            <a:ext cx="308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1F497D"/>
                </a:solidFill>
              </a:rPr>
              <a:t>Sur la côte bretonne</a:t>
            </a:r>
          </a:p>
        </p:txBody>
      </p:sp>
      <p:pic>
        <p:nvPicPr>
          <p:cNvPr id="30726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2" descr="procession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25463"/>
            <a:ext cx="4160838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 4" descr="procession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289300"/>
            <a:ext cx="417988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84204F-4ABD-7744-BCAB-484026FD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/>
      <p:bldP spid="307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8BA2E-A03E-644F-B8F6-FBA7B543A14E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31746" name="ZoneTexte 5"/>
          <p:cNvSpPr txBox="1">
            <a:spLocks noChangeArrowheads="1"/>
          </p:cNvSpPr>
          <p:nvPr/>
        </p:nvSpPr>
        <p:spPr bwMode="auto">
          <a:xfrm>
            <a:off x="4859338" y="785813"/>
            <a:ext cx="3827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 i="1">
                <a:solidFill>
                  <a:srgbClr val="C0504D"/>
                </a:solidFill>
              </a:rPr>
              <a:t>Et dans tous les pays…</a:t>
            </a:r>
          </a:p>
        </p:txBody>
      </p:sp>
      <p:sp>
        <p:nvSpPr>
          <p:cNvPr id="31747" name="ZoneTexte 6"/>
          <p:cNvSpPr txBox="1">
            <a:spLocks noChangeArrowheads="1"/>
          </p:cNvSpPr>
          <p:nvPr/>
        </p:nvSpPr>
        <p:spPr bwMode="auto">
          <a:xfrm>
            <a:off x="4518025" y="1751013"/>
            <a:ext cx="3678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chemeClr val="tx2"/>
                </a:solidFill>
              </a:rPr>
              <a:t>Aux Pays-Bas </a:t>
            </a:r>
          </a:p>
        </p:txBody>
      </p:sp>
      <p:sp>
        <p:nvSpPr>
          <p:cNvPr id="31748" name="ZoneTexte 9"/>
          <p:cNvSpPr txBox="1">
            <a:spLocks noChangeArrowheads="1"/>
          </p:cNvSpPr>
          <p:nvPr/>
        </p:nvSpPr>
        <p:spPr bwMode="auto">
          <a:xfrm>
            <a:off x="758825" y="4778375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>
                <a:solidFill>
                  <a:schemeClr val="tx2"/>
                </a:solidFill>
              </a:rPr>
              <a:t>Sur une côte espagnole</a:t>
            </a:r>
          </a:p>
        </p:txBody>
      </p:sp>
      <p:pic>
        <p:nvPicPr>
          <p:cNvPr id="31750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 2" descr="procession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288" y="254000"/>
            <a:ext cx="420370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age 3" descr="procession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6938" y="3595688"/>
            <a:ext cx="42497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8D32B9E-8849-9445-81F5-3CD3B392F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317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6F753-0C44-4442-8B98-81A3C59A10D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32771" name="ZoneTexte 3"/>
          <p:cNvSpPr txBox="1">
            <a:spLocks noChangeArrowheads="1"/>
          </p:cNvSpPr>
          <p:nvPr/>
        </p:nvSpPr>
        <p:spPr bwMode="auto">
          <a:xfrm>
            <a:off x="0" y="1582738"/>
            <a:ext cx="9144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400">
                <a:solidFill>
                  <a:srgbClr val="000000"/>
                </a:solidFill>
                <a:latin typeface="Comic Sans MS" charset="0"/>
                <a:cs typeface="Comic Sans MS" charset="0"/>
              </a:rPr>
              <a:t>Marie,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5400">
                <a:solidFill>
                  <a:srgbClr val="000000"/>
                </a:solidFill>
                <a:latin typeface="Comic Sans MS" charset="0"/>
                <a:cs typeface="Comic Sans MS" charset="0"/>
              </a:rPr>
              <a:t>patronne et protectrice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5400">
                <a:solidFill>
                  <a:srgbClr val="000000"/>
                </a:solidFill>
                <a:latin typeface="Comic Sans MS" charset="0"/>
                <a:cs typeface="Comic Sans MS" charset="0"/>
              </a:rPr>
              <a:t>de la France</a:t>
            </a:r>
          </a:p>
          <a:p>
            <a:pPr eaLnBrk="1" hangingPunct="1"/>
            <a:endParaRPr lang="fr-FR" sz="1800">
              <a:latin typeface="Comic Sans MS" charset="0"/>
              <a:cs typeface="Comic Sans MS" charset="0"/>
            </a:endParaRPr>
          </a:p>
        </p:txBody>
      </p:sp>
      <p:pic>
        <p:nvPicPr>
          <p:cNvPr id="32773" name="Image 4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552834-2F14-024E-9341-A97AC703C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oneTexte 1"/>
          <p:cNvSpPr txBox="1">
            <a:spLocks noChangeArrowheads="1"/>
          </p:cNvSpPr>
          <p:nvPr/>
        </p:nvSpPr>
        <p:spPr bwMode="auto">
          <a:xfrm>
            <a:off x="342900" y="73026"/>
            <a:ext cx="8513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dirty="0">
                <a:solidFill>
                  <a:schemeClr val="accent2"/>
                </a:solidFill>
              </a:rPr>
              <a:t>Marie, patronne et protectrice de la France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9225" y="583146"/>
            <a:ext cx="4948238" cy="5595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En France, la procession du 15  août </a:t>
            </a:r>
            <a:r>
              <a:rPr lang="fr-FR" spc="-1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rappelle la </a:t>
            </a:r>
            <a:r>
              <a:rPr lang="fr-FR" b="1" spc="-1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consécration de notre pays</a:t>
            </a:r>
            <a:r>
              <a:rPr lang="fr-FR" spc="-1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par le roi Louis XIII, en 1638,</a:t>
            </a:r>
            <a:r>
              <a:rPr lang="fr-FR" baseline="30000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1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demandant que chaque année, soit renouvelée cette consécration,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suivie de la procession.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solidFill>
                <a:srgbClr val="3366FF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Par ce vœu de Louis XIII, Notre Dame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de l’Assomption est, et demeure, la </a:t>
            </a:r>
            <a:r>
              <a:rPr lang="fr-FR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patronne principale et la protectrice de notre pays.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pc="-20" baseline="30000" dirty="0">
                <a:latin typeface="+mn-lt"/>
                <a:ea typeface="+mn-ea"/>
                <a:cs typeface="+mn-cs"/>
              </a:rPr>
              <a:t>1</a:t>
            </a:r>
            <a:r>
              <a:rPr lang="fr-FR" spc="-20" dirty="0">
                <a:latin typeface="+mn-lt"/>
                <a:ea typeface="+mn-ea"/>
                <a:cs typeface="+mn-cs"/>
              </a:rPr>
              <a:t> </a:t>
            </a:r>
            <a:r>
              <a:rPr lang="fr-FR" sz="2200" spc="-20" dirty="0">
                <a:latin typeface="+mn-lt"/>
                <a:ea typeface="+mn-ea"/>
                <a:cs typeface="+mn-cs"/>
              </a:rPr>
              <a:t>en action de grâce pour la naissance d’un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spc="-10" dirty="0">
                <a:latin typeface="+mn-lt"/>
                <a:ea typeface="+mn-ea"/>
                <a:cs typeface="+mn-cs"/>
              </a:rPr>
              <a:t>fils </a:t>
            </a:r>
            <a:r>
              <a:rPr lang="fr-FR" sz="2200" dirty="0">
                <a:latin typeface="+mn-lt"/>
                <a:ea typeface="+mn-ea"/>
                <a:cs typeface="+mn-cs"/>
              </a:rPr>
              <a:t>(Louis XIV) après 20 ans de mariage.</a:t>
            </a:r>
          </a:p>
        </p:txBody>
      </p:sp>
      <p:pic>
        <p:nvPicPr>
          <p:cNvPr id="33795" name="Image 4" descr="286NDdeFr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65200"/>
            <a:ext cx="4046538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46043-2204-6043-9EE2-91BB530C9AE3}" type="slidenum">
              <a:rPr lang="fr-FR"/>
              <a:pPr>
                <a:defRPr/>
              </a:pPr>
              <a:t>18</a:t>
            </a:fld>
            <a:endParaRPr lang="fr-FR"/>
          </a:p>
        </p:txBody>
      </p:sp>
      <p:pic>
        <p:nvPicPr>
          <p:cNvPr id="33798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3DC5F68-DAC8-234B-BDE7-54832D3ED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9B512-7796-2E46-9B40-FE6A1052E481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pic>
        <p:nvPicPr>
          <p:cNvPr id="34818" name="Image 2" descr="NDdeFr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1536700"/>
            <a:ext cx="3354388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ZoneTexte 7"/>
          <p:cNvSpPr txBox="1">
            <a:spLocks noChangeArrowheads="1"/>
          </p:cNvSpPr>
          <p:nvPr/>
        </p:nvSpPr>
        <p:spPr bwMode="auto">
          <a:xfrm>
            <a:off x="0" y="101600"/>
            <a:ext cx="8839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>
                <a:solidFill>
                  <a:schemeClr val="accent2"/>
                </a:solidFill>
              </a:rPr>
              <a:t>Par ses nombreuses visites en France,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sz="2800" b="1">
                <a:solidFill>
                  <a:srgbClr val="C0504D"/>
                </a:solidFill>
              </a:rPr>
              <a:t>Marie a manifesté sa tendresse et sa protection </a:t>
            </a:r>
          </a:p>
          <a:p>
            <a:pPr eaLnBrk="1" hangingPunct="1">
              <a:lnSpc>
                <a:spcPct val="120000"/>
              </a:lnSpc>
            </a:pPr>
            <a:r>
              <a:rPr lang="fr-FR" sz="2800" b="1">
                <a:solidFill>
                  <a:schemeClr val="accent2"/>
                </a:solidFill>
              </a:rPr>
              <a:t>          			pour notre pays.</a:t>
            </a:r>
          </a:p>
        </p:txBody>
      </p:sp>
      <p:sp>
        <p:nvSpPr>
          <p:cNvPr id="34820" name="ZoneTexte 2"/>
          <p:cNvSpPr txBox="1">
            <a:spLocks noChangeArrowheads="1"/>
          </p:cNvSpPr>
          <p:nvPr/>
        </p:nvSpPr>
        <p:spPr bwMode="auto">
          <a:xfrm>
            <a:off x="388938" y="2108200"/>
            <a:ext cx="4183062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/>
              <a:t>La plus ancienne de ses visites date de 430... au Puy-en-Velay.</a:t>
            </a:r>
          </a:p>
          <a:p>
            <a:pPr algn="ctr" eaLnBrk="1" hangingPunct="1"/>
            <a:endParaRPr lang="fr-FR"/>
          </a:p>
          <a:p>
            <a:pPr algn="ctr" eaLnBrk="1" hangingPunct="1">
              <a:lnSpc>
                <a:spcPct val="130000"/>
              </a:lnSpc>
            </a:pPr>
            <a:r>
              <a:rPr lang="fr-FR"/>
              <a:t>Sa monumentale statue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/>
              <a:t>domine la ville.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/>
              <a:t>Elle est dédiée à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/>
              <a:t> "Notre-Dame de France".</a:t>
            </a:r>
          </a:p>
        </p:txBody>
      </p:sp>
      <p:pic>
        <p:nvPicPr>
          <p:cNvPr id="34822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5C6DF20-542D-1A42-8C46-4CF009EE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64173" y="936010"/>
            <a:ext cx="8015654" cy="4985980"/>
          </a:xfrm>
          <a:prstGeom prst="rect">
            <a:avLst/>
          </a:prstGeom>
          <a:solidFill>
            <a:srgbClr val="FFE4D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fr-FR" b="1" dirty="0">
              <a:solidFill>
                <a:srgbClr val="FF6600"/>
              </a:solidFill>
            </a:endParaRPr>
          </a:p>
          <a:p>
            <a:pPr algn="ctr">
              <a:defRPr/>
            </a:pPr>
            <a:r>
              <a:rPr lang="fr-FR" b="1" dirty="0">
                <a:solidFill>
                  <a:srgbClr val="FF6600"/>
                </a:solidFill>
              </a:rPr>
              <a:t>Objectif</a:t>
            </a:r>
            <a:r>
              <a:rPr lang="fr-FR" b="1" dirty="0">
                <a:solidFill>
                  <a:srgbClr val="008000"/>
                </a:solidFill>
              </a:rPr>
              <a:t> </a:t>
            </a:r>
            <a:r>
              <a:rPr lang="fr-FR" dirty="0"/>
              <a:t>des diaporamas de « Apprenez-nous à prier » ?</a:t>
            </a:r>
          </a:p>
          <a:p>
            <a:pPr algn="ctr">
              <a:defRPr/>
            </a:pPr>
            <a:endParaRPr lang="fr-FR" sz="4400" dirty="0">
              <a:ln w="3175" cmpd="sng">
                <a:solidFill>
                  <a:schemeClr val="tx1"/>
                </a:solidFill>
              </a:ln>
            </a:endParaRPr>
          </a:p>
          <a:p>
            <a:pPr algn="ctr">
              <a:defRPr/>
            </a:pPr>
            <a:r>
              <a:rPr lang="fr-FR" dirty="0"/>
              <a:t>Au fil de l’année liturgique…</a:t>
            </a:r>
          </a:p>
          <a:p>
            <a:pPr algn="ctr">
              <a:defRPr/>
            </a:pPr>
            <a:r>
              <a:rPr lang="fr-FR" dirty="0"/>
              <a:t>en commentant textes et images,</a:t>
            </a:r>
          </a:p>
          <a:p>
            <a:pPr algn="ctr">
              <a:defRPr/>
            </a:pPr>
            <a:r>
              <a:rPr lang="fr-FR" dirty="0"/>
              <a:t> en s’adaptant à ceux qui regardent :</a:t>
            </a:r>
          </a:p>
          <a:p>
            <a:pPr algn="ctr">
              <a:defRPr/>
            </a:pPr>
            <a:endParaRPr lang="fr-FR" dirty="0"/>
          </a:p>
          <a:p>
            <a:pPr algn="ctr">
              <a:defRPr/>
            </a:pPr>
            <a:r>
              <a:rPr lang="fr-FR" sz="3200" dirty="0"/>
              <a:t>mieux faire connaître</a:t>
            </a:r>
          </a:p>
          <a:p>
            <a:pPr algn="ctr">
              <a:defRPr/>
            </a:pPr>
            <a:r>
              <a:rPr lang="fr-FR" sz="3200" dirty="0"/>
              <a:t>pour mieux  faire aimer</a:t>
            </a:r>
          </a:p>
          <a:p>
            <a:pPr algn="ctr">
              <a:defRPr/>
            </a:pPr>
            <a:endParaRPr lang="fr-FR" sz="1200" dirty="0"/>
          </a:p>
          <a:p>
            <a:pPr algn="ctr">
              <a:defRPr/>
            </a:pPr>
            <a:endParaRPr lang="fr-FR" sz="1400" dirty="0"/>
          </a:p>
          <a:p>
            <a:pPr algn="ctr">
              <a:defRPr/>
            </a:pPr>
            <a:r>
              <a:rPr lang="fr-FR" i="1" dirty="0"/>
              <a:t>pour que connaissance et amour grandissent ensemble !</a:t>
            </a:r>
            <a:endParaRPr lang="fr-FR" sz="1200" i="1" dirty="0"/>
          </a:p>
          <a:p>
            <a:pPr algn="ctr">
              <a:defRPr/>
            </a:pPr>
            <a:endParaRPr lang="fr-FR" sz="16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7E40EF-2EAC-D046-ACA2-D93181AD6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2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45FE4-1F2C-4B42-A7BD-A39EA4B345B0}" type="slidenum">
              <a:rPr lang="fr-FR"/>
              <a:pPr>
                <a:defRPr/>
              </a:pPr>
              <a:t>20</a:t>
            </a:fld>
            <a:endParaRPr lang="fr-FR"/>
          </a:p>
        </p:txBody>
      </p:sp>
      <p:pic>
        <p:nvPicPr>
          <p:cNvPr id="35842" name="Image 6" descr="ND de Boulog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1413"/>
            <a:ext cx="201453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ZoneTexte 8"/>
          <p:cNvSpPr txBox="1">
            <a:spLocks noChangeArrowheads="1"/>
          </p:cNvSpPr>
          <p:nvPr/>
        </p:nvSpPr>
        <p:spPr bwMode="auto">
          <a:xfrm>
            <a:off x="290513" y="358775"/>
            <a:ext cx="22240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fr-FR" sz="2200">
                <a:solidFill>
                  <a:schemeClr val="tx2"/>
                </a:solidFill>
              </a:rPr>
              <a:t>Boulogne sur Mer</a:t>
            </a:r>
          </a:p>
          <a:p>
            <a:pPr algn="ctr" eaLnBrk="1" hangingPunct="1">
              <a:lnSpc>
                <a:spcPct val="80000"/>
              </a:lnSpc>
              <a:spcAft>
                <a:spcPts val="600"/>
              </a:spcAft>
            </a:pPr>
            <a:r>
              <a:rPr lang="fr-FR" sz="2200">
                <a:solidFill>
                  <a:schemeClr val="tx2"/>
                </a:solidFill>
              </a:rPr>
              <a:t> (636) </a:t>
            </a:r>
            <a:endParaRPr lang="fr-FR" sz="2200"/>
          </a:p>
        </p:txBody>
      </p:sp>
      <p:pic>
        <p:nvPicPr>
          <p:cNvPr id="35844" name="Image 9" descr="ND du La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3125788"/>
            <a:ext cx="190976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ZoneTexte 10"/>
          <p:cNvSpPr txBox="1">
            <a:spLocks noChangeArrowheads="1"/>
          </p:cNvSpPr>
          <p:nvPr/>
        </p:nvSpPr>
        <p:spPr bwMode="auto">
          <a:xfrm>
            <a:off x="2767013" y="2270125"/>
            <a:ext cx="1625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sz="2200">
                <a:solidFill>
                  <a:schemeClr val="tx2"/>
                </a:solidFill>
              </a:rPr>
              <a:t>Le Laus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200">
                <a:solidFill>
                  <a:schemeClr val="tx2"/>
                </a:solidFill>
              </a:rPr>
              <a:t>(1664) </a:t>
            </a:r>
          </a:p>
        </p:txBody>
      </p:sp>
      <p:pic>
        <p:nvPicPr>
          <p:cNvPr id="35846" name="Image 11" descr="rue du Ba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093788"/>
            <a:ext cx="2035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ZoneTexte 12"/>
          <p:cNvSpPr txBox="1">
            <a:spLocks noChangeArrowheads="1"/>
          </p:cNvSpPr>
          <p:nvPr/>
        </p:nvSpPr>
        <p:spPr bwMode="auto">
          <a:xfrm>
            <a:off x="4656138" y="344488"/>
            <a:ext cx="20748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200">
                <a:solidFill>
                  <a:schemeClr val="tx2"/>
                </a:solidFill>
              </a:rPr>
              <a:t>Rue du Bac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200">
                <a:solidFill>
                  <a:schemeClr val="tx2"/>
                </a:solidFill>
              </a:rPr>
              <a:t>(1830) </a:t>
            </a:r>
            <a:endParaRPr lang="fr-FR" sz="2200"/>
          </a:p>
        </p:txBody>
      </p:sp>
      <p:pic>
        <p:nvPicPr>
          <p:cNvPr id="35848" name="Image 14" descr="ND de la Salet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608388"/>
            <a:ext cx="20955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ZoneTexte 15"/>
          <p:cNvSpPr txBox="1">
            <a:spLocks noChangeArrowheads="1"/>
          </p:cNvSpPr>
          <p:nvPr/>
        </p:nvSpPr>
        <p:spPr bwMode="auto">
          <a:xfrm>
            <a:off x="6915150" y="2698750"/>
            <a:ext cx="19478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sz="2200">
                <a:solidFill>
                  <a:schemeClr val="tx2"/>
                </a:solidFill>
              </a:rPr>
              <a:t>La Salette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200">
                <a:solidFill>
                  <a:schemeClr val="tx2"/>
                </a:solidFill>
              </a:rPr>
              <a:t>(1846) </a:t>
            </a:r>
          </a:p>
        </p:txBody>
      </p:sp>
      <p:pic>
        <p:nvPicPr>
          <p:cNvPr id="35851" name="Image 4" descr="logo_canevas_16x16sansbord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2012895-FB8B-E846-8310-FC34EBF5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7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5" grpId="0"/>
      <p:bldP spid="35847" grpId="0"/>
      <p:bldP spid="358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D9900-A18C-E549-866E-76D7132AA794}" type="slidenum">
              <a:rPr lang="fr-FR"/>
              <a:pPr>
                <a:defRPr/>
              </a:pPr>
              <a:t>21</a:t>
            </a:fld>
            <a:endParaRPr lang="fr-FR"/>
          </a:p>
        </p:txBody>
      </p:sp>
      <p:pic>
        <p:nvPicPr>
          <p:cNvPr id="36866" name="Image 4" descr="Pontm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/>
          <a:stretch>
            <a:fillRect/>
          </a:stretch>
        </p:blipFill>
        <p:spPr bwMode="auto">
          <a:xfrm>
            <a:off x="2403475" y="2971800"/>
            <a:ext cx="189230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 10" descr="Ile Bouchard'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944563"/>
            <a:ext cx="1941512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ZoneTexte 11"/>
          <p:cNvSpPr txBox="1">
            <a:spLocks noChangeArrowheads="1"/>
          </p:cNvSpPr>
          <p:nvPr/>
        </p:nvSpPr>
        <p:spPr bwMode="auto">
          <a:xfrm>
            <a:off x="2424113" y="2071688"/>
            <a:ext cx="18510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sz="2200">
                <a:solidFill>
                  <a:schemeClr val="tx2"/>
                </a:solidFill>
              </a:rPr>
              <a:t>Pontmain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200">
                <a:solidFill>
                  <a:schemeClr val="tx2"/>
                </a:solidFill>
              </a:rPr>
              <a:t>(1870)</a:t>
            </a:r>
            <a:r>
              <a:rPr lang="fr-FR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6869" name="ZoneTexte 12"/>
          <p:cNvSpPr txBox="1">
            <a:spLocks noChangeArrowheads="1"/>
          </p:cNvSpPr>
          <p:nvPr/>
        </p:nvSpPr>
        <p:spPr bwMode="auto">
          <a:xfrm>
            <a:off x="6667500" y="85725"/>
            <a:ext cx="21161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sz="2200">
                <a:solidFill>
                  <a:schemeClr val="tx2"/>
                </a:solidFill>
              </a:rPr>
              <a:t>L’Ile-Bouchard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200">
                <a:solidFill>
                  <a:schemeClr val="tx2"/>
                </a:solidFill>
              </a:rPr>
              <a:t>(1947)</a:t>
            </a:r>
          </a:p>
        </p:txBody>
      </p:sp>
      <p:pic>
        <p:nvPicPr>
          <p:cNvPr id="36870" name="Image 13" descr="Pellevois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-2"/>
          <a:stretch>
            <a:fillRect/>
          </a:stretch>
        </p:blipFill>
        <p:spPr bwMode="auto">
          <a:xfrm>
            <a:off x="4722813" y="1955800"/>
            <a:ext cx="17716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ZoneTexte 14"/>
          <p:cNvSpPr txBox="1">
            <a:spLocks noChangeArrowheads="1"/>
          </p:cNvSpPr>
          <p:nvPr/>
        </p:nvSpPr>
        <p:spPr bwMode="auto">
          <a:xfrm>
            <a:off x="4665663" y="1122363"/>
            <a:ext cx="188753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sz="2200">
                <a:solidFill>
                  <a:schemeClr val="tx2"/>
                </a:solidFill>
              </a:rPr>
              <a:t>Pellevoisin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200">
                <a:solidFill>
                  <a:schemeClr val="tx2"/>
                </a:solidFill>
              </a:rPr>
              <a:t>(1876)</a:t>
            </a:r>
          </a:p>
        </p:txBody>
      </p:sp>
      <p:pic>
        <p:nvPicPr>
          <p:cNvPr id="36872" name="Image 15" descr="Lourd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490913"/>
            <a:ext cx="20605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ZoneTexte 16"/>
          <p:cNvSpPr txBox="1">
            <a:spLocks noChangeArrowheads="1"/>
          </p:cNvSpPr>
          <p:nvPr/>
        </p:nvSpPr>
        <p:spPr bwMode="auto">
          <a:xfrm>
            <a:off x="303213" y="2624138"/>
            <a:ext cx="1778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sz="2200">
                <a:solidFill>
                  <a:schemeClr val="tx2"/>
                </a:solidFill>
              </a:rPr>
              <a:t>Lourdes</a:t>
            </a:r>
          </a:p>
          <a:p>
            <a:pPr algn="ctr" eaLnBrk="1" hangingPunct="1">
              <a:lnSpc>
                <a:spcPct val="90000"/>
              </a:lnSpc>
              <a:spcAft>
                <a:spcPts val="1200"/>
              </a:spcAft>
            </a:pPr>
            <a:r>
              <a:rPr lang="fr-FR" sz="2200">
                <a:solidFill>
                  <a:schemeClr val="tx2"/>
                </a:solidFill>
              </a:rPr>
              <a:t>(1858)</a:t>
            </a:r>
          </a:p>
        </p:txBody>
      </p:sp>
      <p:pic>
        <p:nvPicPr>
          <p:cNvPr id="36875" name="Image 4" descr="logo_canevas_16x16sansbord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4206C87-E16D-9E43-8275-7A410A5F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7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1" grpId="0"/>
      <p:bldP spid="368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258763" y="1990725"/>
            <a:ext cx="86550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4000" i="1">
                <a:solidFill>
                  <a:srgbClr val="3366FF"/>
                </a:solidFill>
              </a:rPr>
              <a:t>la gloire de Marie ne se limite pas </a:t>
            </a:r>
          </a:p>
          <a:p>
            <a:pPr algn="ctr">
              <a:lnSpc>
                <a:spcPct val="200000"/>
              </a:lnSpc>
            </a:pPr>
            <a:r>
              <a:rPr lang="fr-FR" sz="4000" i="1">
                <a:solidFill>
                  <a:srgbClr val="3366FF"/>
                </a:solidFill>
              </a:rPr>
              <a:t>à son élévation au Ciel …</a:t>
            </a:r>
          </a:p>
          <a:p>
            <a:endParaRPr lang="fr-FR" b="1">
              <a:solidFill>
                <a:srgbClr val="3366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A13DB-059F-A14A-A9B4-53355E1305AC}" type="slidenum">
              <a:rPr lang="fr-FR"/>
              <a:pPr>
                <a:defRPr/>
              </a:pPr>
              <a:t>22</a:t>
            </a:fld>
            <a:endParaRPr lang="fr-FR"/>
          </a:p>
        </p:txBody>
      </p:sp>
      <p:pic>
        <p:nvPicPr>
          <p:cNvPr id="37892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ZoneTexte 2"/>
          <p:cNvSpPr txBox="1">
            <a:spLocks noChangeArrowheads="1"/>
          </p:cNvSpPr>
          <p:nvPr/>
        </p:nvSpPr>
        <p:spPr bwMode="auto">
          <a:xfrm>
            <a:off x="3386138" y="439738"/>
            <a:ext cx="164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4000">
                <a:solidFill>
                  <a:srgbClr val="D13A16"/>
                </a:solidFill>
              </a:rPr>
              <a:t>Mais...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EC2D9C-79BA-D643-91C0-D68A3284B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E285C-D2BB-C745-A0D7-5E01F4C06B63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38915" name="ZoneTexte 2"/>
          <p:cNvSpPr txBox="1">
            <a:spLocks noChangeArrowheads="1"/>
          </p:cNvSpPr>
          <p:nvPr/>
        </p:nvSpPr>
        <p:spPr bwMode="auto">
          <a:xfrm>
            <a:off x="0" y="2081213"/>
            <a:ext cx="897413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 sz="5400">
                <a:latin typeface="Comic Sans MS" charset="0"/>
                <a:cs typeface="Comic Sans MS" charset="0"/>
              </a:rPr>
              <a:t>22 août :</a:t>
            </a:r>
          </a:p>
          <a:p>
            <a:pPr algn="ctr" eaLnBrk="1" hangingPunct="1">
              <a:lnSpc>
                <a:spcPct val="200000"/>
              </a:lnSpc>
            </a:pPr>
            <a:r>
              <a:rPr lang="fr-FR" sz="5400">
                <a:latin typeface="Comic Sans MS" charset="0"/>
                <a:cs typeface="Comic Sans MS" charset="0"/>
              </a:rPr>
              <a:t>Marie, Reine du Ciel</a:t>
            </a:r>
          </a:p>
        </p:txBody>
      </p:sp>
      <p:pic>
        <p:nvPicPr>
          <p:cNvPr id="38917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972A8BF-EF75-CE47-9326-CDAF20208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1" descr="couronnemen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908050"/>
            <a:ext cx="3865562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3038" y="150813"/>
            <a:ext cx="878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spc="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22 août : Fête de Marie Reine</a:t>
            </a:r>
          </a:p>
        </p:txBody>
      </p:sp>
      <p:sp>
        <p:nvSpPr>
          <p:cNvPr id="39939" name="ZoneTexte 4"/>
          <p:cNvSpPr txBox="1">
            <a:spLocks noChangeArrowheads="1"/>
          </p:cNvSpPr>
          <p:nvPr/>
        </p:nvSpPr>
        <p:spPr bwMode="auto">
          <a:xfrm>
            <a:off x="215900" y="993775"/>
            <a:ext cx="4675188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Une semaine après l’Assomption, l’Eglise célèbre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 </a:t>
            </a:r>
            <a:r>
              <a:rPr lang="fr-FR" sz="2600" b="1">
                <a:solidFill>
                  <a:srgbClr val="C0504D"/>
                </a:solidFill>
              </a:rPr>
              <a:t>le Couronnement de Marie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600">
                <a:solidFill>
                  <a:srgbClr val="3366FF"/>
                </a:solidFill>
              </a:rPr>
              <a:t>comme Reine de l’univers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613F1-0C2E-6846-89DE-1DBA7D3EB768}" type="slidenum">
              <a:rPr lang="fr-FR"/>
              <a:pPr>
                <a:defRPr/>
              </a:pPr>
              <a:t>24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15900" y="3929063"/>
            <a:ext cx="4675188" cy="191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spc="-20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«</a:t>
            </a:r>
            <a:r>
              <a:rPr lang="fr-FR" sz="2300" i="1" spc="-20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 pour être plus entièrement conforme </a:t>
            </a:r>
            <a:r>
              <a:rPr lang="fr-FR" sz="2300" i="1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à son Fils, Seigneur des seigneurs,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i="1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victorieux du péché et de la mort »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300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(CEC 966).</a:t>
            </a:r>
          </a:p>
        </p:txBody>
      </p:sp>
      <p:pic>
        <p:nvPicPr>
          <p:cNvPr id="39943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307536-1BFA-B84B-BDA8-38B907312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993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 1" descr="320MR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82514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6A988-5696-6749-BCD3-3BBA0B0E199B}" type="slidenum">
              <a:rPr lang="fr-FR"/>
              <a:pPr>
                <a:defRPr/>
              </a:pPr>
              <a:t>25</a:t>
            </a:fld>
            <a:endParaRPr lang="fr-FR"/>
          </a:p>
        </p:txBody>
      </p:sp>
      <p:pic>
        <p:nvPicPr>
          <p:cNvPr id="40964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640B9C-4297-8B4A-9B64-C9178558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B66C2-1CB1-8B47-8819-06E7D4730A3E}" type="slidenum">
              <a:rPr lang="fr-FR"/>
              <a:pPr>
                <a:defRPr/>
              </a:pPr>
              <a:t>26</a:t>
            </a:fld>
            <a:endParaRPr lang="fr-FR"/>
          </a:p>
        </p:txBody>
      </p:sp>
      <p:pic>
        <p:nvPicPr>
          <p:cNvPr id="41986" name="Image 7" descr="quar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282700"/>
            <a:ext cx="55245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EB7CBA-0A74-DA48-8063-05B8F5EAD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73125" y="5060950"/>
            <a:ext cx="7391400" cy="1363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Au pouvoir de Dieu, tout est soumis, même la Vierge ;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au pouvoir de la Vierge, </a:t>
            </a:r>
            <a:r>
              <a:rPr lang="fr-FR" i="1" spc="-2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tout est soumis, même Dieu</a:t>
            </a:r>
            <a:r>
              <a:rPr lang="fr-FR" sz="2800" i="1" spc="-2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(St L-M. </a:t>
            </a:r>
            <a:r>
              <a:rPr lang="fr-FR" sz="2000" dirty="0" err="1">
                <a:solidFill>
                  <a:srgbClr val="3366FF"/>
                </a:solidFill>
                <a:latin typeface="+mn-lt"/>
                <a:ea typeface="+mn-ea"/>
                <a:cs typeface="+mn-cs"/>
              </a:rPr>
              <a:t>Grignion</a:t>
            </a:r>
            <a:r>
              <a:rPr lang="fr-FR" sz="2000" dirty="0">
                <a:solidFill>
                  <a:srgbClr val="3366FF"/>
                </a:solidFill>
                <a:latin typeface="+mn-lt"/>
                <a:ea typeface="+mn-ea"/>
                <a:cs typeface="+mn-cs"/>
              </a:rPr>
              <a:t> de Montfort)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97358-E171-1246-98C6-915957CE5073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134938"/>
            <a:ext cx="9144000" cy="1133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spc="25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Du Ciel, Marie veille sur nous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Marie, au ciel, est toute-puissante sur le Cœur de son Fils. </a:t>
            </a:r>
          </a:p>
        </p:txBody>
      </p:sp>
      <p:pic>
        <p:nvPicPr>
          <p:cNvPr id="43012" name="Image 8" descr="couronnement de marie . mosaïq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1643063"/>
            <a:ext cx="484505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 4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DBF8900-7656-2246-8535-A4237F78D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16A20-671B-AD45-A9A9-EB0C0CA9182B}" type="slidenum">
              <a:rPr lang="fr-FR"/>
              <a:pPr>
                <a:defRPr/>
              </a:pPr>
              <a:t>28</a:t>
            </a:fld>
            <a:endParaRPr lang="fr-FR"/>
          </a:p>
        </p:txBody>
      </p:sp>
      <p:sp>
        <p:nvSpPr>
          <p:cNvPr id="45058" name="ZoneTexte 2"/>
          <p:cNvSpPr txBox="1">
            <a:spLocks noChangeArrowheads="1"/>
          </p:cNvSpPr>
          <p:nvPr/>
        </p:nvSpPr>
        <p:spPr bwMode="auto">
          <a:xfrm>
            <a:off x="931863" y="4589463"/>
            <a:ext cx="73310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>
                <a:solidFill>
                  <a:srgbClr val="1F497D"/>
                </a:solidFill>
              </a:rPr>
              <a:t>Chaque fois qu’elle intercède pour nous,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>
                <a:solidFill>
                  <a:srgbClr val="1F497D"/>
                </a:solidFill>
              </a:rPr>
              <a:t>elle obtient de son Fils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>
                <a:solidFill>
                  <a:srgbClr val="1F497D"/>
                </a:solidFill>
              </a:rPr>
              <a:t>toutes les grâces dont nous avons besoin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>
                <a:solidFill>
                  <a:srgbClr val="1F497D"/>
                </a:solidFill>
              </a:rPr>
              <a:t>et que nous lui demandons.</a:t>
            </a:r>
          </a:p>
        </p:txBody>
      </p:sp>
      <p:pic>
        <p:nvPicPr>
          <p:cNvPr id="45060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Image 2" descr="Les-Noces-de-Cana-1635x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236538"/>
            <a:ext cx="5343525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0B5D7A-2CA4-B446-88AB-51E69FFBA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7F957-8824-8D4E-B519-AE6F12FBDAC0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-465138" y="2081213"/>
            <a:ext cx="10074276" cy="2695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fr-FR" sz="5400" spc="200" dirty="0">
                <a:solidFill>
                  <a:srgbClr val="000000"/>
                </a:solidFill>
                <a:latin typeface="Comic Sans MS"/>
                <a:cs typeface="Comic Sans MS"/>
              </a:rPr>
              <a:t>À la gloire de Marie… </a:t>
            </a:r>
          </a:p>
          <a:p>
            <a:pPr algn="ctr">
              <a:lnSpc>
                <a:spcPct val="200000"/>
              </a:lnSpc>
              <a:defRPr/>
            </a:pPr>
            <a:r>
              <a:rPr lang="fr-FR" sz="5400" spc="200" dirty="0">
                <a:solidFill>
                  <a:srgbClr val="000000"/>
                </a:solidFill>
                <a:latin typeface="Comic Sans MS"/>
                <a:cs typeface="Comic Sans MS"/>
              </a:rPr>
              <a:t>des cathédrales</a:t>
            </a:r>
          </a:p>
        </p:txBody>
      </p:sp>
      <p:pic>
        <p:nvPicPr>
          <p:cNvPr id="46085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32A1CB-727B-7C47-A394-4FDB55C54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04863" y="4005263"/>
            <a:ext cx="7561262" cy="2030412"/>
          </a:xfrm>
          <a:prstGeom prst="rect">
            <a:avLst/>
          </a:prstGeom>
          <a:solidFill>
            <a:srgbClr val="FFE4D3"/>
          </a:solidFill>
          <a:ln w="3175"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2" algn="ctr">
              <a:defRPr/>
            </a:pPr>
            <a:endParaRPr lang="fr-FR" sz="1800" dirty="0"/>
          </a:p>
          <a:p>
            <a:pPr marL="0" lvl="2" algn="ctr">
              <a:defRPr/>
            </a:pPr>
            <a:r>
              <a:rPr lang="fr-FR" sz="1800" dirty="0"/>
              <a:t>Au fil de la présentation</a:t>
            </a:r>
          </a:p>
          <a:p>
            <a:pPr lvl="2" algn="just">
              <a:defRPr/>
            </a:pPr>
            <a:endParaRPr lang="fr-FR" sz="1800" dirty="0"/>
          </a:p>
          <a:p>
            <a:pPr marL="901700" lvl="2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fr-FR" sz="1800" i="1" dirty="0"/>
              <a:t>Valoriser et/ou compléter les citations bibliques</a:t>
            </a:r>
          </a:p>
          <a:p>
            <a:pPr marL="901700" lvl="2" indent="-342900">
              <a:lnSpc>
                <a:spcPct val="150000"/>
              </a:lnSpc>
              <a:buFont typeface="Wingdings" charset="2"/>
              <a:buChar char="v"/>
              <a:defRPr/>
            </a:pPr>
            <a:r>
              <a:rPr lang="fr-FR" sz="1800" i="1" dirty="0"/>
              <a:t>Couper par une prière, un chant…</a:t>
            </a:r>
          </a:p>
          <a:p>
            <a:pPr>
              <a:defRPr/>
            </a:pPr>
            <a:endParaRPr lang="fr-FR" sz="1800" dirty="0"/>
          </a:p>
        </p:txBody>
      </p:sp>
      <p:sp>
        <p:nvSpPr>
          <p:cNvPr id="17410" name="ZoneTexte 1"/>
          <p:cNvSpPr txBox="1">
            <a:spLocks noChangeArrowheads="1"/>
          </p:cNvSpPr>
          <p:nvPr/>
        </p:nvSpPr>
        <p:spPr bwMode="auto">
          <a:xfrm>
            <a:off x="804863" y="514350"/>
            <a:ext cx="7561262" cy="2843213"/>
          </a:xfrm>
          <a:prstGeom prst="rect">
            <a:avLst/>
          </a:prstGeom>
          <a:solidFill>
            <a:srgbClr val="FFE4D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4445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Suggestions avant de commencer</a:t>
            </a:r>
          </a:p>
          <a:p>
            <a:pPr algn="ctr" eaLnBrk="1" hangingPunct="1"/>
            <a:endParaRPr lang="fr-FR" sz="3600" u="sng"/>
          </a:p>
          <a:p>
            <a:pPr lvl="2" algn="just" eaLnBrk="1" hangingPunct="1">
              <a:lnSpc>
                <a:spcPct val="140000"/>
              </a:lnSpc>
              <a:buFont typeface="Wingdings" charset="0"/>
              <a:buChar char="ü"/>
            </a:pPr>
            <a:r>
              <a:rPr lang="fr-FR"/>
              <a:t>Un moment de silence et de mise en présence de Dieu</a:t>
            </a:r>
            <a:r>
              <a:rPr lang="en-GB"/>
              <a:t> </a:t>
            </a:r>
            <a:r>
              <a:rPr lang="fr-FR"/>
              <a:t> </a:t>
            </a:r>
            <a:endParaRPr lang="en-GB"/>
          </a:p>
          <a:p>
            <a:pPr lvl="2" algn="just" eaLnBrk="1" hangingPunct="1">
              <a:lnSpc>
                <a:spcPct val="140000"/>
              </a:lnSpc>
              <a:buFont typeface="Wingdings" charset="0"/>
              <a:buChar char="ü"/>
            </a:pPr>
            <a:r>
              <a:rPr lang="fr-FR"/>
              <a:t>Un signe de croix bien fait</a:t>
            </a:r>
            <a:endParaRPr lang="en-GB"/>
          </a:p>
          <a:p>
            <a:pPr lvl="2" algn="just" eaLnBrk="1" hangingPunct="1">
              <a:lnSpc>
                <a:spcPct val="140000"/>
              </a:lnSpc>
              <a:buFont typeface="Wingdings" charset="0"/>
              <a:buChar char="ü"/>
            </a:pPr>
            <a:r>
              <a:rPr lang="fr-FR"/>
              <a:t>Une demande d’aide à l'Esprit-Saint</a:t>
            </a:r>
          </a:p>
          <a:p>
            <a:pPr eaLnBrk="1" hangingPunct="1"/>
            <a:endParaRPr lang="fr-FR" sz="18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7A18D-7B4A-E54D-B76D-91C5CDF669F8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17413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83CFB63-8567-8847-830C-D921BEDC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BF67A-3E0F-0F40-9A90-E15ACE33EA1E}" type="slidenum">
              <a:rPr lang="fr-FR"/>
              <a:pPr>
                <a:defRPr/>
              </a:pPr>
              <a:t>30</a:t>
            </a:fld>
            <a:endParaRPr lang="fr-FR"/>
          </a:p>
        </p:txBody>
      </p:sp>
      <p:sp>
        <p:nvSpPr>
          <p:cNvPr id="47106" name="ZoneTexte 4"/>
          <p:cNvSpPr txBox="1">
            <a:spLocks noChangeArrowheads="1"/>
          </p:cNvSpPr>
          <p:nvPr/>
        </p:nvSpPr>
        <p:spPr bwMode="auto">
          <a:xfrm>
            <a:off x="4589463" y="5386388"/>
            <a:ext cx="3503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Notre-Dame de Chartres</a:t>
            </a:r>
          </a:p>
        </p:txBody>
      </p:sp>
      <p:sp>
        <p:nvSpPr>
          <p:cNvPr id="47107" name="ZoneTexte 5"/>
          <p:cNvSpPr txBox="1">
            <a:spLocks noChangeArrowheads="1"/>
          </p:cNvSpPr>
          <p:nvPr/>
        </p:nvSpPr>
        <p:spPr bwMode="auto">
          <a:xfrm>
            <a:off x="342900" y="1506538"/>
            <a:ext cx="3275013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fr-FR"/>
              <a:t>Construites en un temps de grande foi, nos cathédrales sont un vibrant témoignage de cette vie de foi qui animait tout le peuple chrétien.</a:t>
            </a:r>
          </a:p>
        </p:txBody>
      </p:sp>
      <p:pic>
        <p:nvPicPr>
          <p:cNvPr id="47109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Image 3" descr="Notre_Dame_de_Chartres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76375"/>
            <a:ext cx="4757738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737BDCE-457A-994D-9D89-3F70CFABC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A2820-8CC5-7043-961F-D2931D092559}" type="slidenum">
              <a:rPr lang="fr-FR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48130" name="ZoneTexte 5"/>
          <p:cNvSpPr txBox="1">
            <a:spLocks noChangeArrowheads="1"/>
          </p:cNvSpPr>
          <p:nvPr/>
        </p:nvSpPr>
        <p:spPr bwMode="auto">
          <a:xfrm>
            <a:off x="655638" y="950913"/>
            <a:ext cx="3468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Notre-Dame de Reims</a:t>
            </a:r>
          </a:p>
        </p:txBody>
      </p:sp>
      <p:sp>
        <p:nvSpPr>
          <p:cNvPr id="48131" name="ZoneTexte 9"/>
          <p:cNvSpPr txBox="1">
            <a:spLocks noChangeArrowheads="1"/>
          </p:cNvSpPr>
          <p:nvPr/>
        </p:nvSpPr>
        <p:spPr bwMode="auto">
          <a:xfrm>
            <a:off x="939800" y="3030538"/>
            <a:ext cx="1954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Paris </a:t>
            </a:r>
          </a:p>
        </p:txBody>
      </p:sp>
      <p:pic>
        <p:nvPicPr>
          <p:cNvPr id="48133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 2" descr="ND de Rei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595438"/>
            <a:ext cx="3184525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 5" descr="cathedrale-Rouen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1944688"/>
            <a:ext cx="32051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ZoneTexte 2"/>
          <p:cNvSpPr txBox="1">
            <a:spLocks noChangeArrowheads="1"/>
          </p:cNvSpPr>
          <p:nvPr/>
        </p:nvSpPr>
        <p:spPr bwMode="auto">
          <a:xfrm>
            <a:off x="5154613" y="5570538"/>
            <a:ext cx="333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Notre-Dame de Rouen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357BEE-218C-9D4A-B677-65BCF54A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ABBE7-2D10-0C47-9527-B6406BBBBDC5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49154" name="Image 3" descr="Notre_Dame_de_la_Gar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402611"/>
            <a:ext cx="46799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 2" descr="ND de Paris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52400"/>
            <a:ext cx="4775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ZoneTexte 2"/>
          <p:cNvSpPr txBox="1">
            <a:spLocks noChangeArrowheads="1"/>
          </p:cNvSpPr>
          <p:nvPr/>
        </p:nvSpPr>
        <p:spPr bwMode="auto">
          <a:xfrm>
            <a:off x="1033463" y="1512888"/>
            <a:ext cx="301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Notre-Dame de Paris</a:t>
            </a:r>
          </a:p>
        </p:txBody>
      </p:sp>
      <p:sp>
        <p:nvSpPr>
          <p:cNvPr id="49157" name="ZoneTexte 5"/>
          <p:cNvSpPr txBox="1">
            <a:spLocks noChangeArrowheads="1"/>
          </p:cNvSpPr>
          <p:nvPr/>
        </p:nvSpPr>
        <p:spPr bwMode="auto">
          <a:xfrm>
            <a:off x="5024438" y="4683125"/>
            <a:ext cx="3289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Notre-Dame de la Garde</a:t>
            </a:r>
          </a:p>
          <a:p>
            <a:pPr algn="ctr" eaLnBrk="1" hangingPunct="1"/>
            <a:r>
              <a:rPr lang="fr-FR"/>
              <a:t> (Marseille)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1BC474-636B-C946-AD6F-4EAD0C3D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54C705-1DF5-644C-BBE7-B9D395F1B028}" type="slidenum">
              <a:rPr lang="fr-FR"/>
              <a:pPr>
                <a:defRPr/>
              </a:pPr>
              <a:t>33</a:t>
            </a:fld>
            <a:endParaRPr lang="fr-FR"/>
          </a:p>
        </p:txBody>
      </p:sp>
      <p:sp>
        <p:nvSpPr>
          <p:cNvPr id="50178" name="ZoneTexte 7"/>
          <p:cNvSpPr txBox="1">
            <a:spLocks noChangeArrowheads="1"/>
          </p:cNvSpPr>
          <p:nvPr/>
        </p:nvSpPr>
        <p:spPr bwMode="auto">
          <a:xfrm>
            <a:off x="627063" y="5076825"/>
            <a:ext cx="421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Notre-Dame de Strasbourg</a:t>
            </a:r>
          </a:p>
        </p:txBody>
      </p:sp>
      <p:pic>
        <p:nvPicPr>
          <p:cNvPr id="50180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age 2" descr="Strasbourg_Cathed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71613"/>
            <a:ext cx="44386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ZoneTexte 5"/>
          <p:cNvSpPr txBox="1">
            <a:spLocks noChangeArrowheads="1"/>
          </p:cNvSpPr>
          <p:nvPr/>
        </p:nvSpPr>
        <p:spPr bwMode="auto">
          <a:xfrm>
            <a:off x="5518150" y="423863"/>
            <a:ext cx="308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Notre-Dame d'Amiens</a:t>
            </a:r>
          </a:p>
        </p:txBody>
      </p:sp>
      <p:pic>
        <p:nvPicPr>
          <p:cNvPr id="50183" name="Image 4" descr="Cathédrale_Notre_Dame_d'Amiens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09650"/>
            <a:ext cx="339725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D38AA5C-DBE3-9747-8620-B22ACB5F4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478588" y="6356350"/>
            <a:ext cx="2208212" cy="365125"/>
          </a:xfrm>
        </p:spPr>
        <p:txBody>
          <a:bodyPr/>
          <a:lstStyle/>
          <a:p>
            <a:pPr>
              <a:defRPr/>
            </a:pPr>
            <a:fld id="{65D5B922-9D36-D848-9F23-058723C18CE1}" type="slidenum">
              <a:rPr lang="fr-FR" sz="1400" smtClean="0"/>
              <a:pPr>
                <a:defRPr/>
              </a:pPr>
              <a:t>34</a:t>
            </a:fld>
            <a:endParaRPr lang="fr-FR" sz="1400"/>
          </a:p>
        </p:txBody>
      </p:sp>
      <p:pic>
        <p:nvPicPr>
          <p:cNvPr id="51202" name="Image 3" descr="Nef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7611"/>
          <a:stretch>
            <a:fillRect/>
          </a:stretch>
        </p:blipFill>
        <p:spPr bwMode="auto">
          <a:xfrm>
            <a:off x="0" y="0"/>
            <a:ext cx="91440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ZoneTexte 6"/>
          <p:cNvSpPr txBox="1">
            <a:spLocks noChangeArrowheads="1"/>
          </p:cNvSpPr>
          <p:nvPr/>
        </p:nvSpPr>
        <p:spPr bwMode="auto">
          <a:xfrm>
            <a:off x="1490663" y="1069975"/>
            <a:ext cx="6061075" cy="402748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  <a:defRPr/>
            </a:pPr>
            <a:r>
              <a:rPr lang="fr-FR" sz="2600" b="1" spc="150" dirty="0">
                <a:solidFill>
                  <a:schemeClr val="bg1"/>
                </a:solidFill>
              </a:rPr>
              <a:t>Quand vous passez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fr-FR" sz="2600" b="1" spc="150" dirty="0">
                <a:solidFill>
                  <a:schemeClr val="bg1"/>
                </a:solidFill>
              </a:rPr>
              <a:t>près d’une de nos cathédrales,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fr-FR" sz="2600" b="1" spc="150" dirty="0">
                <a:solidFill>
                  <a:schemeClr val="bg1"/>
                </a:solidFill>
              </a:rPr>
              <a:t>prenez le temps de la visiter,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fr-FR" sz="2600" b="1" spc="150" dirty="0">
                <a:solidFill>
                  <a:schemeClr val="bg1"/>
                </a:solidFill>
              </a:rPr>
              <a:t>d’y prier… Vous en sortirez tout imprégnés de la Présence divine.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4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4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ZoneTexte 1"/>
          <p:cNvSpPr txBox="1">
            <a:spLocks noChangeArrowheads="1"/>
          </p:cNvSpPr>
          <p:nvPr/>
        </p:nvSpPr>
        <p:spPr bwMode="auto">
          <a:xfrm>
            <a:off x="1897063" y="1444625"/>
            <a:ext cx="5351462" cy="3968750"/>
          </a:xfrm>
          <a:prstGeom prst="rect">
            <a:avLst/>
          </a:prstGeom>
          <a:solidFill>
            <a:srgbClr val="FFE4D3"/>
          </a:solidFill>
          <a:ln w="3175" cmpd="sng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fr-FR" dirty="0"/>
          </a:p>
          <a:p>
            <a:pPr algn="ctr" eaLnBrk="1" hangingPunct="1">
              <a:defRPr/>
            </a:pPr>
            <a:r>
              <a:rPr lang="fr-FR" i="1" dirty="0"/>
              <a:t>En fin de présentation</a:t>
            </a:r>
          </a:p>
          <a:p>
            <a:pPr algn="ctr" eaLnBrk="1" hangingPunct="1">
              <a:defRPr/>
            </a:pPr>
            <a:endParaRPr lang="fr-FR" sz="3600" dirty="0"/>
          </a:p>
          <a:p>
            <a:pPr marL="1257300" lvl="2" indent="-342900" algn="just" eaLnBrk="1" hangingPunct="1">
              <a:buFont typeface="Wingdings" charset="2"/>
              <a:buChar char="²"/>
              <a:defRPr/>
            </a:pPr>
            <a:r>
              <a:rPr lang="fr-FR" dirty="0"/>
              <a:t>  Important à retenir ? </a:t>
            </a:r>
            <a:endParaRPr lang="en-GB" dirty="0"/>
          </a:p>
          <a:p>
            <a:pPr marL="1257300" lvl="2" indent="-342900" algn="just" eaLnBrk="1" hangingPunct="1">
              <a:buFont typeface="Wingdings" charset="2"/>
              <a:buChar char="²"/>
              <a:defRPr/>
            </a:pPr>
            <a:endParaRPr lang="fr-FR" dirty="0"/>
          </a:p>
          <a:p>
            <a:pPr marL="1257300" lvl="2" indent="-342900" algn="just" eaLnBrk="1" hangingPunct="1">
              <a:buFont typeface="Wingdings" charset="2"/>
              <a:buChar char="²"/>
              <a:defRPr/>
            </a:pPr>
            <a:r>
              <a:rPr lang="fr-FR" dirty="0"/>
              <a:t>  Prière à Marie</a:t>
            </a:r>
          </a:p>
          <a:p>
            <a:pPr marL="1257300" lvl="2" indent="-342900" algn="just" eaLnBrk="1" hangingPunct="1">
              <a:buFont typeface="Wingdings" charset="2"/>
              <a:buChar char="²"/>
              <a:defRPr/>
            </a:pPr>
            <a:endParaRPr lang="fr-FR" dirty="0"/>
          </a:p>
          <a:p>
            <a:pPr marL="1257300" lvl="2" indent="-342900" algn="just" eaLnBrk="1" hangingPunct="1">
              <a:buFont typeface="Wingdings" charset="2"/>
              <a:buChar char="²"/>
              <a:defRPr/>
            </a:pPr>
            <a:r>
              <a:rPr lang="fr-FR" dirty="0"/>
              <a:t>  Signe de croix</a:t>
            </a:r>
            <a:endParaRPr lang="en-GB" dirty="0"/>
          </a:p>
          <a:p>
            <a:pPr lvl="2" algn="just" eaLnBrk="1" hangingPunct="1">
              <a:defRPr/>
            </a:pPr>
            <a:endParaRPr lang="en-GB" dirty="0"/>
          </a:p>
          <a:p>
            <a:pPr lvl="2" algn="just" eaLnBrk="1" hangingPunct="1">
              <a:defRPr/>
            </a:pPr>
            <a:r>
              <a:rPr lang="fr-FR" dirty="0"/>
              <a:t> </a:t>
            </a:r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53A67-02E9-3F4C-BCA9-7B752A58F324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pic>
        <p:nvPicPr>
          <p:cNvPr id="52228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D9F4EF-8090-1E42-B8A3-DE24E6563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7EF8-BCA6-B84E-A059-6668F451E884}" type="slidenum">
              <a:rPr lang="fr-FR"/>
              <a:pPr>
                <a:defRPr/>
              </a:pPr>
              <a:t>36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65200" y="1739307"/>
            <a:ext cx="7213600" cy="33793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Quelques liens pour compléter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+mn-lt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ea typeface="+mn-ea"/>
                <a:cs typeface="+mn-cs"/>
                <a:hlinkClick r:id="rId2"/>
              </a:rPr>
              <a:t>15 août : Vivre la fête de l’Assomption avec les enfants</a:t>
            </a:r>
            <a:endParaRPr lang="fr-FR" sz="2000" dirty="0">
              <a:latin typeface="+mn-lt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ea typeface="+mn-ea"/>
                <a:cs typeface="+mn-cs"/>
                <a:hlinkClick r:id="rId3"/>
              </a:rPr>
              <a:t>22 août : Vivre la fête de Marie-Reine avec les enfants</a:t>
            </a:r>
            <a:endParaRPr lang="fr-FR" sz="2000" dirty="0">
              <a:latin typeface="+mn-lt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  <a:p>
            <a:pPr marL="2319338" lvl="3" algn="just">
              <a:buFont typeface="Wingdings" charset="2"/>
              <a:buChar char="v"/>
              <a:defRPr/>
            </a:pPr>
            <a:r>
              <a:rPr lang="fr-FR" sz="2000" dirty="0"/>
              <a:t> </a:t>
            </a:r>
            <a:r>
              <a:rPr lang="fr-FR" sz="2000" dirty="0">
                <a:hlinkClick r:id="rId4"/>
              </a:rPr>
              <a:t>Tous les diaporamas</a:t>
            </a:r>
            <a:endParaRPr lang="fr-FR" sz="2000" dirty="0"/>
          </a:p>
          <a:p>
            <a:pPr marL="2319338" lvl="3" algn="just">
              <a:buFont typeface="Wingdings" charset="2"/>
              <a:buChar char="v"/>
              <a:defRPr/>
            </a:pPr>
            <a:endParaRPr lang="fr-FR" sz="800" dirty="0"/>
          </a:p>
          <a:p>
            <a:pPr marL="2319338" lvl="3" algn="just">
              <a:lnSpc>
                <a:spcPct val="70000"/>
              </a:lnSpc>
              <a:buFont typeface="Wingdings" charset="2"/>
              <a:buChar char="v"/>
              <a:defRPr/>
            </a:pPr>
            <a:endParaRPr lang="fr-FR" sz="800" dirty="0">
              <a:hlinkClick r:id="" action="ppaction://noaction"/>
            </a:endParaRPr>
          </a:p>
          <a:p>
            <a:pPr marL="2319338" lvl="3" algn="just">
              <a:lnSpc>
                <a:spcPct val="70000"/>
              </a:lnSpc>
              <a:buFont typeface="Wingdings" charset="2"/>
              <a:buChar char="v"/>
              <a:defRPr/>
            </a:pPr>
            <a:r>
              <a:rPr lang="fr-FR" sz="2000" i="1" dirty="0"/>
              <a:t>  </a:t>
            </a:r>
            <a:r>
              <a:rPr lang="fr-FR" sz="2000" i="1" dirty="0">
                <a:hlinkClick r:id="rId5"/>
              </a:rPr>
              <a:t>Page d’accueil du site</a:t>
            </a:r>
            <a:endParaRPr lang="fr-FR" sz="2000" i="1" dirty="0"/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3252" name="Image 4" descr="logo_canevas_16x16sansbord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3951960-E820-7C4E-AD6A-DC644A47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726189-3E42-F14E-B742-2287B8E5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4FA5-3EB8-FC43-80BD-DC1BD2D38BF6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EB8B3A-1ACD-0E49-BE3A-EEC50818FB7B}"/>
              </a:ext>
            </a:extLst>
          </p:cNvPr>
          <p:cNvSpPr txBox="1"/>
          <p:nvPr/>
        </p:nvSpPr>
        <p:spPr>
          <a:xfrm>
            <a:off x="973667" y="612845"/>
            <a:ext cx="7196667" cy="563231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C0504D"/>
              </a:solidFill>
            </a:endParaRPr>
          </a:p>
          <a:p>
            <a:pPr algn="ctr"/>
            <a:r>
              <a:rPr lang="fr-FR" sz="2400" b="1" i="1" dirty="0">
                <a:solidFill>
                  <a:schemeClr val="accent2"/>
                </a:solidFill>
              </a:rPr>
              <a:t>DOCUMENTATION</a:t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2400" b="1" i="1" dirty="0">
              <a:solidFill>
                <a:schemeClr val="accent2"/>
              </a:solidFill>
            </a:endParaRPr>
          </a:p>
          <a:p>
            <a:endParaRPr lang="fr-FR" sz="1600" dirty="0">
              <a:hlinkClick r:id="rId2"/>
            </a:endParaRPr>
          </a:p>
          <a:p>
            <a:pPr marL="939800" indent="-330200">
              <a:buFont typeface="Wingdings" charset="2"/>
              <a:buChar char="ü"/>
            </a:pPr>
            <a:r>
              <a:rPr lang="fr-FR" sz="2400" b="1" dirty="0"/>
              <a:t>Parents et éducateurs</a:t>
            </a:r>
          </a:p>
          <a:p>
            <a:endParaRPr lang="fr-FR" sz="2400" dirty="0">
              <a:hlinkClick r:id="" action="ppaction://noaction"/>
            </a:endParaRPr>
          </a:p>
          <a:p>
            <a:pPr lvl="2"/>
            <a:r>
              <a:rPr lang="fr-FR" sz="2400" dirty="0">
                <a:hlinkClick r:id="rId3"/>
              </a:rPr>
              <a:t>Vivre l’année liturgique avec les enfants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dirty="0">
                <a:hlinkClick r:id="rId4"/>
              </a:rPr>
              <a:t>Pour que s’épanouisse la foi du tout-petit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dirty="0">
                <a:hlinkClick r:id="rId5"/>
              </a:rPr>
              <a:t>Éduquer pour le bonheur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i="1" dirty="0">
                <a:hlinkClick r:id="rId6"/>
              </a:rPr>
              <a:t>Autres écrits</a:t>
            </a:r>
            <a:endParaRPr lang="fr-FR" sz="2400" i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ABCCDF-E8AF-6A4C-A388-A2489FA8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7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  <p:extLst>
      <p:ext uri="{BB962C8B-B14F-4D97-AF65-F5344CB8AC3E}">
        <p14:creationId xmlns:p14="http://schemas.microsoft.com/office/powerpoint/2010/main" val="2471369880"/>
      </p:ext>
    </p:extLst>
  </p:cSld>
  <p:clrMapOvr>
    <a:masterClrMapping/>
  </p:clrMapOvr>
  <p:transition spd="slow" advClick="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58DB5-872D-1448-BDC8-8D90F3FDB4AB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pic>
        <p:nvPicPr>
          <p:cNvPr id="54274" name="Image 2" descr="ND de Paris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1528"/>
          <a:stretch>
            <a:fillRect/>
          </a:stretch>
        </p:blipFill>
        <p:spPr bwMode="auto">
          <a:xfrm>
            <a:off x="0" y="-17463"/>
            <a:ext cx="9336088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C2B73-160B-1C44-814A-3ABF6F9AD3A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-195263" y="2225675"/>
            <a:ext cx="9534526" cy="2406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latin typeface="Comic Sans MS"/>
                <a:ea typeface="+mn-ea"/>
                <a:cs typeface="Comic Sans MS"/>
              </a:rPr>
              <a:t>15 août : Assomption</a:t>
            </a: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latin typeface="Comic Sans MS"/>
                <a:ea typeface="+mn-ea"/>
                <a:cs typeface="Comic Sans MS"/>
              </a:rPr>
              <a:t>Marie monte au Ciel</a:t>
            </a:r>
          </a:p>
        </p:txBody>
      </p:sp>
      <p:pic>
        <p:nvPicPr>
          <p:cNvPr id="18437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ZoneTexte 3"/>
          <p:cNvSpPr txBox="1">
            <a:spLocks noChangeArrowheads="1"/>
          </p:cNvSpPr>
          <p:nvPr/>
        </p:nvSpPr>
        <p:spPr bwMode="auto">
          <a:xfrm>
            <a:off x="11158538" y="3573463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50191A-6ECA-1745-8A34-97EE591CB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oneTexte 1"/>
          <p:cNvSpPr txBox="1">
            <a:spLocks noChangeArrowheads="1"/>
          </p:cNvSpPr>
          <p:nvPr/>
        </p:nvSpPr>
        <p:spPr bwMode="auto">
          <a:xfrm>
            <a:off x="231775" y="809625"/>
            <a:ext cx="42481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br>
              <a:rPr lang="fr-FR" sz="1800">
                <a:solidFill>
                  <a:srgbClr val="000090"/>
                </a:solidFill>
              </a:rPr>
            </a:br>
            <a:r>
              <a:rPr lang="fr-FR" sz="2800">
                <a:solidFill>
                  <a:srgbClr val="000090"/>
                </a:solidFill>
              </a:rPr>
              <a:t>L'assomption, c'est l’élévation de Marie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>
                <a:solidFill>
                  <a:srgbClr val="000090"/>
                </a:solidFill>
              </a:rPr>
              <a:t>à la gloire du Ciel,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sz="2800">
                <a:solidFill>
                  <a:srgbClr val="000090"/>
                </a:solidFill>
              </a:rPr>
              <a:t>en son corps et en son âme.</a:t>
            </a:r>
          </a:p>
          <a:p>
            <a:pPr algn="ctr" eaLnBrk="1" hangingPunct="1">
              <a:lnSpc>
                <a:spcPct val="150000"/>
              </a:lnSpc>
            </a:pPr>
            <a:endParaRPr lang="fr-FR" sz="2800">
              <a:solidFill>
                <a:srgbClr val="00009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BB95C-E6E2-7742-9CD8-420F6D9BC703}" type="slidenum">
              <a:rPr lang="fr-FR"/>
              <a:pPr>
                <a:defRPr/>
              </a:pPr>
              <a:t>5</a:t>
            </a:fld>
            <a:endParaRPr lang="fr-FR"/>
          </a:p>
        </p:txBody>
      </p:sp>
      <p:pic>
        <p:nvPicPr>
          <p:cNvPr id="19460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12750" y="4876800"/>
            <a:ext cx="3887788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fr-FR" sz="2000" b="1" spc="150" dirty="0">
                <a:solidFill>
                  <a:srgbClr val="C0504D"/>
                </a:solidFill>
              </a:rPr>
              <a:t>C'est la plus grande des fêtes de </a:t>
            </a:r>
            <a:r>
              <a:rPr lang="fr-FR" sz="2000" b="1" spc="150">
                <a:solidFill>
                  <a:srgbClr val="C0504D"/>
                </a:solidFill>
              </a:rPr>
              <a:t>la très </a:t>
            </a:r>
            <a:r>
              <a:rPr lang="fr-FR" sz="2000" b="1" spc="150" dirty="0">
                <a:solidFill>
                  <a:srgbClr val="C0504D"/>
                </a:solidFill>
              </a:rPr>
              <a:t>Sainte Vierge</a:t>
            </a:r>
            <a:r>
              <a:rPr lang="fr-FR" sz="2000" b="1" i="1" spc="150" dirty="0">
                <a:solidFill>
                  <a:srgbClr val="C0504D"/>
                </a:solidFill>
              </a:rPr>
              <a:t>.</a:t>
            </a:r>
          </a:p>
          <a:p>
            <a:pPr>
              <a:defRPr/>
            </a:pPr>
            <a:endParaRPr lang="fr-FR" sz="1800" dirty="0"/>
          </a:p>
        </p:txBody>
      </p:sp>
      <p:pic>
        <p:nvPicPr>
          <p:cNvPr id="19462" name="Image 4" descr="assompti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-2"/>
          <a:stretch>
            <a:fillRect/>
          </a:stretch>
        </p:blipFill>
        <p:spPr bwMode="auto">
          <a:xfrm>
            <a:off x="4802188" y="809625"/>
            <a:ext cx="40259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A8680F8-21D6-9B4E-B13B-B0CC30132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oneTexte 1"/>
          <p:cNvSpPr txBox="1">
            <a:spLocks noChangeArrowheads="1"/>
          </p:cNvSpPr>
          <p:nvPr/>
        </p:nvSpPr>
        <p:spPr bwMode="auto">
          <a:xfrm>
            <a:off x="109538" y="77788"/>
            <a:ext cx="88741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b="1">
                <a:solidFill>
                  <a:srgbClr val="C0504D"/>
                </a:solidFill>
              </a:rPr>
              <a:t>Une fête très ancienne</a:t>
            </a:r>
            <a:r>
              <a:rPr lang="fr-FR">
                <a:solidFill>
                  <a:srgbClr val="C0504D"/>
                </a:solidFill>
              </a:rPr>
              <a:t>… </a:t>
            </a:r>
          </a:p>
          <a:p>
            <a:pPr algn="ctr" eaLnBrk="1" hangingPunct="1"/>
            <a:r>
              <a:rPr lang="fr-FR" sz="2600" i="1">
                <a:solidFill>
                  <a:srgbClr val="C0504D"/>
                </a:solidFill>
              </a:rPr>
              <a:t>célébrée en Orient sous le beau terme de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sz="2800" b="1">
                <a:solidFill>
                  <a:srgbClr val="C0504D"/>
                </a:solidFill>
              </a:rPr>
              <a:t>« Dormition de la Vierge »</a:t>
            </a:r>
          </a:p>
        </p:txBody>
      </p:sp>
      <p:pic>
        <p:nvPicPr>
          <p:cNvPr id="20482" name="Image 2" descr="assomptio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1577975"/>
            <a:ext cx="453548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ZoneTexte 4"/>
          <p:cNvSpPr txBox="1">
            <a:spLocks noChangeArrowheads="1"/>
          </p:cNvSpPr>
          <p:nvPr/>
        </p:nvSpPr>
        <p:spPr bwMode="auto">
          <a:xfrm>
            <a:off x="33338" y="1673225"/>
            <a:ext cx="3778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fr-FR" sz="2800">
                <a:solidFill>
                  <a:srgbClr val="3366FF"/>
                </a:solidFill>
              </a:rPr>
              <a:t>A la fin de sa vie terrestre,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>
                <a:solidFill>
                  <a:srgbClr val="3366FF"/>
                </a:solidFill>
              </a:rPr>
              <a:t>Marie s’est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>
                <a:solidFill>
                  <a:srgbClr val="3366FF"/>
                </a:solidFill>
              </a:rPr>
              <a:t>doucement endormie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>
                <a:solidFill>
                  <a:srgbClr val="3366FF"/>
                </a:solidFill>
              </a:rPr>
              <a:t>et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>
                <a:solidFill>
                  <a:srgbClr val="3366FF"/>
                </a:solidFill>
              </a:rPr>
              <a:t>son Fils est venu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sz="2800">
                <a:solidFill>
                  <a:srgbClr val="3366FF"/>
                </a:solidFill>
              </a:rPr>
              <a:t>recueillir son âme…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F97A6-3DBF-D743-93ED-AC5AFC8FE7B1}" type="slidenum">
              <a:rPr lang="fr-FR"/>
              <a:pPr>
                <a:defRPr/>
              </a:pPr>
              <a:t>6</a:t>
            </a:fld>
            <a:endParaRPr lang="fr-FR"/>
          </a:p>
        </p:txBody>
      </p:sp>
      <p:pic>
        <p:nvPicPr>
          <p:cNvPr id="20486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3927AF-3F5E-B945-A29A-0CAF4A986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oneTexte 1"/>
          <p:cNvSpPr txBox="1">
            <a:spLocks noChangeArrowheads="1"/>
          </p:cNvSpPr>
          <p:nvPr/>
        </p:nvSpPr>
        <p:spPr bwMode="auto">
          <a:xfrm>
            <a:off x="393700" y="85725"/>
            <a:ext cx="8343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600">
                <a:solidFill>
                  <a:srgbClr val="3366FF"/>
                </a:solidFill>
              </a:rPr>
              <a:t>… avant d’envoyer ses anges emporter son corps au Ciel.</a:t>
            </a:r>
          </a:p>
        </p:txBody>
      </p:sp>
      <p:pic>
        <p:nvPicPr>
          <p:cNvPr id="21506" name="Image 2" descr="AssomptionBradiensem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779463"/>
            <a:ext cx="5813425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01666-BDFC-1240-8831-525C9FA6E28F}" type="slidenum">
              <a:rPr lang="fr-FR"/>
              <a:pPr>
                <a:defRPr/>
              </a:pPr>
              <a:t>7</a:t>
            </a:fld>
            <a:endParaRPr lang="fr-FR"/>
          </a:p>
        </p:txBody>
      </p:sp>
      <p:pic>
        <p:nvPicPr>
          <p:cNvPr id="21509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2BB36DB-21F1-7A4A-AF06-A52EF5EC4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1288" y="207963"/>
            <a:ext cx="88423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>
                <a:solidFill>
                  <a:srgbClr val="C0504D"/>
                </a:solidFill>
              </a:rPr>
              <a:t>L’élévation de Marie au ciel en son corps et en son âme </a:t>
            </a:r>
          </a:p>
          <a:p>
            <a:pPr algn="ctr">
              <a:lnSpc>
                <a:spcPct val="150000"/>
              </a:lnSpc>
            </a:pPr>
            <a:r>
              <a:rPr lang="fr-FR" sz="2800" b="1">
                <a:solidFill>
                  <a:srgbClr val="C0504D"/>
                </a:solidFill>
              </a:rPr>
              <a:t>est une « vérité de foi ».</a:t>
            </a:r>
          </a:p>
          <a:p>
            <a:pPr algn="just">
              <a:lnSpc>
                <a:spcPct val="120000"/>
              </a:lnSpc>
            </a:pPr>
            <a:endParaRPr lang="fr-FR" b="1" i="1">
              <a:solidFill>
                <a:srgbClr val="C0504D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fr-FR">
                <a:solidFill>
                  <a:schemeClr val="accent1"/>
                </a:solidFill>
              </a:rPr>
              <a:t>C’est au VI</a:t>
            </a:r>
            <a:r>
              <a:rPr lang="fr-FR" baseline="30000">
                <a:solidFill>
                  <a:schemeClr val="accent1"/>
                </a:solidFill>
              </a:rPr>
              <a:t>ème</a:t>
            </a:r>
            <a:r>
              <a:rPr lang="fr-FR">
                <a:solidFill>
                  <a:schemeClr val="accent1"/>
                </a:solidFill>
              </a:rPr>
              <a:t> siècle que la fête de l’Assomption fut fixée au 15 août. Depuis, une longue tradition a toujours honoré la Sainte Vierge dans son Assomption.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6B459-4FA2-824E-A1DC-AEA8B2C7FBF3}" type="slidenum">
              <a:rPr lang="fr-FR"/>
              <a:pPr>
                <a:defRPr/>
              </a:pPr>
              <a:t>8</a:t>
            </a:fld>
            <a:endParaRPr lang="fr-FR"/>
          </a:p>
        </p:txBody>
      </p:sp>
      <p:pic>
        <p:nvPicPr>
          <p:cNvPr id="22532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" y="3455988"/>
            <a:ext cx="88423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>
                <a:solidFill>
                  <a:schemeClr val="accent1"/>
                </a:solidFill>
              </a:rPr>
              <a:t>Pour confirmer cette croyance universelle, le Pape Pie XII l’a solennellement définie,  le 1</a:t>
            </a:r>
            <a:r>
              <a:rPr lang="fr-FR" baseline="30000">
                <a:solidFill>
                  <a:schemeClr val="accent1"/>
                </a:solidFill>
              </a:rPr>
              <a:t>er</a:t>
            </a:r>
            <a:r>
              <a:rPr lang="fr-FR">
                <a:solidFill>
                  <a:schemeClr val="accent1"/>
                </a:solidFill>
              </a:rPr>
              <a:t> novembre 1950, comme un « </a:t>
            </a:r>
            <a:r>
              <a:rPr lang="fr-FR" b="1">
                <a:solidFill>
                  <a:schemeClr val="accent1"/>
                </a:solidFill>
              </a:rPr>
              <a:t>dogme »</a:t>
            </a:r>
            <a:r>
              <a:rPr lang="fr-FR">
                <a:solidFill>
                  <a:schemeClr val="accent1"/>
                </a:solidFill>
              </a:rPr>
              <a:t>, c’est-à-dire une </a:t>
            </a:r>
            <a:r>
              <a:rPr lang="fr-FR" b="1">
                <a:solidFill>
                  <a:schemeClr val="accent1"/>
                </a:solidFill>
              </a:rPr>
              <a:t>vérité </a:t>
            </a:r>
            <a:r>
              <a:rPr lang="fr-FR" b="1">
                <a:solidFill>
                  <a:srgbClr val="4F81BD"/>
                </a:solidFill>
              </a:rPr>
              <a:t>qui fait partie de la foi catholique </a:t>
            </a:r>
            <a:r>
              <a:rPr lang="fr-FR">
                <a:solidFill>
                  <a:srgbClr val="4F81BD"/>
                </a:solidFill>
              </a:rPr>
              <a:t>:</a:t>
            </a:r>
          </a:p>
          <a:p>
            <a:pPr algn="ctr">
              <a:lnSpc>
                <a:spcPct val="200000"/>
              </a:lnSpc>
            </a:pPr>
            <a:r>
              <a:rPr lang="fr-FR" sz="2600">
                <a:solidFill>
                  <a:srgbClr val="FF0000"/>
                </a:solidFill>
              </a:rPr>
              <a:t>« </a:t>
            </a:r>
            <a:r>
              <a:rPr lang="fr-FR" sz="2600" b="1">
                <a:solidFill>
                  <a:srgbClr val="FF0000"/>
                </a:solidFill>
              </a:rPr>
              <a:t>Marie, l’Immaculée Mère de Dieu, a été élevée </a:t>
            </a:r>
          </a:p>
          <a:p>
            <a:pPr algn="ctr">
              <a:lnSpc>
                <a:spcPct val="120000"/>
              </a:lnSpc>
            </a:pPr>
            <a:r>
              <a:rPr lang="fr-FR" sz="2600" b="1">
                <a:solidFill>
                  <a:srgbClr val="FF0000"/>
                </a:solidFill>
              </a:rPr>
              <a:t>en âme et en corps à la gloire céleste</a:t>
            </a:r>
            <a:r>
              <a:rPr lang="fr-FR" sz="2600">
                <a:solidFill>
                  <a:srgbClr val="FF0000"/>
                </a:solidFill>
              </a:rPr>
              <a:t> »</a:t>
            </a:r>
            <a:r>
              <a:rPr lang="fr-FR">
                <a:solidFill>
                  <a:srgbClr val="FF0000"/>
                </a:solidFill>
              </a:rPr>
              <a:t>.</a:t>
            </a:r>
            <a:endParaRPr lang="fr-FR" sz="260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4C2AE1-2977-444B-ACCA-E33A830B6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1" descr="889MeredeDieuC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55825"/>
            <a:ext cx="266065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ZoneTexte 2"/>
          <p:cNvSpPr txBox="1">
            <a:spLocks noChangeArrowheads="1"/>
          </p:cNvSpPr>
          <p:nvPr/>
        </p:nvSpPr>
        <p:spPr bwMode="auto">
          <a:xfrm>
            <a:off x="0" y="244475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 sz="2800" b="1">
                <a:solidFill>
                  <a:schemeClr val="accent2"/>
                </a:solidFill>
              </a:rPr>
              <a:t>Le dogme de l’Assomption complète les dogmes de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sz="2000"/>
              <a:t>		</a:t>
            </a:r>
            <a:endParaRPr lang="fr-FR" sz="2200"/>
          </a:p>
        </p:txBody>
      </p:sp>
      <p:pic>
        <p:nvPicPr>
          <p:cNvPr id="23555" name="Image 3" descr="131Immacconcep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155825"/>
            <a:ext cx="25606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3BE4A-5C75-EF4E-AC2A-986723C06A0C}" type="slidenum">
              <a:rPr lang="fr-FR"/>
              <a:pPr>
                <a:defRPr/>
              </a:pPr>
              <a:t>9</a:t>
            </a:fld>
            <a:endParaRPr lang="fr-FR"/>
          </a:p>
        </p:txBody>
      </p:sp>
      <p:pic>
        <p:nvPicPr>
          <p:cNvPr id="23558" name="Image 4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ZoneTexte 2"/>
          <p:cNvSpPr txBox="1">
            <a:spLocks noChangeArrowheads="1"/>
          </p:cNvSpPr>
          <p:nvPr/>
        </p:nvSpPr>
        <p:spPr bwMode="auto">
          <a:xfrm>
            <a:off x="1004888" y="1601788"/>
            <a:ext cx="2239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  (8 décembre)</a:t>
            </a:r>
          </a:p>
        </p:txBody>
      </p:sp>
      <p:sp>
        <p:nvSpPr>
          <p:cNvPr id="23560" name="ZoneTexte 3"/>
          <p:cNvSpPr txBox="1">
            <a:spLocks noChangeArrowheads="1"/>
          </p:cNvSpPr>
          <p:nvPr/>
        </p:nvSpPr>
        <p:spPr bwMode="auto">
          <a:xfrm>
            <a:off x="6088063" y="1601788"/>
            <a:ext cx="160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/>
              <a:t>(1</a:t>
            </a:r>
            <a:r>
              <a:rPr lang="fr-FR" baseline="30000"/>
              <a:t>er</a:t>
            </a:r>
            <a:r>
              <a:rPr lang="fr-FR"/>
              <a:t> janvier)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304800" y="1281113"/>
            <a:ext cx="3640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C0504D"/>
                </a:solidFill>
              </a:rPr>
              <a:t>l’Immaculée Conception </a:t>
            </a:r>
            <a:endParaRPr lang="fr-FR"/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011738" y="1281113"/>
            <a:ext cx="391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C0504D"/>
                </a:solidFill>
              </a:rPr>
              <a:t>la Maternité divine de Marie</a:t>
            </a:r>
            <a:r>
              <a:rPr lang="fr-FR" sz="1800"/>
              <a:t>.</a:t>
            </a:r>
            <a:endParaRPr lang="fr-FR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911600" y="1281113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C0504D"/>
                </a:solidFill>
              </a:rPr>
              <a:t>et de 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BEBA5D-7E99-7546-98FB-C8E5C38A2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84" y="6529380"/>
            <a:ext cx="31005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Assomption et Couronnement 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1390</Words>
  <Application>Microsoft Office PowerPoint</Application>
  <PresentationFormat>Affichage à l'écran (4:3)</PresentationFormat>
  <Paragraphs>280</Paragraphs>
  <Slides>38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CLARIFIER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Association CLARIFIER</dc:creator>
  <cp:lastModifiedBy>Jean-Denis Aldebert</cp:lastModifiedBy>
  <cp:revision>375</cp:revision>
  <cp:lastPrinted>2016-06-23T15:46:47Z</cp:lastPrinted>
  <dcterms:created xsi:type="dcterms:W3CDTF">2015-07-24T13:40:36Z</dcterms:created>
  <dcterms:modified xsi:type="dcterms:W3CDTF">2021-05-18T16:58:12Z</dcterms:modified>
</cp:coreProperties>
</file>