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07" r:id="rId2"/>
    <p:sldId id="319" r:id="rId3"/>
    <p:sldId id="320" r:id="rId4"/>
    <p:sldId id="257" r:id="rId5"/>
    <p:sldId id="311" r:id="rId6"/>
    <p:sldId id="300" r:id="rId7"/>
    <p:sldId id="297" r:id="rId8"/>
    <p:sldId id="259" r:id="rId9"/>
    <p:sldId id="262" r:id="rId10"/>
    <p:sldId id="266" r:id="rId11"/>
    <p:sldId id="267" r:id="rId12"/>
    <p:sldId id="263" r:id="rId13"/>
    <p:sldId id="260" r:id="rId14"/>
    <p:sldId id="269" r:id="rId15"/>
    <p:sldId id="296" r:id="rId16"/>
    <p:sldId id="298" r:id="rId17"/>
    <p:sldId id="268" r:id="rId18"/>
    <p:sldId id="301" r:id="rId19"/>
    <p:sldId id="302" r:id="rId20"/>
    <p:sldId id="303" r:id="rId21"/>
    <p:sldId id="299" r:id="rId22"/>
    <p:sldId id="306" r:id="rId23"/>
    <p:sldId id="261" r:id="rId24"/>
    <p:sldId id="308" r:id="rId25"/>
    <p:sldId id="271" r:id="rId26"/>
    <p:sldId id="264" r:id="rId27"/>
    <p:sldId id="309" r:id="rId28"/>
    <p:sldId id="304" r:id="rId29"/>
    <p:sldId id="272" r:id="rId30"/>
    <p:sldId id="270" r:id="rId31"/>
    <p:sldId id="310" r:id="rId32"/>
    <p:sldId id="265" r:id="rId33"/>
    <p:sldId id="274" r:id="rId34"/>
    <p:sldId id="321" r:id="rId35"/>
    <p:sldId id="293" r:id="rId36"/>
    <p:sldId id="322" r:id="rId37"/>
  </p:sldIdLst>
  <p:sldSz cx="9144000" cy="6858000" type="screen4x3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595"/>
  </p:normalViewPr>
  <p:slideViewPr>
    <p:cSldViewPr snapToObjects="1" showGuides="1">
      <p:cViewPr>
        <p:scale>
          <a:sx n="110" d="100"/>
          <a:sy n="110" d="100"/>
        </p:scale>
        <p:origin x="384" y="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26F926E-12E4-C14A-A05F-AFFF9A098D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AA157EC-8D45-1141-9785-EF2907D528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0B25D35-6898-1349-A4BE-1BA2565B18D2}" type="datetimeFigureOut">
              <a:rPr lang="fr-FR" altLang="fr-FR"/>
              <a:pPr/>
              <a:t>16/05/2021</a:t>
            </a:fld>
            <a:endParaRPr lang="fr-FR" alt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DC6A6A-E04D-F64C-9E5D-90480A5C10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831BA7-C960-A94B-A5FC-9422CFCE01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4A337C9-6514-A141-9A14-B1C80A9B2542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8576B4A-EEB2-C841-A2C6-2F7AFE3D84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9727374-0002-2146-BE21-DBCC2A929D5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26B1C0E-8744-F646-A97F-543E2D69BB82}" type="datetimeFigureOut">
              <a:rPr lang="fr-FR" altLang="fr-FR"/>
              <a:pPr/>
              <a:t>16/05/2021</a:t>
            </a:fld>
            <a:endParaRPr lang="fr-FR" alt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EC00F47A-EB59-4D48-84F9-D46A3BBB0F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8BAD8E7B-CC14-CC4E-9B4D-B97442A3D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C81E76-86AD-B742-8AB0-CA10150268D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1C18EC2-3447-CD4B-96B4-ECF8EBDF2E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7E9BFF-0634-074F-8416-54F636736672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D8E374-3F37-7846-AFD4-C77D992F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5010E4-C0FC-114D-A454-68AB056B4EB6}" type="datetime1">
              <a:rPr lang="fr-FR" altLang="fr-FR"/>
              <a:pPr/>
              <a:t>16/05/2021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087FEE-D2D9-0544-8D8E-1A6123726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8E6BAA-D067-EB49-9911-D1FE9F01E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F4CF8-72F5-1D42-BE64-32DA78CCA74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7617082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A5E706-4094-BA49-81B9-1B3DA28D9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BB8256-5729-6A48-8D2D-A7A090FBEBFB}" type="datetime1">
              <a:rPr lang="fr-FR" altLang="fr-FR"/>
              <a:pPr/>
              <a:t>16/05/2021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C9B230-1D52-E544-9A4D-232FBA214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2B65AD-1875-704A-B27F-3C69044E4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E70F5-F082-E044-BF63-EC76FBD4A73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0114338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CDBEE8-E003-0643-8704-B2A546925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FA4D30-97B5-194C-B57C-B08427BD97EB}" type="datetime1">
              <a:rPr lang="fr-FR" altLang="fr-FR"/>
              <a:pPr/>
              <a:t>16/05/2021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3F9B81-D2F6-164C-8EB3-4DECBD0F6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902C6B-2E7D-FA41-9D7E-B19BE8CB0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BF305B-FBFD-FA4B-BA85-1EEB77A4EC6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0971307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CCA66A-DF5C-5040-B998-2B52BB47F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BBBA4E-BA66-4049-B504-DC2FEBA69A14}" type="datetime1">
              <a:rPr lang="fr-FR" altLang="fr-FR"/>
              <a:pPr/>
              <a:t>16/05/2021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A65029-943E-0840-917A-DC934EAB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B873E2-0014-FB48-97F8-C4B810A66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858AD-4176-3F49-946B-FCC2E95A9FF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3998001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751C9F-3C02-394F-93B3-AEFE13B33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3B8A21-CDDC-5A40-AAE4-EECDA8CD2E3E}" type="datetime1">
              <a:rPr lang="fr-FR" altLang="fr-FR"/>
              <a:pPr/>
              <a:t>16/05/2021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40488A-0735-554E-87EE-1A979B2E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B605B2-53D0-0D4C-ADA4-0388BD768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5D379-C9E1-754A-9D5F-5A8E2B375D9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4365793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A926EB3D-B807-BD49-A600-C3DD2148D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17611C-F32A-BE4E-8740-467D3865CCEA}" type="datetime1">
              <a:rPr lang="fr-FR" altLang="fr-FR"/>
              <a:pPr/>
              <a:t>16/05/2021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923D41F-C9D6-AF4E-9708-9FEA3E9C4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15DC4D64-3AC6-CB42-B647-22D1AF30E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5572A-9189-6A41-A058-55D9E916E77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173271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D7CFD88F-DF49-6142-985E-C588E5558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70DD8F-E58A-5642-9DD4-6608BEE2D7A2}" type="datetime1">
              <a:rPr lang="fr-FR" altLang="fr-FR"/>
              <a:pPr/>
              <a:t>16/05/2021</a:t>
            </a:fld>
            <a:endParaRPr lang="fr-FR" alt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566CAD7C-7950-5740-923F-C77F1CBE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4853C4A3-0924-AF4F-A142-18FFF5E5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48902-8A93-DA4A-A1B0-48F8946DE7E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0473096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2AA60423-D2EC-A846-A9EB-414A6377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ED8314-79BE-4346-806A-6195746BEAA9}" type="datetime1">
              <a:rPr lang="fr-FR" altLang="fr-FR"/>
              <a:pPr/>
              <a:t>16/05/2021</a:t>
            </a:fld>
            <a:endParaRPr lang="fr-FR" alt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F9B0E39B-8583-7444-80E9-587CA10C6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C1C996DA-96DB-D04C-BB0D-15B239FAA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39A3B-EF1F-F040-A793-F2AFDBC91B7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2476612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6BB3066A-2E37-4849-A6DF-0BB314872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80637A-28FE-C949-96A0-51603194C3BE}" type="datetime1">
              <a:rPr lang="fr-FR" altLang="fr-FR"/>
              <a:pPr/>
              <a:t>16/05/2021</a:t>
            </a:fld>
            <a:endParaRPr lang="fr-FR" alt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63B05421-4705-9643-9D85-0160F8B4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34715B6E-908C-C645-8EA9-318CF350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868592-7E29-564C-9717-B782AA118D6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6843889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D1EC65A3-E58D-1E41-88FA-314F552A2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95FE25-52BD-4C44-9728-A0791454E1B3}" type="datetime1">
              <a:rPr lang="fr-FR" altLang="fr-FR"/>
              <a:pPr/>
              <a:t>16/05/2021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76CC9F6-FE0E-0542-B587-7A23CA9F0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E470B2E-78FA-2140-B512-065535C0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48F34-1FE7-8C46-90FE-19F87FC7AE2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82176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8B04235C-2AAA-D844-818B-702F77210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25C271-1BEC-5045-89C1-186D512EE1EB}" type="datetime1">
              <a:rPr lang="fr-FR" altLang="fr-FR"/>
              <a:pPr/>
              <a:t>16/05/2021</a:t>
            </a:fld>
            <a:endParaRPr lang="fr-FR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1C6DD74-C7C7-234A-A1F1-4D93F1F2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FA7BF23-3F63-FB45-AC34-8D554DECF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7CADC-4F0D-6A45-8638-AFADFAA5260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1793842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C73">
            <a:alpha val="5294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77059489-63C6-E34D-8235-574780719A4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CE3F4866-6441-DB44-8F47-0EE1DEB769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5D82F6-07C0-AE49-B5DD-0604149CE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0DDF7303-2F1A-9448-986A-F6BDEF6CC4EB}" type="datetime1">
              <a:rPr lang="fr-FR" altLang="fr-FR"/>
              <a:pPr/>
              <a:t>16/05/2021</a:t>
            </a:fld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569808-6C11-2F49-A874-165D5937C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B06610-A7A4-4A4A-8A5D-897EF6879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10025AF-51DC-754D-B01F-9A91423D23DE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oniqueberger.fr/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prierenfamille.com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wp-content/uploads/2021/04/PTL24_Sacre%CC%81-Coeur.pdf" TargetMode="External"/><Relationship Id="rId2" Type="http://schemas.openxmlformats.org/officeDocument/2006/relationships/hyperlink" Target="https://moniqueberger.fr/la-fete-du-sacre-coeur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hyperlink" Target="https://moniqueberger.fr/" TargetMode="External"/><Relationship Id="rId4" Type="http://schemas.openxmlformats.org/officeDocument/2006/relationships/hyperlink" Target="https://moniqueberger.fr/diaporamas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moniqueberger.fr/ses-ecrits/" TargetMode="External"/><Relationship Id="rId3" Type="http://schemas.openxmlformats.org/officeDocument/2006/relationships/hyperlink" Target="https://moniqueberger.fr/" TargetMode="External"/><Relationship Id="rId7" Type="http://schemas.openxmlformats.org/officeDocument/2006/relationships/hyperlink" Target="https://moniqueberger.fr/ses-ecrits/eduquer-pour-le-bonheu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oniqueberger.fr/ses-ecrits/pour-que-sepanouisse-la-foi-de-tout-petit/" TargetMode="External"/><Relationship Id="rId5" Type="http://schemas.openxmlformats.org/officeDocument/2006/relationships/hyperlink" Target="https://moniqueberger.fr/ses-ecrits/vivre-lannee-liturgique-avec-les-enfants/" TargetMode="External"/><Relationship Id="rId4" Type="http://schemas.openxmlformats.org/officeDocument/2006/relationships/hyperlink" Target="http://www.prierenfamille.com/index.php?option=com_content&amp;view=article&amp;id=1180:mon-carnet-de-confession&amp;catid=99:utilitaires&amp;Itemid=435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7330F9A-A96B-BC46-AD16-2AB30ACE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8BD5133-1E73-7D4E-B3A7-62E7F075034D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pic>
        <p:nvPicPr>
          <p:cNvPr id="15362" name="Image 3" descr="wchrist-redempteur-rio_modifié-1.jpg">
            <a:extLst>
              <a:ext uri="{FF2B5EF4-FFF2-40B4-BE49-F238E27FC236}">
                <a16:creationId xmlns:a16="http://schemas.microsoft.com/office/drawing/2014/main" id="{E680990F-08A9-174B-B357-1E277CAD4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" t="-2" r="9143" b="4510"/>
          <a:stretch>
            <a:fillRect/>
          </a:stretch>
        </p:blipFill>
        <p:spPr bwMode="auto">
          <a:xfrm>
            <a:off x="-34925" y="-3175"/>
            <a:ext cx="9215438" cy="696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F594B3E-199B-DD4B-9594-69F980CDC859}"/>
              </a:ext>
            </a:extLst>
          </p:cNvPr>
          <p:cNvSpPr txBox="1"/>
          <p:nvPr/>
        </p:nvSpPr>
        <p:spPr>
          <a:xfrm>
            <a:off x="-34925" y="5572125"/>
            <a:ext cx="9215438" cy="1385888"/>
          </a:xfrm>
          <a:prstGeom prst="rect">
            <a:avLst/>
          </a:prstGeom>
          <a:solidFill>
            <a:srgbClr val="DB2C27"/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2900"/>
              </a:spcAft>
            </a:pPr>
            <a:r>
              <a:rPr lang="fr-FR" altLang="fr-FR" sz="7200" b="1">
                <a:solidFill>
                  <a:schemeClr val="bg1"/>
                </a:solidFill>
              </a:rPr>
              <a:t>LE SACRÉ-CŒUR</a:t>
            </a:r>
            <a:br>
              <a:rPr lang="fr-FR" altLang="fr-FR" sz="7200" b="1">
                <a:solidFill>
                  <a:schemeClr val="bg1"/>
                </a:solidFill>
              </a:rPr>
            </a:br>
            <a:endParaRPr lang="fr-FR" altLang="fr-FR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ZoneTexte 1">
            <a:extLst>
              <a:ext uri="{FF2B5EF4-FFF2-40B4-BE49-F238E27FC236}">
                <a16:creationId xmlns:a16="http://schemas.microsoft.com/office/drawing/2014/main" id="{391D055F-B79C-2C44-AD9C-15C80248D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812800"/>
            <a:ext cx="5181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i="1">
                <a:solidFill>
                  <a:srgbClr val="3366FF"/>
                </a:solidFill>
              </a:rPr>
              <a:t>Du Cœur de Jésus sortent </a:t>
            </a:r>
          </a:p>
          <a:p>
            <a:pPr algn="ctr" eaLnBrk="1" hangingPunct="1">
              <a:lnSpc>
                <a:spcPct val="110000"/>
              </a:lnSpc>
            </a:pPr>
            <a:r>
              <a:rPr lang="fr-FR" altLang="fr-FR" i="1">
                <a:solidFill>
                  <a:srgbClr val="3366FF"/>
                </a:solidFill>
              </a:rPr>
              <a:t>du sang et de l’eau</a:t>
            </a:r>
            <a:r>
              <a:rPr lang="fr-FR" altLang="fr-FR">
                <a:solidFill>
                  <a:srgbClr val="3366FF"/>
                </a:solidFill>
              </a:rPr>
              <a:t>…</a:t>
            </a:r>
          </a:p>
          <a:p>
            <a:pPr algn="just" eaLnBrk="1" hangingPunct="1"/>
            <a:endParaRPr lang="fr-FR" altLang="fr-FR" sz="1100">
              <a:solidFill>
                <a:srgbClr val="000000"/>
              </a:solidFill>
            </a:endParaRPr>
          </a:p>
          <a:p>
            <a:pPr algn="ctr" eaLnBrk="1" hangingPunct="1"/>
            <a:r>
              <a:rPr lang="fr-FR" altLang="fr-FR">
                <a:solidFill>
                  <a:srgbClr val="1F497D"/>
                </a:solidFill>
              </a:rPr>
              <a:t>Dans son apparition à Sainte Faustine 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altLang="fr-FR" i="1">
                <a:solidFill>
                  <a:srgbClr val="1F497D"/>
                </a:solidFill>
              </a:rPr>
              <a:t>(</a:t>
            </a:r>
            <a:r>
              <a:rPr lang="fr-FR" altLang="fr-FR" sz="2000" i="1">
                <a:solidFill>
                  <a:srgbClr val="1F497D"/>
                </a:solidFill>
              </a:rPr>
              <a:t>religieuse polonaise. </a:t>
            </a:r>
            <a:r>
              <a:rPr lang="fr-FR" altLang="fr-FR" sz="2000">
                <a:solidFill>
                  <a:srgbClr val="1F497D"/>
                </a:solidFill>
              </a:rPr>
              <a:t>1905 - 1938</a:t>
            </a:r>
            <a:r>
              <a:rPr lang="fr-FR" altLang="fr-FR">
                <a:solidFill>
                  <a:srgbClr val="1F497D"/>
                </a:solidFill>
              </a:rPr>
              <a:t>) </a:t>
            </a:r>
          </a:p>
          <a:p>
            <a:pPr algn="ctr" eaLnBrk="1" hangingPunct="1">
              <a:lnSpc>
                <a:spcPct val="110000"/>
              </a:lnSpc>
            </a:pPr>
            <a:r>
              <a:rPr lang="fr-FR" altLang="fr-FR" i="1">
                <a:solidFill>
                  <a:srgbClr val="1F497D"/>
                </a:solidFill>
              </a:rPr>
              <a:t>le sang et l’eau </a:t>
            </a:r>
            <a:r>
              <a:rPr lang="fr-FR" altLang="fr-FR">
                <a:solidFill>
                  <a:srgbClr val="1F497D"/>
                </a:solidFill>
              </a:rPr>
              <a:t>sont représentés par </a:t>
            </a:r>
          </a:p>
          <a:p>
            <a:pPr algn="ctr" eaLnBrk="1" hangingPunct="1">
              <a:lnSpc>
                <a:spcPct val="110000"/>
              </a:lnSpc>
            </a:pPr>
            <a:r>
              <a:rPr lang="fr-FR" altLang="fr-FR">
                <a:solidFill>
                  <a:srgbClr val="1F497D"/>
                </a:solidFill>
              </a:rPr>
              <a:t>ces deux rayons lumineux, </a:t>
            </a:r>
          </a:p>
          <a:p>
            <a:pPr algn="ctr" eaLnBrk="1" hangingPunct="1">
              <a:lnSpc>
                <a:spcPct val="110000"/>
              </a:lnSpc>
            </a:pPr>
            <a:r>
              <a:rPr lang="fr-FR" altLang="fr-FR">
                <a:solidFill>
                  <a:srgbClr val="1F497D"/>
                </a:solidFill>
              </a:rPr>
              <a:t>l’un blanc, l’autre rouge, </a:t>
            </a:r>
          </a:p>
          <a:p>
            <a:pPr algn="ctr" eaLnBrk="1" hangingPunct="1">
              <a:lnSpc>
                <a:spcPct val="110000"/>
              </a:lnSpc>
            </a:pPr>
            <a:r>
              <a:rPr lang="fr-FR" altLang="fr-FR">
                <a:solidFill>
                  <a:srgbClr val="1F497D"/>
                </a:solidFill>
              </a:rPr>
              <a:t>sortant du Cœur de Jésus. </a:t>
            </a:r>
          </a:p>
        </p:txBody>
      </p:sp>
      <p:sp>
        <p:nvSpPr>
          <p:cNvPr id="24578" name="ZoneTexte 3">
            <a:extLst>
              <a:ext uri="{FF2B5EF4-FFF2-40B4-BE49-F238E27FC236}">
                <a16:creationId xmlns:a16="http://schemas.microsoft.com/office/drawing/2014/main" id="{DAC8452D-5F55-2347-948B-EEB56B76C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52400"/>
            <a:ext cx="878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 b="1">
                <a:solidFill>
                  <a:srgbClr val="C0504D"/>
                </a:solidFill>
              </a:rPr>
              <a:t>Le Sacré-Cœur se révèle comme l’Amour Miséricordieux</a:t>
            </a:r>
          </a:p>
        </p:txBody>
      </p:sp>
      <p:pic>
        <p:nvPicPr>
          <p:cNvPr id="24579" name="Image 5" descr="icôneChstMis1.jpg">
            <a:extLst>
              <a:ext uri="{FF2B5EF4-FFF2-40B4-BE49-F238E27FC236}">
                <a16:creationId xmlns:a16="http://schemas.microsoft.com/office/drawing/2014/main" id="{915137D1-4432-2849-9EC1-DDF71FDAA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8" y="1054100"/>
            <a:ext cx="330517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5E83CAD-3F35-3B49-B086-473016F66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3A8BB4D-34B7-0848-A145-23100EF101CF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10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5607" name="ZoneTexte 7">
            <a:extLst>
              <a:ext uri="{FF2B5EF4-FFF2-40B4-BE49-F238E27FC236}">
                <a16:creationId xmlns:a16="http://schemas.microsoft.com/office/drawing/2014/main" id="{3AED790D-1108-DD46-94E5-BB98A1321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4273550"/>
            <a:ext cx="51593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fr-FR" altLang="fr-FR">
                <a:solidFill>
                  <a:srgbClr val="1F497D"/>
                </a:solidFill>
              </a:rPr>
              <a:t>Jésus confie à sainte Faustine :</a:t>
            </a:r>
            <a:endParaRPr lang="fr-FR" altLang="fr-FR" sz="1000" i="1">
              <a:solidFill>
                <a:srgbClr val="000000"/>
              </a:solidFill>
            </a:endParaRPr>
          </a:p>
          <a:p>
            <a:pPr algn="ctr" eaLnBrk="1" hangingPunct="1">
              <a:lnSpc>
                <a:spcPct val="110000"/>
              </a:lnSpc>
            </a:pPr>
            <a:r>
              <a:rPr lang="fr-FR" altLang="fr-FR" i="1">
                <a:solidFill>
                  <a:schemeClr val="accent2"/>
                </a:solidFill>
              </a:rPr>
              <a:t>Je désire que cette image soit vénérée dans le monde entier. </a:t>
            </a:r>
          </a:p>
          <a:p>
            <a:pPr algn="ctr" eaLnBrk="1" hangingPunct="1">
              <a:lnSpc>
                <a:spcPct val="110000"/>
              </a:lnSpc>
            </a:pPr>
            <a:r>
              <a:rPr lang="fr-FR" altLang="fr-FR" i="1">
                <a:solidFill>
                  <a:schemeClr val="accent2"/>
                </a:solidFill>
              </a:rPr>
              <a:t>Je promets que l’âme qui honorera </a:t>
            </a:r>
          </a:p>
          <a:p>
            <a:pPr algn="ctr" eaLnBrk="1" hangingPunct="1">
              <a:lnSpc>
                <a:spcPct val="110000"/>
              </a:lnSpc>
            </a:pPr>
            <a:r>
              <a:rPr lang="fr-FR" altLang="fr-FR" i="1">
                <a:solidFill>
                  <a:schemeClr val="accent2"/>
                </a:solidFill>
              </a:rPr>
              <a:t>cette image ne sera jamais perdue. </a:t>
            </a:r>
          </a:p>
        </p:txBody>
      </p:sp>
      <p:pic>
        <p:nvPicPr>
          <p:cNvPr id="24583" name="Image 4" descr="logo_canevas_16x16sansbordure.jpg">
            <a:extLst>
              <a:ext uri="{FF2B5EF4-FFF2-40B4-BE49-F238E27FC236}">
                <a16:creationId xmlns:a16="http://schemas.microsoft.com/office/drawing/2014/main" id="{91224833-EBE7-F345-A703-66A511F81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3">
            <a:extLst>
              <a:ext uri="{FF2B5EF4-FFF2-40B4-BE49-F238E27FC236}">
                <a16:creationId xmlns:a16="http://schemas.microsoft.com/office/drawing/2014/main" id="{34D1C23D-C74F-AF48-A305-AB903C94F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  <p:bldP spid="2560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oneTexte 1">
            <a:extLst>
              <a:ext uri="{FF2B5EF4-FFF2-40B4-BE49-F238E27FC236}">
                <a16:creationId xmlns:a16="http://schemas.microsoft.com/office/drawing/2014/main" id="{DD1ADCF6-32C6-1541-BDE4-6E7A1C726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1011238"/>
            <a:ext cx="6794500" cy="501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fr-FR" altLang="fr-FR" sz="2800">
                <a:solidFill>
                  <a:schemeClr val="tx2"/>
                </a:solidFill>
              </a:rPr>
              <a:t>Du côté ouvert de Jésus sur la croix, </a:t>
            </a:r>
          </a:p>
          <a:p>
            <a:pPr algn="just" eaLnBrk="1" hangingPunct="1">
              <a:lnSpc>
                <a:spcPct val="150000"/>
              </a:lnSpc>
            </a:pPr>
            <a:r>
              <a:rPr lang="fr-FR" altLang="fr-FR" sz="2800">
                <a:solidFill>
                  <a:schemeClr val="tx2"/>
                </a:solidFill>
              </a:rPr>
              <a:t>jaillissent les </a:t>
            </a:r>
            <a:r>
              <a:rPr lang="fr-FR" altLang="fr-FR" sz="2800" b="1">
                <a:solidFill>
                  <a:srgbClr val="FF6600"/>
                </a:solidFill>
              </a:rPr>
              <a:t>sacrements </a:t>
            </a:r>
          </a:p>
          <a:p>
            <a:pPr algn="just" eaLnBrk="1" hangingPunct="1">
              <a:lnSpc>
                <a:spcPct val="150000"/>
              </a:lnSpc>
            </a:pPr>
            <a:r>
              <a:rPr lang="fr-FR" altLang="fr-FR" sz="2800">
                <a:solidFill>
                  <a:srgbClr val="1F497D"/>
                </a:solidFill>
              </a:rPr>
              <a:t>par lesquels Jésus veut </a:t>
            </a:r>
          </a:p>
          <a:p>
            <a:pPr algn="just" eaLnBrk="1" hangingPunct="1">
              <a:lnSpc>
                <a:spcPct val="150000"/>
              </a:lnSpc>
            </a:pPr>
            <a:r>
              <a:rPr lang="fr-FR" altLang="fr-FR" sz="2800">
                <a:solidFill>
                  <a:srgbClr val="1F497D"/>
                </a:solidFill>
              </a:rPr>
              <a:t>nous communiquer</a:t>
            </a:r>
          </a:p>
          <a:p>
            <a:pPr algn="just" eaLnBrk="1" hangingPunct="1">
              <a:lnSpc>
                <a:spcPct val="150000"/>
              </a:lnSpc>
            </a:pPr>
            <a:r>
              <a:rPr lang="fr-FR" altLang="fr-FR" sz="2800">
                <a:solidFill>
                  <a:srgbClr val="FF0000"/>
                </a:solidFill>
              </a:rPr>
              <a:t>sa vie divine</a:t>
            </a:r>
          </a:p>
          <a:p>
            <a:pPr algn="just" eaLnBrk="1" hangingPunct="1">
              <a:lnSpc>
                <a:spcPct val="150000"/>
              </a:lnSpc>
            </a:pPr>
            <a:r>
              <a:rPr lang="fr-FR" altLang="fr-FR" sz="2800">
                <a:solidFill>
                  <a:srgbClr val="1F497D"/>
                </a:solidFill>
              </a:rPr>
              <a:t>et toutes les forces dont </a:t>
            </a:r>
          </a:p>
          <a:p>
            <a:pPr algn="just" eaLnBrk="1" hangingPunct="1">
              <a:lnSpc>
                <a:spcPct val="150000"/>
              </a:lnSpc>
            </a:pPr>
            <a:r>
              <a:rPr lang="fr-FR" altLang="fr-FR" sz="2800">
                <a:solidFill>
                  <a:srgbClr val="1F497D"/>
                </a:solidFill>
              </a:rPr>
              <a:t>nous avons besoin</a:t>
            </a:r>
          </a:p>
          <a:p>
            <a:pPr algn="just" eaLnBrk="1" hangingPunct="1">
              <a:lnSpc>
                <a:spcPct val="150000"/>
              </a:lnSpc>
            </a:pPr>
            <a:r>
              <a:rPr lang="fr-FR" altLang="fr-FR" sz="2800">
                <a:solidFill>
                  <a:srgbClr val="1F497D"/>
                </a:solidFill>
              </a:rPr>
              <a:t>pour la vie de notre âme</a:t>
            </a:r>
            <a:r>
              <a:rPr lang="fr-FR" altLang="fr-FR" sz="28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3F7B8F-CE31-7848-863A-2DA91ABF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B693248-D5C1-794C-8869-C5ABD9A91197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11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pic>
        <p:nvPicPr>
          <p:cNvPr id="25603" name="Image 6" descr="st-dominic-with-the-crucifix-piercing-of-the-christ_s-side-fra-angelico-1400.jpg">
            <a:extLst>
              <a:ext uri="{FF2B5EF4-FFF2-40B4-BE49-F238E27FC236}">
                <a16:creationId xmlns:a16="http://schemas.microsoft.com/office/drawing/2014/main" id="{47E84822-34F7-B940-A843-494BCCD20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28775"/>
            <a:ext cx="4392612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age 4" descr="logo_canevas_16x16sansbordure.jpg">
            <a:extLst>
              <a:ext uri="{FF2B5EF4-FFF2-40B4-BE49-F238E27FC236}">
                <a16:creationId xmlns:a16="http://schemas.microsoft.com/office/drawing/2014/main" id="{6B97A024-F5D6-0248-9FCD-DF4D6DFB0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3">
            <a:extLst>
              <a:ext uri="{FF2B5EF4-FFF2-40B4-BE49-F238E27FC236}">
                <a16:creationId xmlns:a16="http://schemas.microsoft.com/office/drawing/2014/main" id="{DBD4AADB-13DA-4444-A428-43904D639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 1" descr="389SC7sacr.jpg">
            <a:extLst>
              <a:ext uri="{FF2B5EF4-FFF2-40B4-BE49-F238E27FC236}">
                <a16:creationId xmlns:a16="http://schemas.microsoft.com/office/drawing/2014/main" id="{2B9F1A4E-4992-C944-B880-6D3D765D7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" y="-378694"/>
            <a:ext cx="9107487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ZoneTexte 2">
            <a:extLst>
              <a:ext uri="{FF2B5EF4-FFF2-40B4-BE49-F238E27FC236}">
                <a16:creationId xmlns:a16="http://schemas.microsoft.com/office/drawing/2014/main" id="{D2857A89-6B7E-4243-AEC0-DA897ED81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101600"/>
            <a:ext cx="43354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>
                <a:solidFill>
                  <a:srgbClr val="FF6600"/>
                </a:solidFill>
              </a:rPr>
              <a:t>Du Cœur de Jésus jaillissent</a:t>
            </a:r>
          </a:p>
          <a:p>
            <a:pPr eaLnBrk="1" hangingPunct="1"/>
            <a:r>
              <a:rPr lang="fr-FR" altLang="fr-FR" sz="2800" b="1">
                <a:solidFill>
                  <a:srgbClr val="FF6600"/>
                </a:solidFill>
              </a:rPr>
              <a:t> les sacrements…</a:t>
            </a:r>
          </a:p>
        </p:txBody>
      </p:sp>
      <p:sp>
        <p:nvSpPr>
          <p:cNvPr id="26627" name="ZoneTexte 4">
            <a:extLst>
              <a:ext uri="{FF2B5EF4-FFF2-40B4-BE49-F238E27FC236}">
                <a16:creationId xmlns:a16="http://schemas.microsoft.com/office/drawing/2014/main" id="{B89CDAD3-6CA9-0F42-8679-C59179E11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538" y="1422400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FF6600"/>
                </a:solidFill>
              </a:rPr>
              <a:t>Baptême</a:t>
            </a:r>
          </a:p>
        </p:txBody>
      </p:sp>
      <p:sp>
        <p:nvSpPr>
          <p:cNvPr id="26628" name="ZoneTexte 7">
            <a:extLst>
              <a:ext uri="{FF2B5EF4-FFF2-40B4-BE49-F238E27FC236}">
                <a16:creationId xmlns:a16="http://schemas.microsoft.com/office/drawing/2014/main" id="{28667B1C-BD4B-FB4D-BBBD-73723E8FE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659063"/>
            <a:ext cx="1625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FF6600"/>
                </a:solidFill>
              </a:rPr>
              <a:t>Confirmation</a:t>
            </a:r>
          </a:p>
        </p:txBody>
      </p:sp>
      <p:sp>
        <p:nvSpPr>
          <p:cNvPr id="26629" name="ZoneTexte 8">
            <a:extLst>
              <a:ext uri="{FF2B5EF4-FFF2-40B4-BE49-F238E27FC236}">
                <a16:creationId xmlns:a16="http://schemas.microsoft.com/office/drawing/2014/main" id="{B8901627-7348-5F4D-B88A-4F0C715A1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3573463"/>
            <a:ext cx="1287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FF6600"/>
                </a:solidFill>
              </a:rPr>
              <a:t>Pénitence</a:t>
            </a:r>
          </a:p>
        </p:txBody>
      </p:sp>
      <p:sp>
        <p:nvSpPr>
          <p:cNvPr id="26630" name="ZoneTexte 9">
            <a:extLst>
              <a:ext uri="{FF2B5EF4-FFF2-40B4-BE49-F238E27FC236}">
                <a16:creationId xmlns:a16="http://schemas.microsoft.com/office/drawing/2014/main" id="{AF0090B4-4520-4D42-89F5-80EF347AC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5164138"/>
            <a:ext cx="1338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FF6600"/>
                </a:solidFill>
              </a:rPr>
              <a:t>Eucharistie</a:t>
            </a:r>
          </a:p>
        </p:txBody>
      </p:sp>
      <p:sp>
        <p:nvSpPr>
          <p:cNvPr id="26631" name="ZoneTexte 10">
            <a:extLst>
              <a:ext uri="{FF2B5EF4-FFF2-40B4-BE49-F238E27FC236}">
                <a16:creationId xmlns:a16="http://schemas.microsoft.com/office/drawing/2014/main" id="{637256A3-4DF5-A445-B1BA-E49A4C12E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4335463"/>
            <a:ext cx="896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FF6600"/>
                </a:solidFill>
              </a:rPr>
              <a:t>Ordre</a:t>
            </a:r>
          </a:p>
        </p:txBody>
      </p:sp>
      <p:sp>
        <p:nvSpPr>
          <p:cNvPr id="26632" name="ZoneTexte 11">
            <a:extLst>
              <a:ext uri="{FF2B5EF4-FFF2-40B4-BE49-F238E27FC236}">
                <a16:creationId xmlns:a16="http://schemas.microsoft.com/office/drawing/2014/main" id="{D31B0232-BCD7-B64B-A3B8-CA699DFC9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7863" y="4757738"/>
            <a:ext cx="1320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000" b="1">
                <a:solidFill>
                  <a:srgbClr val="FF6600"/>
                </a:solidFill>
              </a:rPr>
              <a:t>Mariage</a:t>
            </a:r>
          </a:p>
        </p:txBody>
      </p:sp>
      <p:sp>
        <p:nvSpPr>
          <p:cNvPr id="26633" name="ZoneTexte 12">
            <a:extLst>
              <a:ext uri="{FF2B5EF4-FFF2-40B4-BE49-F238E27FC236}">
                <a16:creationId xmlns:a16="http://schemas.microsoft.com/office/drawing/2014/main" id="{EA19D18E-255D-6F48-B014-AB805EBCB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9463" y="2252663"/>
            <a:ext cx="1839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2000" b="1">
                <a:solidFill>
                  <a:srgbClr val="FF6600"/>
                </a:solidFill>
              </a:rPr>
              <a:t>Sacrement des malades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C22900-0F35-AF49-972B-912AD690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B6C235B-9FE9-0641-9C3A-B845BE60B289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12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pic>
        <p:nvPicPr>
          <p:cNvPr id="26636" name="Image 4" descr="logo_canevas_16x16sansbordure.jpg">
            <a:extLst>
              <a:ext uri="{FF2B5EF4-FFF2-40B4-BE49-F238E27FC236}">
                <a16:creationId xmlns:a16="http://schemas.microsoft.com/office/drawing/2014/main" id="{898B3672-7D64-B44E-8922-670A55A21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3">
            <a:extLst>
              <a:ext uri="{FF2B5EF4-FFF2-40B4-BE49-F238E27FC236}">
                <a16:creationId xmlns:a16="http://schemas.microsoft.com/office/drawing/2014/main" id="{C8CF56EB-19A2-2E4C-BF72-F09EC6A77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 4" descr="389SC7sacrrogne_modifié-1.jpg">
            <a:extLst>
              <a:ext uri="{FF2B5EF4-FFF2-40B4-BE49-F238E27FC236}">
                <a16:creationId xmlns:a16="http://schemas.microsoft.com/office/drawing/2014/main" id="{8DC333D7-B815-4648-A87A-C33D8863C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381000"/>
            <a:ext cx="3348037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F5DB9B-5D64-8449-8C96-69BD86F95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0CCCC93-2DF7-E845-8672-5CB504897894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13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7651" name="ZoneTexte 3">
            <a:extLst>
              <a:ext uri="{FF2B5EF4-FFF2-40B4-BE49-F238E27FC236}">
                <a16:creationId xmlns:a16="http://schemas.microsoft.com/office/drawing/2014/main" id="{CB5B1ECB-9715-DE41-9668-B4F4DBB17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973138"/>
            <a:ext cx="4249738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tx2"/>
                </a:solidFill>
              </a:rPr>
              <a:t>En mourant sur la Croix </a:t>
            </a:r>
          </a:p>
          <a:p>
            <a:pPr algn="ctr" eaLnBrk="1" hangingPunct="1">
              <a:lnSpc>
                <a:spcPct val="120000"/>
              </a:lnSpc>
            </a:pPr>
            <a:r>
              <a:rPr lang="fr-FR" altLang="fr-FR" sz="2800" b="1">
                <a:solidFill>
                  <a:srgbClr val="C0504D"/>
                </a:solidFill>
              </a:rPr>
              <a:t>par amour </a:t>
            </a:r>
            <a:r>
              <a:rPr lang="fr-FR" altLang="fr-FR" sz="2800">
                <a:solidFill>
                  <a:schemeClr val="tx2"/>
                </a:solidFill>
              </a:rPr>
              <a:t>pour nous, </a:t>
            </a:r>
          </a:p>
          <a:p>
            <a:pPr algn="ctr" eaLnBrk="1" hangingPunct="1">
              <a:lnSpc>
                <a:spcPct val="120000"/>
              </a:lnSpc>
            </a:pPr>
            <a:r>
              <a:rPr lang="fr-FR" altLang="fr-FR" sz="2800">
                <a:solidFill>
                  <a:schemeClr val="tx2"/>
                </a:solidFill>
              </a:rPr>
              <a:t>Jésus nous a TOUT donné.</a:t>
            </a:r>
          </a:p>
        </p:txBody>
      </p:sp>
      <p:sp>
        <p:nvSpPr>
          <p:cNvPr id="28678" name="ZoneTexte 10">
            <a:extLst>
              <a:ext uri="{FF2B5EF4-FFF2-40B4-BE49-F238E27FC236}">
                <a16:creationId xmlns:a16="http://schemas.microsoft.com/office/drawing/2014/main" id="{76A3EB37-FDA8-A441-B40B-9B0A17103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4937125"/>
            <a:ext cx="84613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 b="1" i="1">
                <a:solidFill>
                  <a:schemeClr val="tx2"/>
                </a:solidFill>
              </a:rPr>
              <a:t>N’est-il pas juste, au moins,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2800" b="1" i="1">
                <a:solidFill>
                  <a:schemeClr val="tx2"/>
                </a:solidFill>
              </a:rPr>
              <a:t> de reconnaître cet immense amour ? </a:t>
            </a:r>
          </a:p>
        </p:txBody>
      </p:sp>
      <p:sp>
        <p:nvSpPr>
          <p:cNvPr id="28679" name="ZoneTexte 1">
            <a:extLst>
              <a:ext uri="{FF2B5EF4-FFF2-40B4-BE49-F238E27FC236}">
                <a16:creationId xmlns:a16="http://schemas.microsoft.com/office/drawing/2014/main" id="{C0235DEB-FC3D-B544-A930-B5321CB0D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" y="3168650"/>
            <a:ext cx="605631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>
                <a:solidFill>
                  <a:srgbClr val="1F497D"/>
                </a:solidFill>
              </a:rPr>
              <a:t>Il a </a:t>
            </a:r>
            <a:r>
              <a:rPr lang="fr-FR" altLang="fr-FR" sz="2800">
                <a:solidFill>
                  <a:schemeClr val="tx2"/>
                </a:solidFill>
              </a:rPr>
              <a:t>donné sa vie pour nous </a:t>
            </a:r>
            <a:r>
              <a:rPr lang="fr-FR" altLang="fr-FR" sz="2800">
                <a:solidFill>
                  <a:srgbClr val="1F497D"/>
                </a:solidFill>
              </a:rPr>
              <a:t>: </a:t>
            </a:r>
          </a:p>
          <a:p>
            <a:pPr eaLnBrk="1" hangingPunct="1">
              <a:lnSpc>
                <a:spcPct val="200000"/>
              </a:lnSpc>
            </a:pPr>
            <a:r>
              <a:rPr lang="fr-FR" altLang="fr-FR" sz="2800" b="1">
                <a:solidFill>
                  <a:schemeClr val="accent2"/>
                </a:solidFill>
              </a:rPr>
              <a:t>En retour, que ferons-nous pour Lui ?</a:t>
            </a:r>
          </a:p>
        </p:txBody>
      </p:sp>
      <p:pic>
        <p:nvPicPr>
          <p:cNvPr id="27655" name="Image 4" descr="logo_canevas_16x16sansbordure.jpg">
            <a:extLst>
              <a:ext uri="{FF2B5EF4-FFF2-40B4-BE49-F238E27FC236}">
                <a16:creationId xmlns:a16="http://schemas.microsoft.com/office/drawing/2014/main" id="{06A03EDD-4F39-764C-A6B8-FC4234269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3">
            <a:extLst>
              <a:ext uri="{FF2B5EF4-FFF2-40B4-BE49-F238E27FC236}">
                <a16:creationId xmlns:a16="http://schemas.microsoft.com/office/drawing/2014/main" id="{51026230-C144-F14E-931D-CA70C6B87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2E7E4C3-87E2-604E-9485-18ACDA314BA9}"/>
              </a:ext>
            </a:extLst>
          </p:cNvPr>
          <p:cNvSpPr txBox="1"/>
          <p:nvPr/>
        </p:nvSpPr>
        <p:spPr>
          <a:xfrm>
            <a:off x="2540000" y="1727200"/>
            <a:ext cx="3411538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spc="-20" dirty="0" err="1">
                <a:solidFill>
                  <a:srgbClr val="1F497D"/>
                </a:solidFill>
                <a:latin typeface="+mn-lt"/>
                <a:ea typeface="+mn-ea"/>
              </a:rPr>
              <a:t>lI</a:t>
            </a:r>
            <a:r>
              <a:rPr lang="fr-FR" sz="2600" spc="-20" dirty="0">
                <a:solidFill>
                  <a:srgbClr val="1F497D"/>
                </a:solidFill>
                <a:latin typeface="+mn-lt"/>
                <a:ea typeface="+mn-ea"/>
              </a:rPr>
              <a:t> est descendu du ciel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spc="-20" dirty="0">
                <a:solidFill>
                  <a:srgbClr val="1F497D"/>
                </a:solidFill>
                <a:latin typeface="+mn-lt"/>
                <a:ea typeface="+mn-ea"/>
              </a:rPr>
              <a:t>pour se faire homme, </a:t>
            </a:r>
          </a:p>
        </p:txBody>
      </p:sp>
      <p:sp>
        <p:nvSpPr>
          <p:cNvPr id="28674" name="ZoneTexte 2">
            <a:extLst>
              <a:ext uri="{FF2B5EF4-FFF2-40B4-BE49-F238E27FC236}">
                <a16:creationId xmlns:a16="http://schemas.microsoft.com/office/drawing/2014/main" id="{63B2F005-E532-3849-9DA1-09C6E978C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07950"/>
            <a:ext cx="899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3200" b="1">
                <a:solidFill>
                  <a:srgbClr val="C0504D"/>
                </a:solidFill>
              </a:rPr>
              <a:t>Reconnaître de quel Amour Jésus nous a aimés. </a:t>
            </a:r>
          </a:p>
        </p:txBody>
      </p:sp>
      <p:pic>
        <p:nvPicPr>
          <p:cNvPr id="29699" name="Image 4" descr="303MR03.jpg">
            <a:extLst>
              <a:ext uri="{FF2B5EF4-FFF2-40B4-BE49-F238E27FC236}">
                <a16:creationId xmlns:a16="http://schemas.microsoft.com/office/drawing/2014/main" id="{65282991-69B1-AF44-B553-E3796229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433513"/>
            <a:ext cx="21050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Image 5" descr="225Calvairebis.jpg">
            <a:extLst>
              <a:ext uri="{FF2B5EF4-FFF2-40B4-BE49-F238E27FC236}">
                <a16:creationId xmlns:a16="http://schemas.microsoft.com/office/drawing/2014/main" id="{B83F0804-EB5A-A74F-AC2E-D9E73DD66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2025650"/>
            <a:ext cx="1738313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35103F4-A275-7B41-8F8A-C69BFC1AA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9A2DB89-5D39-D74C-89EA-CBF9B6DB82A4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14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85F260F-B7DA-E343-9F62-D63B82F1CA46}"/>
              </a:ext>
            </a:extLst>
          </p:cNvPr>
          <p:cNvSpPr txBox="1"/>
          <p:nvPr/>
        </p:nvSpPr>
        <p:spPr>
          <a:xfrm>
            <a:off x="2671763" y="4754563"/>
            <a:ext cx="5895975" cy="13700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fr-FR" altLang="fr-FR" sz="2600">
                <a:solidFill>
                  <a:srgbClr val="1F497D"/>
                </a:solidFill>
              </a:rPr>
              <a:t>Chaque jour encore, Il s’offre  à son Père </a:t>
            </a:r>
          </a:p>
          <a:p>
            <a:pPr eaLnBrk="1" hangingPunct="1">
              <a:spcBef>
                <a:spcPts val="300"/>
              </a:spcBef>
            </a:pPr>
            <a:r>
              <a:rPr lang="fr-FR" altLang="fr-FR" sz="2600">
                <a:solidFill>
                  <a:srgbClr val="1F497D"/>
                </a:solidFill>
              </a:rPr>
              <a:t>sur l’autel, à la messe, </a:t>
            </a:r>
          </a:p>
          <a:p>
            <a:pPr eaLnBrk="1" hangingPunct="1">
              <a:spcBef>
                <a:spcPts val="300"/>
              </a:spcBef>
            </a:pPr>
            <a:r>
              <a:rPr lang="fr-FR" altLang="fr-FR" sz="2600">
                <a:solidFill>
                  <a:srgbClr val="1F497D"/>
                </a:solidFill>
              </a:rPr>
              <a:t>pour demander pardon pour nos péchés</a:t>
            </a:r>
            <a:r>
              <a:rPr lang="fr-FR" altLang="fr-FR">
                <a:solidFill>
                  <a:srgbClr val="1F497D"/>
                </a:solidFill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D5FD3E4-B598-004B-95D0-8F5F40EB1C5C}"/>
              </a:ext>
            </a:extLst>
          </p:cNvPr>
          <p:cNvSpPr txBox="1"/>
          <p:nvPr/>
        </p:nvSpPr>
        <p:spPr>
          <a:xfrm>
            <a:off x="3192463" y="3186113"/>
            <a:ext cx="3387725" cy="893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spc="-40" dirty="0">
                <a:solidFill>
                  <a:srgbClr val="1F497D"/>
                </a:solidFill>
                <a:latin typeface="+mn-lt"/>
                <a:ea typeface="+mn-ea"/>
              </a:rPr>
              <a:t>Il est mort sur la Croix </a:t>
            </a:r>
          </a:p>
          <a:p>
            <a:pPr marL="0" lvl="1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spc="-40" dirty="0">
                <a:solidFill>
                  <a:srgbClr val="1F497D"/>
                </a:solidFill>
                <a:latin typeface="+mn-lt"/>
                <a:ea typeface="+mn-ea"/>
              </a:rPr>
              <a:t>pour nous sauver.</a:t>
            </a:r>
          </a:p>
        </p:txBody>
      </p:sp>
      <p:pic>
        <p:nvPicPr>
          <p:cNvPr id="29706" name="Image 12" descr="messe 2.jpg">
            <a:extLst>
              <a:ext uri="{FF2B5EF4-FFF2-40B4-BE49-F238E27FC236}">
                <a16:creationId xmlns:a16="http://schemas.microsoft.com/office/drawing/2014/main" id="{DE190460-49D8-B64D-B5D3-F2B5B3C0E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6425"/>
            <a:ext cx="2079625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ZoneTexte 3">
            <a:extLst>
              <a:ext uri="{FF2B5EF4-FFF2-40B4-BE49-F238E27FC236}">
                <a16:creationId xmlns:a16="http://schemas.microsoft.com/office/drawing/2014/main" id="{5104F890-C2A1-834F-83EA-939BCD735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0" y="836613"/>
            <a:ext cx="2103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 i="1">
                <a:solidFill>
                  <a:schemeClr val="tx2"/>
                </a:solidFill>
              </a:rPr>
              <a:t>Pour tous...</a:t>
            </a:r>
            <a:endParaRPr lang="fr-FR" altLang="fr-FR" sz="2800">
              <a:solidFill>
                <a:schemeClr val="tx2"/>
              </a:solidFill>
            </a:endParaRPr>
          </a:p>
        </p:txBody>
      </p:sp>
      <p:pic>
        <p:nvPicPr>
          <p:cNvPr id="28683" name="Image 4" descr="logo_canevas_16x16sansbordure.jpg">
            <a:extLst>
              <a:ext uri="{FF2B5EF4-FFF2-40B4-BE49-F238E27FC236}">
                <a16:creationId xmlns:a16="http://schemas.microsoft.com/office/drawing/2014/main" id="{F4AFEA82-D837-9C40-ABE2-A51D27DC5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3">
            <a:extLst>
              <a:ext uri="{FF2B5EF4-FFF2-40B4-BE49-F238E27FC236}">
                <a16:creationId xmlns:a16="http://schemas.microsoft.com/office/drawing/2014/main" id="{C4F235A1-C844-A948-AB5D-CC0EF729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6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65B351A-69E1-8848-AAC1-4F6168D6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E009DCF-2613-3C48-BFE5-355AA60D9A49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15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9699" name="ZoneTexte 2">
            <a:extLst>
              <a:ext uri="{FF2B5EF4-FFF2-40B4-BE49-F238E27FC236}">
                <a16:creationId xmlns:a16="http://schemas.microsoft.com/office/drawing/2014/main" id="{7D849EF2-1348-B64F-B18C-E8FA24A4C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1565275"/>
            <a:ext cx="79756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fr-FR" sz="4000" b="1">
                <a:solidFill>
                  <a:schemeClr val="accent2"/>
                </a:solidFill>
              </a:rPr>
              <a:t>Réparer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3600">
                <a:solidFill>
                  <a:schemeClr val="accent2"/>
                </a:solidFill>
              </a:rPr>
              <a:t>toutes les offenses qui lui sont faites,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3600">
                <a:solidFill>
                  <a:schemeClr val="accent2"/>
                </a:solidFill>
              </a:rPr>
              <a:t>surtout dans la Sainte Eucharistie.</a:t>
            </a:r>
          </a:p>
          <a:p>
            <a:pPr algn="ctr" eaLnBrk="1" hangingPunct="1"/>
            <a:endParaRPr lang="fr-FR" altLang="fr-FR" sz="360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DAEF13A-5E16-1043-9F44-6344B3C5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D84DD7C-D470-0343-BD4E-F044BD80AE79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16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0723" name="ZoneTexte 2">
            <a:extLst>
              <a:ext uri="{FF2B5EF4-FFF2-40B4-BE49-F238E27FC236}">
                <a16:creationId xmlns:a16="http://schemas.microsoft.com/office/drawing/2014/main" id="{F59DB1C7-17B7-5B49-B1FA-6D4A0B66E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150" y="4140200"/>
            <a:ext cx="6484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3200" b="1">
                <a:solidFill>
                  <a:srgbClr val="660066"/>
                </a:solidFill>
              </a:rPr>
              <a:t>Trop souvent Jésus n’est pas aimé</a:t>
            </a:r>
            <a:r>
              <a:rPr lang="fr-FR" altLang="fr-FR" sz="3200" b="1" i="1">
                <a:solidFill>
                  <a:srgbClr val="660066"/>
                </a:solidFill>
              </a:rPr>
              <a:t>…</a:t>
            </a:r>
          </a:p>
        </p:txBody>
      </p:sp>
      <p:sp>
        <p:nvSpPr>
          <p:cNvPr id="30724" name="ZoneTexte 3">
            <a:extLst>
              <a:ext uri="{FF2B5EF4-FFF2-40B4-BE49-F238E27FC236}">
                <a16:creationId xmlns:a16="http://schemas.microsoft.com/office/drawing/2014/main" id="{313AB433-9D34-024B-84B4-FCEE1D809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013" y="2562225"/>
            <a:ext cx="640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4000"/>
              <a:t>Pourquoi réparer ?</a:t>
            </a:r>
          </a:p>
        </p:txBody>
      </p:sp>
      <p:pic>
        <p:nvPicPr>
          <p:cNvPr id="30726" name="Image 4" descr="logo_canevas_16x16sansbordure.jpg">
            <a:extLst>
              <a:ext uri="{FF2B5EF4-FFF2-40B4-BE49-F238E27FC236}">
                <a16:creationId xmlns:a16="http://schemas.microsoft.com/office/drawing/2014/main" id="{D750FD2C-3CE1-2441-AF3A-BB081A24D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3">
            <a:extLst>
              <a:ext uri="{FF2B5EF4-FFF2-40B4-BE49-F238E27FC236}">
                <a16:creationId xmlns:a16="http://schemas.microsoft.com/office/drawing/2014/main" id="{1D93F592-E322-7E49-A6D4-5AA09C8A5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 1" descr="864SacreCoeurMR.jpg">
            <a:extLst>
              <a:ext uri="{FF2B5EF4-FFF2-40B4-BE49-F238E27FC236}">
                <a16:creationId xmlns:a16="http://schemas.microsoft.com/office/drawing/2014/main" id="{89C99887-1476-D343-9691-018038062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03200"/>
            <a:ext cx="4456113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ZoneTexte 2">
            <a:extLst>
              <a:ext uri="{FF2B5EF4-FFF2-40B4-BE49-F238E27FC236}">
                <a16:creationId xmlns:a16="http://schemas.microsoft.com/office/drawing/2014/main" id="{CBF3F1B6-056F-D549-9746-1B52D3D11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1270000"/>
            <a:ext cx="4030663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fr-FR" altLang="fr-FR" i="1">
                <a:solidFill>
                  <a:schemeClr val="accent2"/>
                </a:solidFill>
              </a:rPr>
              <a:t>‘’</a:t>
            </a:r>
            <a:r>
              <a:rPr lang="fr-FR" altLang="ja-JP" b="1" i="1">
                <a:solidFill>
                  <a:schemeClr val="accent2"/>
                </a:solidFill>
              </a:rPr>
              <a:t>Voici ce Cœur qui a </a:t>
            </a:r>
            <a:r>
              <a:rPr lang="fr-FR" altLang="ja-JP" b="1">
                <a:solidFill>
                  <a:schemeClr val="accent2"/>
                </a:solidFill>
              </a:rPr>
              <a:t>tant</a:t>
            </a:r>
            <a:r>
              <a:rPr lang="fr-FR" altLang="ja-JP" b="1" i="1">
                <a:solidFill>
                  <a:schemeClr val="accent2"/>
                </a:solidFill>
              </a:rPr>
              <a:t> aimé les hommes… </a:t>
            </a:r>
            <a:r>
              <a:rPr lang="fr-FR" altLang="ja-JP" i="1">
                <a:solidFill>
                  <a:schemeClr val="accent2"/>
                </a:solidFill>
              </a:rPr>
              <a:t>qu</a:t>
            </a:r>
            <a:r>
              <a:rPr lang="fr-FR" altLang="fr-FR" i="1">
                <a:solidFill>
                  <a:schemeClr val="accent2"/>
                </a:solidFill>
              </a:rPr>
              <a:t>’</a:t>
            </a:r>
            <a:r>
              <a:rPr lang="fr-FR" altLang="ja-JP" i="1">
                <a:solidFill>
                  <a:schemeClr val="accent2"/>
                </a:solidFill>
              </a:rPr>
              <a:t>il</a:t>
            </a:r>
            <a:r>
              <a:rPr lang="fr-FR" altLang="ja-JP" b="1" i="1">
                <a:solidFill>
                  <a:schemeClr val="accent2"/>
                </a:solidFill>
              </a:rPr>
              <a:t> </a:t>
            </a:r>
            <a:r>
              <a:rPr lang="fr-FR" altLang="ja-JP" i="1">
                <a:solidFill>
                  <a:schemeClr val="accent2"/>
                </a:solidFill>
              </a:rPr>
              <a:t>n</a:t>
            </a:r>
            <a:r>
              <a:rPr lang="fr-FR" altLang="fr-FR" i="1">
                <a:solidFill>
                  <a:schemeClr val="accent2"/>
                </a:solidFill>
              </a:rPr>
              <a:t>’</a:t>
            </a:r>
            <a:r>
              <a:rPr lang="fr-FR" altLang="ja-JP" i="1">
                <a:solidFill>
                  <a:schemeClr val="accent2"/>
                </a:solidFill>
              </a:rPr>
              <a:t>a rien épargné pour leur témoigner son amour.</a:t>
            </a:r>
            <a:endParaRPr lang="fr-FR" altLang="fr-FR" i="1">
              <a:solidFill>
                <a:schemeClr val="accent2"/>
              </a:solidFill>
            </a:endParaRPr>
          </a:p>
        </p:txBody>
      </p:sp>
      <p:sp>
        <p:nvSpPr>
          <p:cNvPr id="31747" name="ZoneTexte 3">
            <a:extLst>
              <a:ext uri="{FF2B5EF4-FFF2-40B4-BE49-F238E27FC236}">
                <a16:creationId xmlns:a16="http://schemas.microsoft.com/office/drawing/2014/main" id="{08529B77-199D-9941-B70C-879FA70C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84138"/>
            <a:ext cx="35893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800" b="1">
                <a:solidFill>
                  <a:srgbClr val="C0504D"/>
                </a:solidFill>
              </a:rPr>
              <a:t>La plainte d’un Cœur qui n’est pas aimé…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E654DB-B8FE-CB42-8C54-E0BEF8CD8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D667814-C201-4A40-A0E6-E6D6FD448722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17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2775" name="ZoneTexte 7">
            <a:extLst>
              <a:ext uri="{FF2B5EF4-FFF2-40B4-BE49-F238E27FC236}">
                <a16:creationId xmlns:a16="http://schemas.microsoft.com/office/drawing/2014/main" id="{52BB0DBB-7C32-5240-923C-DB5714BAC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3210669"/>
            <a:ext cx="38608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130000"/>
              </a:lnSpc>
            </a:pPr>
            <a:r>
              <a:rPr lang="fr-FR" altLang="fr-FR" i="1" dirty="0">
                <a:solidFill>
                  <a:schemeClr val="accent2"/>
                </a:solidFill>
              </a:rPr>
              <a:t>Et, </a:t>
            </a:r>
            <a:r>
              <a:rPr lang="fr-FR" altLang="fr-FR" b="1" i="1" dirty="0">
                <a:solidFill>
                  <a:schemeClr val="accent2"/>
                </a:solidFill>
              </a:rPr>
              <a:t>pour reconnaissance</a:t>
            </a:r>
            <a:r>
              <a:rPr lang="fr-FR" altLang="fr-FR" i="1" dirty="0">
                <a:solidFill>
                  <a:schemeClr val="accent2"/>
                </a:solidFill>
              </a:rPr>
              <a:t>, </a:t>
            </a:r>
          </a:p>
          <a:p>
            <a:pPr algn="r" eaLnBrk="1" hangingPunct="1">
              <a:lnSpc>
                <a:spcPct val="130000"/>
              </a:lnSpc>
            </a:pPr>
            <a:r>
              <a:rPr lang="fr-FR" altLang="fr-FR" i="1" dirty="0">
                <a:solidFill>
                  <a:schemeClr val="accent2"/>
                </a:solidFill>
              </a:rPr>
              <a:t>je ne reçois de la plupart </a:t>
            </a:r>
          </a:p>
          <a:p>
            <a:pPr algn="r" eaLnBrk="1" hangingPunct="1">
              <a:lnSpc>
                <a:spcPct val="130000"/>
              </a:lnSpc>
            </a:pPr>
            <a:r>
              <a:rPr lang="fr-FR" altLang="fr-FR" i="1" dirty="0">
                <a:solidFill>
                  <a:schemeClr val="accent2"/>
                </a:solidFill>
              </a:rPr>
              <a:t>que des </a:t>
            </a:r>
            <a:r>
              <a:rPr lang="fr-FR" altLang="fr-FR" b="1" i="1" dirty="0">
                <a:solidFill>
                  <a:schemeClr val="accent2"/>
                </a:solidFill>
              </a:rPr>
              <a:t>ingratitudes</a:t>
            </a:r>
            <a:r>
              <a:rPr lang="fr-FR" altLang="fr-FR" i="1" dirty="0">
                <a:solidFill>
                  <a:schemeClr val="accent2"/>
                </a:solidFill>
              </a:rPr>
              <a:t>…</a:t>
            </a:r>
            <a:endParaRPr lang="fr-FR" altLang="fr-FR" sz="2000" i="1" dirty="0">
              <a:solidFill>
                <a:schemeClr val="accent2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3FD6111-6776-024E-BFCB-F6D1622DABA2}"/>
              </a:ext>
            </a:extLst>
          </p:cNvPr>
          <p:cNvSpPr txBox="1"/>
          <p:nvPr/>
        </p:nvSpPr>
        <p:spPr>
          <a:xfrm>
            <a:off x="271463" y="4869160"/>
            <a:ext cx="4029075" cy="12001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b="1" dirty="0">
                <a:solidFill>
                  <a:srgbClr val="1F497D"/>
                </a:solidFill>
              </a:rPr>
              <a:t>L’ingratitude</a:t>
            </a:r>
            <a:r>
              <a:rPr lang="fr-FR" altLang="fr-FR" dirty="0">
                <a:solidFill>
                  <a:srgbClr val="1F497D"/>
                </a:solidFill>
              </a:rPr>
              <a:t>, c’est justement le </a:t>
            </a:r>
            <a:r>
              <a:rPr lang="fr-FR" altLang="fr-FR" b="1" dirty="0">
                <a:solidFill>
                  <a:srgbClr val="1F497D"/>
                </a:solidFill>
              </a:rPr>
              <a:t>manque de reconnaissance </a:t>
            </a:r>
            <a:r>
              <a:rPr lang="fr-FR" altLang="fr-FR" dirty="0">
                <a:solidFill>
                  <a:srgbClr val="1F497D"/>
                </a:solidFill>
              </a:rPr>
              <a:t>de tout ce que Jésus a fait pour nous.</a:t>
            </a:r>
          </a:p>
        </p:txBody>
      </p:sp>
      <p:pic>
        <p:nvPicPr>
          <p:cNvPr id="31752" name="Image 4" descr="logo_canevas_16x16sansbordure.jpg">
            <a:extLst>
              <a:ext uri="{FF2B5EF4-FFF2-40B4-BE49-F238E27FC236}">
                <a16:creationId xmlns:a16="http://schemas.microsoft.com/office/drawing/2014/main" id="{56255102-B54D-8945-BF30-49EB37A87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3">
            <a:extLst>
              <a:ext uri="{FF2B5EF4-FFF2-40B4-BE49-F238E27FC236}">
                <a16:creationId xmlns:a16="http://schemas.microsoft.com/office/drawing/2014/main" id="{55BCAA89-4A54-E844-A0B9-05BC69D94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7F82031-89F8-4849-9BBA-5AE6D5B65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E42251C-3E2A-DA41-80CB-E284DD4F4C7E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18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C8FBAB3-B88F-D744-A3C5-5630B1A1C64C}"/>
              </a:ext>
            </a:extLst>
          </p:cNvPr>
          <p:cNvSpPr txBox="1"/>
          <p:nvPr/>
        </p:nvSpPr>
        <p:spPr>
          <a:xfrm>
            <a:off x="119063" y="825500"/>
            <a:ext cx="8940800" cy="9667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fr-FR" altLang="fr-FR" sz="2600" i="1">
                <a:solidFill>
                  <a:schemeClr val="accent2"/>
                </a:solidFill>
              </a:rPr>
              <a:t>…par leurs </a:t>
            </a:r>
            <a:r>
              <a:rPr lang="fr-FR" altLang="fr-FR" sz="2600" b="1" i="1">
                <a:solidFill>
                  <a:schemeClr val="accent2"/>
                </a:solidFill>
              </a:rPr>
              <a:t>irrévérences</a:t>
            </a:r>
            <a:r>
              <a:rPr lang="fr-FR" altLang="fr-FR" sz="2600" i="1">
                <a:solidFill>
                  <a:schemeClr val="accent2"/>
                </a:solidFill>
              </a:rPr>
              <a:t> et </a:t>
            </a:r>
            <a:r>
              <a:rPr lang="fr-FR" altLang="fr-FR" sz="2600" b="1" i="1">
                <a:solidFill>
                  <a:schemeClr val="accent2"/>
                </a:solidFill>
              </a:rPr>
              <a:t>sacrilèges</a:t>
            </a:r>
            <a:r>
              <a:rPr lang="fr-FR" altLang="fr-FR" sz="2600" i="1">
                <a:solidFill>
                  <a:schemeClr val="accent2"/>
                </a:solidFill>
              </a:rPr>
              <a:t>, par les </a:t>
            </a:r>
            <a:r>
              <a:rPr lang="fr-FR" altLang="fr-FR" sz="2600" b="1" i="1">
                <a:solidFill>
                  <a:schemeClr val="accent2"/>
                </a:solidFill>
              </a:rPr>
              <a:t>froideurs </a:t>
            </a:r>
            <a:r>
              <a:rPr lang="fr-FR" altLang="fr-FR" sz="2600" i="1">
                <a:solidFill>
                  <a:schemeClr val="accent2"/>
                </a:solidFill>
              </a:rPr>
              <a:t>et les </a:t>
            </a:r>
            <a:r>
              <a:rPr lang="fr-FR" altLang="fr-FR" sz="2600" b="1" i="1">
                <a:solidFill>
                  <a:schemeClr val="accent2"/>
                </a:solidFill>
              </a:rPr>
              <a:t>mépris </a:t>
            </a:r>
            <a:r>
              <a:rPr lang="fr-FR" altLang="fr-FR" sz="2600" i="1">
                <a:solidFill>
                  <a:schemeClr val="accent2"/>
                </a:solidFill>
              </a:rPr>
              <a:t>qu’ils ont pour Moi dans ce Sacrement d’Amour.’’ </a:t>
            </a:r>
            <a:r>
              <a:rPr lang="fr-FR" altLang="fr-FR" sz="2000" i="1">
                <a:solidFill>
                  <a:schemeClr val="accent2"/>
                </a:solidFill>
              </a:rPr>
              <a:t>(l’Eucharistie).</a:t>
            </a:r>
          </a:p>
        </p:txBody>
      </p:sp>
      <p:sp>
        <p:nvSpPr>
          <p:cNvPr id="32771" name="ZoneTexte 3">
            <a:extLst>
              <a:ext uri="{FF2B5EF4-FFF2-40B4-BE49-F238E27FC236}">
                <a16:creationId xmlns:a16="http://schemas.microsoft.com/office/drawing/2014/main" id="{5F5E69E1-C3D1-0C44-879F-22C150BC4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059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 i="1">
                <a:solidFill>
                  <a:schemeClr val="accent2"/>
                </a:solidFill>
              </a:rPr>
              <a:t>«</a:t>
            </a:r>
            <a:r>
              <a:rPr lang="fr-FR" altLang="fr-FR" sz="2800" b="1" i="1">
                <a:solidFill>
                  <a:schemeClr val="accent2"/>
                </a:solidFill>
              </a:rPr>
              <a:t> Je ne reçois de la plupart que des ingratitudes</a:t>
            </a:r>
            <a:r>
              <a:rPr lang="fr-FR" altLang="fr-FR" sz="2800" i="1">
                <a:solidFill>
                  <a:schemeClr val="accent2"/>
                </a:solidFill>
              </a:rPr>
              <a:t>…  </a:t>
            </a:r>
          </a:p>
        </p:txBody>
      </p:sp>
      <p:sp>
        <p:nvSpPr>
          <p:cNvPr id="33796" name="ZoneTexte 6">
            <a:extLst>
              <a:ext uri="{FF2B5EF4-FFF2-40B4-BE49-F238E27FC236}">
                <a16:creationId xmlns:a16="http://schemas.microsoft.com/office/drawing/2014/main" id="{A523C764-5A0A-DC42-B812-20D282C51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3708400"/>
            <a:ext cx="4098925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fr-FR" altLang="fr-FR" i="1">
                <a:solidFill>
                  <a:srgbClr val="3366FF"/>
                </a:solidFill>
              </a:rPr>
              <a:t>Ce qui m’afflige le plus,</a:t>
            </a:r>
          </a:p>
          <a:p>
            <a:pPr algn="ctr" eaLnBrk="1" hangingPunct="1">
              <a:lnSpc>
                <a:spcPct val="120000"/>
              </a:lnSpc>
            </a:pPr>
            <a:r>
              <a:rPr lang="fr-FR" altLang="fr-FR" i="1">
                <a:solidFill>
                  <a:srgbClr val="3366FF"/>
                </a:solidFill>
              </a:rPr>
              <a:t> c’est </a:t>
            </a:r>
            <a:r>
              <a:rPr lang="fr-FR" altLang="fr-FR" b="1" i="1">
                <a:solidFill>
                  <a:srgbClr val="3366FF"/>
                </a:solidFill>
              </a:rPr>
              <a:t>le manque de respect </a:t>
            </a:r>
          </a:p>
          <a:p>
            <a:pPr algn="ctr" eaLnBrk="1" hangingPunct="1">
              <a:lnSpc>
                <a:spcPct val="120000"/>
              </a:lnSpc>
            </a:pPr>
            <a:r>
              <a:rPr lang="fr-FR" altLang="fr-FR" i="1">
                <a:solidFill>
                  <a:srgbClr val="3366FF"/>
                </a:solidFill>
              </a:rPr>
              <a:t>qu’on a pour mon Fils </a:t>
            </a:r>
          </a:p>
          <a:p>
            <a:pPr algn="ctr" eaLnBrk="1" hangingPunct="1">
              <a:lnSpc>
                <a:spcPct val="120000"/>
              </a:lnSpc>
            </a:pPr>
            <a:r>
              <a:rPr lang="fr-FR" altLang="fr-FR" b="1" i="1">
                <a:solidFill>
                  <a:srgbClr val="3366FF"/>
                </a:solidFill>
              </a:rPr>
              <a:t>dans la sainte communion.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A9A4B13-6084-E244-83E3-AB7C5CCFAFDD}"/>
              </a:ext>
            </a:extLst>
          </p:cNvPr>
          <p:cNvSpPr txBox="1"/>
          <p:nvPr/>
        </p:nvSpPr>
        <p:spPr>
          <a:xfrm>
            <a:off x="119063" y="2025650"/>
            <a:ext cx="5418137" cy="13049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fr-FR" altLang="fr-FR">
                <a:solidFill>
                  <a:schemeClr val="tx2"/>
                </a:solidFill>
              </a:rPr>
              <a:t>On retrouve cette plainte, comme en écho, dans l’une des apparitions de </a:t>
            </a:r>
            <a:r>
              <a:rPr lang="fr-FR" altLang="fr-FR" b="1">
                <a:solidFill>
                  <a:schemeClr val="tx2"/>
                </a:solidFill>
              </a:rPr>
              <a:t>Notre-Dame </a:t>
            </a:r>
            <a:r>
              <a:rPr lang="fr-FR" altLang="fr-FR">
                <a:solidFill>
                  <a:schemeClr val="tx2"/>
                </a:solidFill>
              </a:rPr>
              <a:t>à Pellevoisin (</a:t>
            </a:r>
            <a:r>
              <a:rPr lang="fr-FR" altLang="fr-FR" sz="2000" i="1">
                <a:solidFill>
                  <a:schemeClr val="tx2"/>
                </a:solidFill>
              </a:rPr>
              <a:t>Indre</a:t>
            </a:r>
            <a:r>
              <a:rPr lang="fr-FR" altLang="fr-FR">
                <a:solidFill>
                  <a:schemeClr val="tx2"/>
                </a:solidFill>
              </a:rPr>
              <a:t>), en 1876 :</a:t>
            </a:r>
          </a:p>
        </p:txBody>
      </p:sp>
      <p:pic>
        <p:nvPicPr>
          <p:cNvPr id="33798" name="Image 4" descr="Pellevoisinnettoyée.jpg">
            <a:extLst>
              <a:ext uri="{FF2B5EF4-FFF2-40B4-BE49-F238E27FC236}">
                <a16:creationId xmlns:a16="http://schemas.microsoft.com/office/drawing/2014/main" id="{D89FEF1C-C68A-B843-8937-3A086C475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4329" b="-748"/>
          <a:stretch>
            <a:fillRect/>
          </a:stretch>
        </p:blipFill>
        <p:spPr bwMode="auto">
          <a:xfrm>
            <a:off x="5791200" y="1862138"/>
            <a:ext cx="3019425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Image 4" descr="logo_canevas_16x16sansbordure.jpg">
            <a:extLst>
              <a:ext uri="{FF2B5EF4-FFF2-40B4-BE49-F238E27FC236}">
                <a16:creationId xmlns:a16="http://schemas.microsoft.com/office/drawing/2014/main" id="{E0DE3662-9A05-344D-BAA2-B8843465A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3">
            <a:extLst>
              <a:ext uri="{FF2B5EF4-FFF2-40B4-BE49-F238E27FC236}">
                <a16:creationId xmlns:a16="http://schemas.microsoft.com/office/drawing/2014/main" id="{E97B652F-A265-6C41-8F0B-EACC78E4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79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66FBF1A-4203-8743-B31D-3CEF9781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5E34735-0798-F043-8866-25D17E309766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19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3794" name="ZoneTexte 2">
            <a:extLst>
              <a:ext uri="{FF2B5EF4-FFF2-40B4-BE49-F238E27FC236}">
                <a16:creationId xmlns:a16="http://schemas.microsoft.com/office/drawing/2014/main" id="{BB4B9B9E-50A4-714F-810E-17DCE2923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179388"/>
            <a:ext cx="8958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 b="1">
                <a:solidFill>
                  <a:srgbClr val="C0504D"/>
                </a:solidFill>
              </a:rPr>
              <a:t>Comment manque-t-on de respect envers l’Eucharistie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9785D31-8018-3649-82B0-61E7C7AF3F73}"/>
              </a:ext>
            </a:extLst>
          </p:cNvPr>
          <p:cNvSpPr txBox="1"/>
          <p:nvPr/>
        </p:nvSpPr>
        <p:spPr>
          <a:xfrm>
            <a:off x="185738" y="1446213"/>
            <a:ext cx="5114925" cy="15700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>
                <a:solidFill>
                  <a:srgbClr val="1F497D"/>
                </a:solidFill>
              </a:rPr>
              <a:t>La </a:t>
            </a:r>
            <a:r>
              <a:rPr lang="fr-FR" altLang="fr-FR" b="1" i="1">
                <a:solidFill>
                  <a:srgbClr val="1F497D"/>
                </a:solidFill>
              </a:rPr>
              <a:t>petite lumière rouge </a:t>
            </a:r>
            <a:r>
              <a:rPr lang="fr-FR" altLang="fr-FR">
                <a:solidFill>
                  <a:srgbClr val="1F497D"/>
                </a:solidFill>
              </a:rPr>
              <a:t>indique la </a:t>
            </a:r>
          </a:p>
          <a:p>
            <a:pPr eaLnBrk="1" hangingPunct="1"/>
            <a:r>
              <a:rPr lang="fr-FR" altLang="fr-FR">
                <a:solidFill>
                  <a:srgbClr val="1F497D"/>
                </a:solidFill>
              </a:rPr>
              <a:t>Présence de Jésus dans le tabernacle : </a:t>
            </a:r>
          </a:p>
          <a:p>
            <a:pPr eaLnBrk="1" hangingPunct="1"/>
            <a:r>
              <a:rPr lang="fr-FR" altLang="fr-FR">
                <a:solidFill>
                  <a:srgbClr val="1F497D"/>
                </a:solidFill>
              </a:rPr>
              <a:t>passer devant Lui sans Le saluer par une </a:t>
            </a:r>
            <a:r>
              <a:rPr lang="fr-FR" altLang="fr-FR" b="1">
                <a:solidFill>
                  <a:srgbClr val="1F497D"/>
                </a:solidFill>
              </a:rPr>
              <a:t>génuflexion</a:t>
            </a:r>
            <a:r>
              <a:rPr lang="fr-FR" altLang="fr-FR">
                <a:solidFill>
                  <a:srgbClr val="1F497D"/>
                </a:solidFill>
              </a:rPr>
              <a:t> est un grave manque de respect.</a:t>
            </a:r>
          </a:p>
        </p:txBody>
      </p:sp>
      <p:pic>
        <p:nvPicPr>
          <p:cNvPr id="33796" name="Image 6" descr="tabernacle 4.jpg">
            <a:extLst>
              <a:ext uri="{FF2B5EF4-FFF2-40B4-BE49-F238E27FC236}">
                <a16:creationId xmlns:a16="http://schemas.microsoft.com/office/drawing/2014/main" id="{21871F26-5B2F-8449-9BF7-20AF962EB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r="11792"/>
          <a:stretch>
            <a:fillRect/>
          </a:stretch>
        </p:blipFill>
        <p:spPr bwMode="auto">
          <a:xfrm>
            <a:off x="5638800" y="1117600"/>
            <a:ext cx="3116263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ZoneTexte 8">
            <a:extLst>
              <a:ext uri="{FF2B5EF4-FFF2-40B4-BE49-F238E27FC236}">
                <a16:creationId xmlns:a16="http://schemas.microsoft.com/office/drawing/2014/main" id="{2ED87020-A0DB-4145-9960-2D05902CF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198938"/>
            <a:ext cx="55197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>
                <a:solidFill>
                  <a:schemeClr val="tx2"/>
                </a:solidFill>
              </a:rPr>
              <a:t>De même, à la messe, à la consécration,</a:t>
            </a:r>
          </a:p>
          <a:p>
            <a:pPr eaLnBrk="1" hangingPunct="1"/>
            <a:r>
              <a:rPr lang="fr-FR" altLang="fr-FR" b="1">
                <a:solidFill>
                  <a:schemeClr val="tx2"/>
                </a:solidFill>
              </a:rPr>
              <a:t>s’agenouiller</a:t>
            </a:r>
            <a:r>
              <a:rPr lang="fr-FR" altLang="fr-FR">
                <a:solidFill>
                  <a:schemeClr val="tx2"/>
                </a:solidFill>
              </a:rPr>
              <a:t>  (si on le peut) est le geste </a:t>
            </a:r>
          </a:p>
          <a:p>
            <a:pPr eaLnBrk="1" hangingPunct="1"/>
            <a:r>
              <a:rPr lang="fr-FR" altLang="fr-FR">
                <a:solidFill>
                  <a:schemeClr val="tx2"/>
                </a:solidFill>
              </a:rPr>
              <a:t>qui convient pour</a:t>
            </a:r>
            <a:r>
              <a:rPr lang="fr-FR" altLang="fr-FR" b="1">
                <a:solidFill>
                  <a:schemeClr val="tx2"/>
                </a:solidFill>
              </a:rPr>
              <a:t> </a:t>
            </a:r>
            <a:r>
              <a:rPr lang="fr-FR" altLang="fr-FR">
                <a:solidFill>
                  <a:schemeClr val="tx2"/>
                </a:solidFill>
              </a:rPr>
              <a:t>adorer Jésus qui vient parmi nous.</a:t>
            </a:r>
          </a:p>
        </p:txBody>
      </p:sp>
      <p:sp>
        <p:nvSpPr>
          <p:cNvPr id="33798" name="ZoneTexte 9">
            <a:extLst>
              <a:ext uri="{FF2B5EF4-FFF2-40B4-BE49-F238E27FC236}">
                <a16:creationId xmlns:a16="http://schemas.microsoft.com/office/drawing/2014/main" id="{F16A77DB-35C3-0749-AED9-15C258012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895350"/>
            <a:ext cx="4724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600" b="1" i="1">
                <a:solidFill>
                  <a:srgbClr val="1F497D"/>
                </a:solidFill>
              </a:rPr>
              <a:t>… Dans la ‘’Présence réelle’’</a:t>
            </a:r>
          </a:p>
        </p:txBody>
      </p:sp>
      <p:pic>
        <p:nvPicPr>
          <p:cNvPr id="33799" name="Image 5" descr="consécration 2.jpg">
            <a:extLst>
              <a:ext uri="{FF2B5EF4-FFF2-40B4-BE49-F238E27FC236}">
                <a16:creationId xmlns:a16="http://schemas.microsoft.com/office/drawing/2014/main" id="{4418FBCD-1769-8346-8093-1F341A680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10741"/>
          <a:stretch>
            <a:fillRect/>
          </a:stretch>
        </p:blipFill>
        <p:spPr bwMode="auto">
          <a:xfrm>
            <a:off x="439738" y="3336925"/>
            <a:ext cx="23241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Image 4" descr="logo_canevas_16x16sansbordure.jpg">
            <a:extLst>
              <a:ext uri="{FF2B5EF4-FFF2-40B4-BE49-F238E27FC236}">
                <a16:creationId xmlns:a16="http://schemas.microsoft.com/office/drawing/2014/main" id="{272EDE45-29BB-CD4F-8FF6-5D075D0CFE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3">
            <a:extLst>
              <a:ext uri="{FF2B5EF4-FFF2-40B4-BE49-F238E27FC236}">
                <a16:creationId xmlns:a16="http://schemas.microsoft.com/office/drawing/2014/main" id="{CEC54A32-407B-D248-AF08-E03D4BD7B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8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>
            <a:extLst>
              <a:ext uri="{FF2B5EF4-FFF2-40B4-BE49-F238E27FC236}">
                <a16:creationId xmlns:a16="http://schemas.microsoft.com/office/drawing/2014/main" id="{5952EEC6-9E51-014A-AEA0-4A5BE2CE5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173" y="1052736"/>
            <a:ext cx="8015654" cy="4278094"/>
          </a:xfrm>
          <a:prstGeom prst="rect">
            <a:avLst/>
          </a:prstGeom>
          <a:solidFill>
            <a:srgbClr val="FFE4D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fr-FR" b="1" dirty="0">
              <a:solidFill>
                <a:srgbClr val="FF66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fr-FR" b="1" dirty="0">
                <a:solidFill>
                  <a:srgbClr val="FF6600"/>
                </a:solidFill>
                <a:latin typeface="Calibri" charset="0"/>
                <a:ea typeface="ＭＳ Ｐゴシック" charset="0"/>
                <a:cs typeface="ＭＳ Ｐゴシック" charset="0"/>
              </a:rPr>
              <a:t>Objectif</a:t>
            </a:r>
            <a:r>
              <a:rPr lang="fr-FR" b="1" dirty="0">
                <a:solidFill>
                  <a:srgbClr val="0080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des diaporamas de « Apprenez-nous à prier » ?</a:t>
            </a:r>
          </a:p>
          <a:p>
            <a:pPr algn="ctr">
              <a:defRPr/>
            </a:pPr>
            <a:endParaRPr lang="fr-FR" sz="4400" dirty="0">
              <a:ln w="3175" cmpd="sng">
                <a:solidFill>
                  <a:schemeClr val="tx1"/>
                </a:solidFill>
              </a:ln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Au fil de l’année liturgique…</a:t>
            </a:r>
          </a:p>
          <a:p>
            <a:pPr algn="ctr">
              <a:defRPr/>
            </a:pP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en commentant textes et images,</a:t>
            </a:r>
          </a:p>
          <a:p>
            <a:pPr algn="ctr">
              <a:defRPr/>
            </a:pP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 en s’adaptant à ceux qui regardent :</a:t>
            </a:r>
          </a:p>
          <a:p>
            <a:pPr algn="ctr">
              <a:defRPr/>
            </a:pPr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fr-FR" sz="3200" dirty="0">
                <a:latin typeface="Calibri" charset="0"/>
                <a:ea typeface="ＭＳ Ｐゴシック" charset="0"/>
                <a:cs typeface="ＭＳ Ｐゴシック" charset="0"/>
              </a:rPr>
              <a:t>mieux connaître</a:t>
            </a:r>
          </a:p>
          <a:p>
            <a:pPr algn="ctr">
              <a:defRPr/>
            </a:pPr>
            <a:r>
              <a:rPr lang="fr-FR" sz="3200" dirty="0">
                <a:latin typeface="Calibri" charset="0"/>
                <a:ea typeface="ＭＳ Ｐゴシック" charset="0"/>
                <a:cs typeface="ＭＳ Ｐゴシック" charset="0"/>
              </a:rPr>
              <a:t>pour mieux  aimer</a:t>
            </a:r>
          </a:p>
          <a:p>
            <a:pPr algn="ctr">
              <a:defRPr/>
            </a:pPr>
            <a:endParaRPr lang="fr-FR" sz="1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fr-FR" sz="2600" i="1" dirty="0">
                <a:latin typeface="Calibri" charset="0"/>
                <a:ea typeface="ＭＳ Ｐゴシック" charset="0"/>
                <a:cs typeface="ＭＳ Ｐゴシック" charset="0"/>
              </a:rPr>
              <a:t>pour que connaissance et amour grandissent ensemble !</a:t>
            </a:r>
            <a:endParaRPr lang="fr-FR" sz="1400" i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endParaRPr lang="fr-FR" sz="1600" i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A3B507-2104-0340-865C-47D94777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76988"/>
            <a:ext cx="21336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B9F54D0-B844-124B-8FDB-193F4F12E4D7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pic>
        <p:nvPicPr>
          <p:cNvPr id="16388" name="Image 4" descr="logo_canevas_16x16sansbordure.jpg">
            <a:extLst>
              <a:ext uri="{FF2B5EF4-FFF2-40B4-BE49-F238E27FC236}">
                <a16:creationId xmlns:a16="http://schemas.microsoft.com/office/drawing/2014/main" id="{F8D8C749-6341-A14D-8F0B-92EF1C79E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3">
            <a:extLst>
              <a:ext uri="{FF2B5EF4-FFF2-40B4-BE49-F238E27FC236}">
                <a16:creationId xmlns:a16="http://schemas.microsoft.com/office/drawing/2014/main" id="{FF010B20-B6AB-BE46-BBBE-0B226BAE8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0C04560-5129-0246-B587-9F8AA604E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2D515E1-39AF-B044-BD35-5C4070126D3B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20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2CDE6B6-CE43-FE49-BF7D-0A5BF2A3A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8" y="271463"/>
            <a:ext cx="43846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600" b="1" i="1">
                <a:solidFill>
                  <a:schemeClr val="tx2"/>
                </a:solidFill>
              </a:rPr>
              <a:t>Manques de respect…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altLang="fr-FR" sz="2600" b="1" i="1">
                <a:solidFill>
                  <a:schemeClr val="tx2"/>
                </a:solidFill>
              </a:rPr>
              <a:t>dans la façon de communier</a:t>
            </a:r>
            <a:endParaRPr lang="fr-FR" altLang="fr-FR" sz="2600" i="1">
              <a:solidFill>
                <a:schemeClr val="tx2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0A936E1-EB52-4846-852F-607239E8F152}"/>
              </a:ext>
            </a:extLst>
          </p:cNvPr>
          <p:cNvSpPr txBox="1"/>
          <p:nvPr/>
        </p:nvSpPr>
        <p:spPr>
          <a:xfrm>
            <a:off x="220663" y="1511300"/>
            <a:ext cx="4349750" cy="12001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1F497D"/>
                </a:solidFill>
              </a:rPr>
              <a:t>Communion sans préparation, </a:t>
            </a:r>
          </a:p>
          <a:p>
            <a:pPr algn="ctr" eaLnBrk="1" hangingPunct="1"/>
            <a:r>
              <a:rPr lang="fr-FR" altLang="fr-FR">
                <a:solidFill>
                  <a:srgbClr val="1F497D"/>
                </a:solidFill>
              </a:rPr>
              <a:t>sans être attentif à Celui qu’on </a:t>
            </a:r>
          </a:p>
          <a:p>
            <a:pPr algn="ctr" eaLnBrk="1" hangingPunct="1"/>
            <a:r>
              <a:rPr lang="fr-FR" altLang="fr-FR">
                <a:solidFill>
                  <a:srgbClr val="1F497D"/>
                </a:solidFill>
              </a:rPr>
              <a:t>va recevoir…</a:t>
            </a:r>
          </a:p>
        </p:txBody>
      </p:sp>
      <p:sp>
        <p:nvSpPr>
          <p:cNvPr id="35844" name="ZoneTexte 4">
            <a:extLst>
              <a:ext uri="{FF2B5EF4-FFF2-40B4-BE49-F238E27FC236}">
                <a16:creationId xmlns:a16="http://schemas.microsoft.com/office/drawing/2014/main" id="{BA15B494-B009-CC4F-B256-792E8ED04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152775"/>
            <a:ext cx="6281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>
                <a:solidFill>
                  <a:srgbClr val="1F497D"/>
                </a:solidFill>
              </a:rPr>
              <a:t>Toutes les communions ‘distraites’, </a:t>
            </a:r>
          </a:p>
          <a:p>
            <a:pPr eaLnBrk="1" hangingPunct="1"/>
            <a:r>
              <a:rPr lang="fr-FR" altLang="fr-FR">
                <a:solidFill>
                  <a:srgbClr val="1F497D"/>
                </a:solidFill>
              </a:rPr>
              <a:t>machinales, de routine, en pensant à autre chose ou… pour  ‘’</a:t>
            </a:r>
            <a:r>
              <a:rPr lang="fr-FR" altLang="ja-JP" i="1">
                <a:solidFill>
                  <a:srgbClr val="1F497D"/>
                </a:solidFill>
              </a:rPr>
              <a:t>faire comme tout le monde</a:t>
            </a:r>
            <a:r>
              <a:rPr lang="fr-FR" altLang="fr-FR">
                <a:solidFill>
                  <a:srgbClr val="1F497D"/>
                </a:solidFill>
              </a:rPr>
              <a:t>’’</a:t>
            </a:r>
            <a:r>
              <a:rPr lang="fr-FR" altLang="ja-JP">
                <a:solidFill>
                  <a:srgbClr val="1F497D"/>
                </a:solidFill>
              </a:rPr>
              <a:t>.</a:t>
            </a:r>
            <a:endParaRPr lang="fr-FR" altLang="fr-FR">
              <a:solidFill>
                <a:srgbClr val="1F497D"/>
              </a:solidFill>
            </a:endParaRPr>
          </a:p>
        </p:txBody>
      </p:sp>
      <p:sp>
        <p:nvSpPr>
          <p:cNvPr id="35845" name="ZoneTexte 5">
            <a:extLst>
              <a:ext uri="{FF2B5EF4-FFF2-40B4-BE49-F238E27FC236}">
                <a16:creationId xmlns:a16="http://schemas.microsoft.com/office/drawing/2014/main" id="{D10114CB-8AE7-FA49-92F2-A657EEB4E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4895850"/>
            <a:ext cx="83994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1F497D"/>
                </a:solidFill>
              </a:rPr>
              <a:t>Après avoir communié, négliger l’</a:t>
            </a:r>
            <a:r>
              <a:rPr lang="fr-FR" altLang="ja-JP" b="1">
                <a:solidFill>
                  <a:srgbClr val="1F497D"/>
                </a:solidFill>
              </a:rPr>
              <a:t>action de grâce,</a:t>
            </a:r>
          </a:p>
          <a:p>
            <a:pPr algn="ctr" eaLnBrk="1" hangingPunct="1"/>
            <a:r>
              <a:rPr lang="fr-FR" altLang="fr-FR">
                <a:solidFill>
                  <a:srgbClr val="1F497D"/>
                </a:solidFill>
              </a:rPr>
              <a:t>ce temps unique qui nous est donné</a:t>
            </a:r>
            <a:r>
              <a:rPr lang="fr-FR" altLang="fr-FR" b="1">
                <a:solidFill>
                  <a:srgbClr val="1F497D"/>
                </a:solidFill>
              </a:rPr>
              <a:t> </a:t>
            </a:r>
            <a:r>
              <a:rPr lang="fr-FR" altLang="fr-FR">
                <a:solidFill>
                  <a:srgbClr val="1F497D"/>
                </a:solidFill>
              </a:rPr>
              <a:t>pour un </a:t>
            </a:r>
            <a:r>
              <a:rPr lang="fr-FR" altLang="fr-FR" i="1">
                <a:solidFill>
                  <a:srgbClr val="1F497D"/>
                </a:solidFill>
              </a:rPr>
              <a:t>cœur à cœur </a:t>
            </a:r>
            <a:r>
              <a:rPr lang="fr-FR" altLang="fr-FR">
                <a:solidFill>
                  <a:srgbClr val="1F497D"/>
                </a:solidFill>
              </a:rPr>
              <a:t>avec Jésus, pour L’adorer, le remercier et Lui demander ses grâces.</a:t>
            </a:r>
          </a:p>
        </p:txBody>
      </p:sp>
      <p:pic>
        <p:nvPicPr>
          <p:cNvPr id="34822" name="Image 6" descr="communion.jpg">
            <a:extLst>
              <a:ext uri="{FF2B5EF4-FFF2-40B4-BE49-F238E27FC236}">
                <a16:creationId xmlns:a16="http://schemas.microsoft.com/office/drawing/2014/main" id="{BC4F3E1D-4572-054B-AE86-DD7DC7506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9" b="6654"/>
          <a:stretch>
            <a:fillRect/>
          </a:stretch>
        </p:blipFill>
        <p:spPr bwMode="auto">
          <a:xfrm>
            <a:off x="4808538" y="423863"/>
            <a:ext cx="399732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Image 4" descr="logo_canevas_16x16sansbordure.jpg">
            <a:extLst>
              <a:ext uri="{FF2B5EF4-FFF2-40B4-BE49-F238E27FC236}">
                <a16:creationId xmlns:a16="http://schemas.microsoft.com/office/drawing/2014/main" id="{1791C787-BBB7-8644-92A8-5A4583EB1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3">
            <a:extLst>
              <a:ext uri="{FF2B5EF4-FFF2-40B4-BE49-F238E27FC236}">
                <a16:creationId xmlns:a16="http://schemas.microsoft.com/office/drawing/2014/main" id="{7C3938E4-2ACE-054D-BAD6-589F01362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5844" grpId="0"/>
      <p:bldP spid="358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2696DF3-D68C-3843-84C7-86E3FB7F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535AF9C-1400-8148-8DF7-A3D09BE763E8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21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5842" name="ZoneTexte 2">
            <a:extLst>
              <a:ext uri="{FF2B5EF4-FFF2-40B4-BE49-F238E27FC236}">
                <a16:creationId xmlns:a16="http://schemas.microsoft.com/office/drawing/2014/main" id="{F11FA945-3C20-594A-A6E1-0435FADDE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79388"/>
            <a:ext cx="7434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 b="1">
                <a:solidFill>
                  <a:srgbClr val="C0504D"/>
                </a:solidFill>
              </a:rPr>
              <a:t>Des offenses plus graves encore…</a:t>
            </a:r>
            <a:endParaRPr lang="fr-FR" altLang="fr-FR" b="1">
              <a:solidFill>
                <a:srgbClr val="C0504D"/>
              </a:solidFill>
            </a:endParaRPr>
          </a:p>
        </p:txBody>
      </p:sp>
      <p:sp>
        <p:nvSpPr>
          <p:cNvPr id="35843" name="ZoneTexte 3">
            <a:extLst>
              <a:ext uri="{FF2B5EF4-FFF2-40B4-BE49-F238E27FC236}">
                <a16:creationId xmlns:a16="http://schemas.microsoft.com/office/drawing/2014/main" id="{F8F1FC83-CD73-9B45-9DBF-B26942552CDE}"/>
              </a:ext>
            </a:extLst>
          </p:cNvPr>
          <p:cNvSpPr txBox="1">
            <a:spLocks noChangeArrowheads="1"/>
          </p:cNvSpPr>
          <p:nvPr/>
        </p:nvSpPr>
        <p:spPr bwMode="auto">
          <a:xfrm rot="-399871">
            <a:off x="365125" y="3470275"/>
            <a:ext cx="18970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1F497D"/>
                </a:solidFill>
              </a:rPr>
              <a:t>Communions </a:t>
            </a:r>
          </a:p>
          <a:p>
            <a:pPr algn="ctr" eaLnBrk="1" hangingPunct="1"/>
            <a:r>
              <a:rPr lang="fr-FR" altLang="fr-FR">
                <a:solidFill>
                  <a:srgbClr val="1F497D"/>
                </a:solidFill>
              </a:rPr>
              <a:t>sacrilèges </a:t>
            </a:r>
          </a:p>
        </p:txBody>
      </p:sp>
      <p:sp>
        <p:nvSpPr>
          <p:cNvPr id="35844" name="ZoneTexte 4">
            <a:extLst>
              <a:ext uri="{FF2B5EF4-FFF2-40B4-BE49-F238E27FC236}">
                <a16:creationId xmlns:a16="http://schemas.microsoft.com/office/drawing/2014/main" id="{33E60C67-C571-D143-BF97-1C46690C8B20}"/>
              </a:ext>
            </a:extLst>
          </p:cNvPr>
          <p:cNvSpPr txBox="1">
            <a:spLocks noChangeArrowheads="1"/>
          </p:cNvSpPr>
          <p:nvPr/>
        </p:nvSpPr>
        <p:spPr bwMode="auto">
          <a:xfrm rot="304712">
            <a:off x="1116013" y="5087938"/>
            <a:ext cx="3136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1F497D"/>
                </a:solidFill>
              </a:rPr>
              <a:t>Venir communier </a:t>
            </a:r>
          </a:p>
          <a:p>
            <a:pPr algn="ctr" eaLnBrk="1" hangingPunct="1"/>
            <a:r>
              <a:rPr lang="fr-FR" altLang="fr-FR">
                <a:solidFill>
                  <a:srgbClr val="1F497D"/>
                </a:solidFill>
              </a:rPr>
              <a:t>en état de péché grave</a:t>
            </a:r>
          </a:p>
          <a:p>
            <a:pPr algn="ctr" eaLnBrk="1" hangingPunct="1"/>
            <a:r>
              <a:rPr lang="fr-FR" altLang="fr-FR">
                <a:solidFill>
                  <a:srgbClr val="1F497D"/>
                </a:solidFill>
              </a:rPr>
              <a:t>sans s’être confessé</a:t>
            </a:r>
          </a:p>
        </p:txBody>
      </p:sp>
      <p:sp>
        <p:nvSpPr>
          <p:cNvPr id="35845" name="ZoneTexte 6">
            <a:extLst>
              <a:ext uri="{FF2B5EF4-FFF2-40B4-BE49-F238E27FC236}">
                <a16:creationId xmlns:a16="http://schemas.microsoft.com/office/drawing/2014/main" id="{836AD955-390E-3E4B-B6C8-038DE3A4DAFC}"/>
              </a:ext>
            </a:extLst>
          </p:cNvPr>
          <p:cNvSpPr txBox="1">
            <a:spLocks noChangeArrowheads="1"/>
          </p:cNvSpPr>
          <p:nvPr/>
        </p:nvSpPr>
        <p:spPr bwMode="auto">
          <a:xfrm rot="-591837">
            <a:off x="5784850" y="5462588"/>
            <a:ext cx="193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>
                <a:solidFill>
                  <a:srgbClr val="1F497D"/>
                </a:solidFill>
              </a:rPr>
              <a:t>Profanations</a:t>
            </a:r>
          </a:p>
        </p:txBody>
      </p:sp>
      <p:sp>
        <p:nvSpPr>
          <p:cNvPr id="35846" name="ZoneTexte 9">
            <a:extLst>
              <a:ext uri="{FF2B5EF4-FFF2-40B4-BE49-F238E27FC236}">
                <a16:creationId xmlns:a16="http://schemas.microsoft.com/office/drawing/2014/main" id="{E4D725B4-C258-DB46-A55F-B5126D7B5E94}"/>
              </a:ext>
            </a:extLst>
          </p:cNvPr>
          <p:cNvSpPr txBox="1">
            <a:spLocks noChangeArrowheads="1"/>
          </p:cNvSpPr>
          <p:nvPr/>
        </p:nvSpPr>
        <p:spPr bwMode="auto">
          <a:xfrm rot="499055">
            <a:off x="6630988" y="3656013"/>
            <a:ext cx="21669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>
                <a:solidFill>
                  <a:srgbClr val="1F497D"/>
                </a:solidFill>
              </a:rPr>
              <a:t>Vols d’hosties</a:t>
            </a:r>
          </a:p>
        </p:txBody>
      </p:sp>
      <p:pic>
        <p:nvPicPr>
          <p:cNvPr id="35847" name="Image 5" descr="Sacré-Coeur.png">
            <a:extLst>
              <a:ext uri="{FF2B5EF4-FFF2-40B4-BE49-F238E27FC236}">
                <a16:creationId xmlns:a16="http://schemas.microsoft.com/office/drawing/2014/main" id="{C9C09954-34E0-DB43-87B7-7E1DA3974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836613"/>
            <a:ext cx="3773487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Image 4" descr="logo_canevas_16x16sansbordure.jpg">
            <a:extLst>
              <a:ext uri="{FF2B5EF4-FFF2-40B4-BE49-F238E27FC236}">
                <a16:creationId xmlns:a16="http://schemas.microsoft.com/office/drawing/2014/main" id="{56A1DF05-DAD0-6F42-8BDE-16DAF6FD1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3">
            <a:extLst>
              <a:ext uri="{FF2B5EF4-FFF2-40B4-BE49-F238E27FC236}">
                <a16:creationId xmlns:a16="http://schemas.microsoft.com/office/drawing/2014/main" id="{1EDA4F69-E879-D144-BE76-B32FB6AFA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999762D-DC09-8E48-9301-6EB677BA1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5979882-8A83-E748-AF14-B89C0C75325A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22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4AB0115-4358-A146-9964-D069478FB68A}"/>
              </a:ext>
            </a:extLst>
          </p:cNvPr>
          <p:cNvSpPr txBox="1"/>
          <p:nvPr/>
        </p:nvSpPr>
        <p:spPr>
          <a:xfrm>
            <a:off x="611188" y="2420938"/>
            <a:ext cx="7959725" cy="22050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sz="4000" b="1"/>
              <a:t>Comment réparer… </a:t>
            </a:r>
          </a:p>
          <a:p>
            <a:pPr algn="ctr" eaLnBrk="1" hangingPunct="1">
              <a:lnSpc>
                <a:spcPct val="90000"/>
              </a:lnSpc>
            </a:pPr>
            <a:endParaRPr lang="fr-FR" altLang="fr-FR" sz="4000" b="1">
              <a:solidFill>
                <a:srgbClr val="C0504D"/>
              </a:solidFill>
            </a:endParaRPr>
          </a:p>
          <a:p>
            <a:pPr algn="ctr" eaLnBrk="1" hangingPunct="1">
              <a:lnSpc>
                <a:spcPct val="90000"/>
              </a:lnSpc>
            </a:pPr>
            <a:endParaRPr lang="fr-FR" altLang="fr-FR" sz="4000" b="1">
              <a:solidFill>
                <a:srgbClr val="C0504D"/>
              </a:solidFill>
            </a:endParaRPr>
          </a:p>
          <a:p>
            <a:pPr algn="ctr" eaLnBrk="1" hangingPunct="1">
              <a:lnSpc>
                <a:spcPct val="90000"/>
              </a:lnSpc>
            </a:pPr>
            <a:r>
              <a:rPr lang="fr-FR" altLang="fr-FR" sz="3200" b="1">
                <a:solidFill>
                  <a:srgbClr val="660066"/>
                </a:solidFill>
              </a:rPr>
              <a:t>et consoler le Cœur de Jésus !</a:t>
            </a:r>
          </a:p>
        </p:txBody>
      </p:sp>
      <p:pic>
        <p:nvPicPr>
          <p:cNvPr id="36869" name="Image 4" descr="logo_canevas_16x16sansbordure.jpg">
            <a:extLst>
              <a:ext uri="{FF2B5EF4-FFF2-40B4-BE49-F238E27FC236}">
                <a16:creationId xmlns:a16="http://schemas.microsoft.com/office/drawing/2014/main" id="{42D59D63-BAAA-3347-9155-802ECCCC6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3">
            <a:extLst>
              <a:ext uri="{FF2B5EF4-FFF2-40B4-BE49-F238E27FC236}">
                <a16:creationId xmlns:a16="http://schemas.microsoft.com/office/drawing/2014/main" id="{526FA11A-92C9-A842-BF94-B3BDD2BE5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 6" descr="SC5.jpg">
            <a:extLst>
              <a:ext uri="{FF2B5EF4-FFF2-40B4-BE49-F238E27FC236}">
                <a16:creationId xmlns:a16="http://schemas.microsoft.com/office/drawing/2014/main" id="{43914161-436F-8045-B409-2C652D403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811213"/>
            <a:ext cx="305435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9530F6-8333-774C-B45E-BC0EAE64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B111571-5501-EF48-A354-B087B83EA365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23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7891" name="ZoneTexte 9">
            <a:extLst>
              <a:ext uri="{FF2B5EF4-FFF2-40B4-BE49-F238E27FC236}">
                <a16:creationId xmlns:a16="http://schemas.microsoft.com/office/drawing/2014/main" id="{A03A6975-20F9-0D47-94BC-F60DF0567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236538"/>
            <a:ext cx="563245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 b="1">
                <a:solidFill>
                  <a:srgbClr val="1F497D"/>
                </a:solidFill>
              </a:rPr>
              <a:t>On ne peut pas vraiment aimer Jésus </a:t>
            </a:r>
          </a:p>
          <a:p>
            <a:pPr algn="ctr" eaLnBrk="1" hangingPunct="1"/>
            <a:r>
              <a:rPr lang="fr-FR" altLang="fr-FR" sz="2800" b="1">
                <a:solidFill>
                  <a:srgbClr val="1F497D"/>
                </a:solidFill>
              </a:rPr>
              <a:t>si on ne partage pas sa peine </a:t>
            </a:r>
          </a:p>
          <a:p>
            <a:pPr algn="ctr" eaLnBrk="1" hangingPunct="1"/>
            <a:r>
              <a:rPr lang="fr-FR" altLang="fr-FR" sz="2800" b="1">
                <a:solidFill>
                  <a:srgbClr val="1F497D"/>
                </a:solidFill>
              </a:rPr>
              <a:t>de ne pas être aimé. </a:t>
            </a:r>
          </a:p>
        </p:txBody>
      </p:sp>
      <p:sp>
        <p:nvSpPr>
          <p:cNvPr id="37892" name="ZoneTexte 8">
            <a:extLst>
              <a:ext uri="{FF2B5EF4-FFF2-40B4-BE49-F238E27FC236}">
                <a16:creationId xmlns:a16="http://schemas.microsoft.com/office/drawing/2014/main" id="{A3A8C9C0-5EBD-3446-BBD5-E994B9527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" y="1847850"/>
            <a:ext cx="5345113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 b="1">
                <a:solidFill>
                  <a:schemeClr val="accent2"/>
                </a:solidFill>
              </a:rPr>
              <a:t>Soyons pour le Sacré-Cœur 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altLang="fr-FR" sz="2800" b="1">
                <a:solidFill>
                  <a:schemeClr val="accent2"/>
                </a:solidFill>
              </a:rPr>
              <a:t>des âmes de consolation 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altLang="fr-FR" sz="2800" b="1">
                <a:solidFill>
                  <a:schemeClr val="accent2"/>
                </a:solidFill>
              </a:rPr>
              <a:t>et de réparation  </a:t>
            </a:r>
            <a:r>
              <a:rPr lang="fr-FR" altLang="fr-FR" sz="28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69BB03D-58F9-4642-959E-790DABCD45DB}"/>
              </a:ext>
            </a:extLst>
          </p:cNvPr>
          <p:cNvSpPr txBox="1"/>
          <p:nvPr/>
        </p:nvSpPr>
        <p:spPr>
          <a:xfrm>
            <a:off x="36513" y="3690938"/>
            <a:ext cx="5903912" cy="17795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tx2"/>
                </a:solidFill>
              </a:rPr>
              <a:t>par notre fidélité à la prière,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2800">
                <a:solidFill>
                  <a:schemeClr val="tx2"/>
                </a:solidFill>
              </a:rPr>
              <a:t>par des communions pleines d’amour,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2800">
                <a:solidFill>
                  <a:schemeClr val="tx2"/>
                </a:solidFill>
              </a:rPr>
              <a:t>en Lui offrant nos efforts et sacrifices, </a:t>
            </a:r>
          </a:p>
        </p:txBody>
      </p:sp>
      <p:sp>
        <p:nvSpPr>
          <p:cNvPr id="38920" name="ZoneTexte 2">
            <a:extLst>
              <a:ext uri="{FF2B5EF4-FFF2-40B4-BE49-F238E27FC236}">
                <a16:creationId xmlns:a16="http://schemas.microsoft.com/office/drawing/2014/main" id="{F2DDA1E5-C179-0C40-8C55-86609144A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5672138"/>
            <a:ext cx="767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tx2"/>
                </a:solidFill>
              </a:rPr>
              <a:t>et par des temps d’adoration du Saint Sacrement.</a:t>
            </a:r>
            <a:endParaRPr lang="fr-FR" altLang="fr-FR" sz="2800"/>
          </a:p>
        </p:txBody>
      </p:sp>
      <p:pic>
        <p:nvPicPr>
          <p:cNvPr id="37896" name="Image 4" descr="logo_canevas_16x16sansbordure.jpg">
            <a:extLst>
              <a:ext uri="{FF2B5EF4-FFF2-40B4-BE49-F238E27FC236}">
                <a16:creationId xmlns:a16="http://schemas.microsoft.com/office/drawing/2014/main" id="{B38D4988-F1DE-3C45-B237-1B6DCECA8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3">
            <a:extLst>
              <a:ext uri="{FF2B5EF4-FFF2-40B4-BE49-F238E27FC236}">
                <a16:creationId xmlns:a16="http://schemas.microsoft.com/office/drawing/2014/main" id="{12AD3431-52E1-FF4D-B22B-74A5CB813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9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ED07657-CF31-274B-99C7-781FA16A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39A8255-5115-5E48-8691-23F53FC42C13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24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8914" name="ZoneTexte 2">
            <a:extLst>
              <a:ext uri="{FF2B5EF4-FFF2-40B4-BE49-F238E27FC236}">
                <a16:creationId xmlns:a16="http://schemas.microsoft.com/office/drawing/2014/main" id="{527DF18F-A137-9640-BBBB-19412455D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0" y="2781300"/>
            <a:ext cx="6923088" cy="647700"/>
          </a:xfrm>
          <a:prstGeom prst="rect">
            <a:avLst/>
          </a:prstGeom>
          <a:solidFill>
            <a:srgbClr val="FAFC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3600"/>
              <a:t>Les demandes de Jésus</a:t>
            </a:r>
          </a:p>
        </p:txBody>
      </p:sp>
      <p:pic>
        <p:nvPicPr>
          <p:cNvPr id="38916" name="Image 4" descr="logo_canevas_16x16sansbordure.jpg">
            <a:extLst>
              <a:ext uri="{FF2B5EF4-FFF2-40B4-BE49-F238E27FC236}">
                <a16:creationId xmlns:a16="http://schemas.microsoft.com/office/drawing/2014/main" id="{8B0EF2D5-6C9F-1E41-8B88-2868A8839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3">
            <a:extLst>
              <a:ext uri="{FF2B5EF4-FFF2-40B4-BE49-F238E27FC236}">
                <a16:creationId xmlns:a16="http://schemas.microsoft.com/office/drawing/2014/main" id="{516DFD46-98F3-7542-B1CE-A8EF4284C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E0CC91A-F6BB-9040-81A4-B079051AF765}"/>
              </a:ext>
            </a:extLst>
          </p:cNvPr>
          <p:cNvSpPr txBox="1"/>
          <p:nvPr/>
        </p:nvSpPr>
        <p:spPr>
          <a:xfrm>
            <a:off x="461963" y="115888"/>
            <a:ext cx="7902575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 b="1">
                <a:solidFill>
                  <a:schemeClr val="accent2"/>
                </a:solidFill>
              </a:rPr>
              <a:t>Consacrer </a:t>
            </a:r>
            <a:r>
              <a:rPr lang="fr-FR" altLang="fr-FR" sz="2800" b="1">
                <a:solidFill>
                  <a:srgbClr val="C0504D"/>
                </a:solidFill>
              </a:rPr>
              <a:t>nos familles au Sacré-Cœur</a:t>
            </a:r>
          </a:p>
        </p:txBody>
      </p:sp>
      <p:pic>
        <p:nvPicPr>
          <p:cNvPr id="39939" name="Image 3" descr="300SacreCoeur.jpg">
            <a:extLst>
              <a:ext uri="{FF2B5EF4-FFF2-40B4-BE49-F238E27FC236}">
                <a16:creationId xmlns:a16="http://schemas.microsoft.com/office/drawing/2014/main" id="{D24924C4-4B1C-564D-8949-E35F8184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3284538"/>
            <a:ext cx="2295525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4C66A4-4A62-FC47-95C3-83FE4AE5F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82690D1-B700-6147-88E4-8BABB0D2D7CE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25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AE48FEB-0AE1-C347-ACEF-3FF604FBA2B4}"/>
              </a:ext>
            </a:extLst>
          </p:cNvPr>
          <p:cNvSpPr txBox="1"/>
          <p:nvPr/>
        </p:nvSpPr>
        <p:spPr>
          <a:xfrm>
            <a:off x="-107950" y="1844675"/>
            <a:ext cx="8824913" cy="1831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1F497D"/>
                </a:solidFill>
              </a:rPr>
              <a:t>Cette consécration peut être faite le jour de la fête du Sacré-Cœur, </a:t>
            </a:r>
          </a:p>
          <a:p>
            <a:pPr algn="ctr" eaLnBrk="1" hangingPunct="1"/>
            <a:r>
              <a:rPr lang="fr-FR" altLang="fr-FR">
                <a:solidFill>
                  <a:srgbClr val="1F497D"/>
                </a:solidFill>
              </a:rPr>
              <a:t>et renouvelée  chaque année.</a:t>
            </a:r>
          </a:p>
          <a:p>
            <a:pPr algn="ctr" eaLnBrk="1" hangingPunct="1"/>
            <a:endParaRPr lang="fr-FR" altLang="fr-FR" sz="1100">
              <a:solidFill>
                <a:srgbClr val="1F497D"/>
              </a:solidFill>
            </a:endParaRPr>
          </a:p>
          <a:p>
            <a:pPr algn="ctr" eaLnBrk="1" hangingPunct="1"/>
            <a:r>
              <a:rPr lang="fr-FR" altLang="fr-FR" b="1">
                <a:solidFill>
                  <a:srgbClr val="C0504D"/>
                </a:solidFill>
              </a:rPr>
              <a:t>Aux familles qui Lui sont ainsi consacrées, Jésus a promis : 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altLang="fr-FR" b="1" i="1">
                <a:solidFill>
                  <a:srgbClr val="3366FF"/>
                </a:solidFill>
              </a:rPr>
              <a:t>Je mettrai la paix dans leur famille</a:t>
            </a:r>
            <a:r>
              <a:rPr lang="fr-FR" altLang="fr-FR" i="1">
                <a:solidFill>
                  <a:srgbClr val="3366FF"/>
                </a:solidFill>
              </a:rPr>
              <a:t>.</a:t>
            </a:r>
          </a:p>
        </p:txBody>
      </p:sp>
      <p:sp>
        <p:nvSpPr>
          <p:cNvPr id="39944" name="ZoneTexte 8">
            <a:extLst>
              <a:ext uri="{FF2B5EF4-FFF2-40B4-BE49-F238E27FC236}">
                <a16:creationId xmlns:a16="http://schemas.microsoft.com/office/drawing/2014/main" id="{DDB81B40-1BAC-B449-9698-6659D6F27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3933825"/>
            <a:ext cx="6192837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>
                <a:solidFill>
                  <a:schemeClr val="tx2"/>
                </a:solidFill>
              </a:rPr>
              <a:t>Mettre à la place d’honneur une statue ou </a:t>
            </a:r>
          </a:p>
          <a:p>
            <a:pPr algn="ctr" eaLnBrk="1" hangingPunct="1"/>
            <a:r>
              <a:rPr lang="fr-FR" altLang="fr-FR">
                <a:solidFill>
                  <a:schemeClr val="tx2"/>
                </a:solidFill>
              </a:rPr>
              <a:t>une icône du Sacré-Cœur dans notre maison, </a:t>
            </a:r>
          </a:p>
          <a:p>
            <a:pPr algn="ctr" eaLnBrk="1" hangingPunct="1"/>
            <a:r>
              <a:rPr lang="fr-FR" altLang="fr-FR">
                <a:solidFill>
                  <a:schemeClr val="tx2"/>
                </a:solidFill>
              </a:rPr>
              <a:t>est le signe de notre volonté de </a:t>
            </a:r>
            <a:r>
              <a:rPr lang="fr-FR" altLang="fr-FR" b="1">
                <a:solidFill>
                  <a:schemeClr val="tx2"/>
                </a:solidFill>
              </a:rPr>
              <a:t>Lui donner </a:t>
            </a:r>
          </a:p>
          <a:p>
            <a:pPr algn="ctr" eaLnBrk="1" hangingPunct="1"/>
            <a:r>
              <a:rPr lang="fr-FR" altLang="fr-FR" b="1">
                <a:solidFill>
                  <a:schemeClr val="tx2"/>
                </a:solidFill>
              </a:rPr>
              <a:t>la première place dans notre foyer. </a:t>
            </a:r>
          </a:p>
          <a:p>
            <a:pPr algn="ctr" eaLnBrk="1" hangingPunct="1"/>
            <a:endParaRPr lang="fr-FR" altLang="fr-FR" sz="1400" b="1">
              <a:solidFill>
                <a:schemeClr val="tx2"/>
              </a:solidFill>
            </a:endParaRPr>
          </a:p>
          <a:p>
            <a:pPr algn="ctr" eaLnBrk="1" hangingPunct="1">
              <a:lnSpc>
                <a:spcPct val="90000"/>
              </a:lnSpc>
            </a:pPr>
            <a:r>
              <a:rPr lang="fr-FR" altLang="fr-FR" i="1">
                <a:solidFill>
                  <a:srgbClr val="3366FF"/>
                </a:solidFill>
              </a:rPr>
              <a:t>‘’Je bénirai même les maisons</a:t>
            </a:r>
          </a:p>
          <a:p>
            <a:pPr algn="ctr" eaLnBrk="1" hangingPunct="1">
              <a:lnSpc>
                <a:spcPct val="120000"/>
              </a:lnSpc>
              <a:spcAft>
                <a:spcPts val="600"/>
              </a:spcAft>
            </a:pPr>
            <a:r>
              <a:rPr lang="fr-FR" altLang="fr-FR" i="1">
                <a:solidFill>
                  <a:srgbClr val="3366FF"/>
                </a:solidFill>
              </a:rPr>
              <a:t> où l’image de mon Cœur sera honorée’’</a:t>
            </a:r>
            <a:endParaRPr lang="fr-FR" altLang="ja-JP" i="1">
              <a:solidFill>
                <a:srgbClr val="3366FF"/>
              </a:solidFill>
            </a:endParaRPr>
          </a:p>
        </p:txBody>
      </p:sp>
      <p:sp>
        <p:nvSpPr>
          <p:cNvPr id="39945" name="ZoneTexte 9">
            <a:extLst>
              <a:ext uri="{FF2B5EF4-FFF2-40B4-BE49-F238E27FC236}">
                <a16:creationId xmlns:a16="http://schemas.microsoft.com/office/drawing/2014/main" id="{0133582F-B92A-2945-8092-A05FB68C4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8" y="639763"/>
            <a:ext cx="7081837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1200"/>
          </a:p>
          <a:p>
            <a:pPr algn="ctr" eaLnBrk="1" hangingPunct="1">
              <a:lnSpc>
                <a:spcPct val="90000"/>
              </a:lnSpc>
            </a:pPr>
            <a:r>
              <a:rPr lang="fr-FR" altLang="fr-FR">
                <a:solidFill>
                  <a:srgbClr val="1F497D"/>
                </a:solidFill>
              </a:rPr>
              <a:t>Jésus veut régner non seulement sur le cœur de </a:t>
            </a:r>
          </a:p>
          <a:p>
            <a:pPr algn="ctr" eaLnBrk="1" hangingPunct="1">
              <a:lnSpc>
                <a:spcPct val="90000"/>
              </a:lnSpc>
            </a:pPr>
            <a:r>
              <a:rPr lang="fr-FR" altLang="fr-FR">
                <a:solidFill>
                  <a:srgbClr val="1F497D"/>
                </a:solidFill>
              </a:rPr>
              <a:t>chacun de nous, mais sur l’ensemble de la famille.</a:t>
            </a:r>
          </a:p>
        </p:txBody>
      </p:sp>
      <p:pic>
        <p:nvPicPr>
          <p:cNvPr id="3" name="Image 4" descr="logo_canevas_16x16sansbordure.jpg">
            <a:extLst>
              <a:ext uri="{FF2B5EF4-FFF2-40B4-BE49-F238E27FC236}">
                <a16:creationId xmlns:a16="http://schemas.microsoft.com/office/drawing/2014/main" id="{735D7A93-A48E-C044-A009-18B30A43A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3">
            <a:extLst>
              <a:ext uri="{FF2B5EF4-FFF2-40B4-BE49-F238E27FC236}">
                <a16:creationId xmlns:a16="http://schemas.microsoft.com/office/drawing/2014/main" id="{20A988BA-3F67-B24C-A037-BFAED159C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9944" grpId="0"/>
      <p:bldP spid="399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952E9AA-FE62-C840-9E04-39DE16C114AB}"/>
              </a:ext>
            </a:extLst>
          </p:cNvPr>
          <p:cNvSpPr txBox="1"/>
          <p:nvPr/>
        </p:nvSpPr>
        <p:spPr>
          <a:xfrm>
            <a:off x="288925" y="1628775"/>
            <a:ext cx="5938838" cy="44386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/>
          </a:p>
          <a:p>
            <a:pPr eaLnBrk="1" hangingPunct="1">
              <a:lnSpc>
                <a:spcPct val="120000"/>
              </a:lnSpc>
            </a:pPr>
            <a:r>
              <a:rPr lang="fr-FR" altLang="fr-FR">
                <a:solidFill>
                  <a:srgbClr val="953735"/>
                </a:solidFill>
              </a:rPr>
              <a:t>Dans l’excès de la Miséricorde de mon Cœur, </a:t>
            </a:r>
          </a:p>
          <a:p>
            <a:pPr eaLnBrk="1" hangingPunct="1">
              <a:lnSpc>
                <a:spcPct val="120000"/>
              </a:lnSpc>
            </a:pPr>
            <a:r>
              <a:rPr lang="fr-FR" altLang="fr-FR">
                <a:solidFill>
                  <a:srgbClr val="953735"/>
                </a:solidFill>
              </a:rPr>
              <a:t>son amour tout-puissant accordera à tous </a:t>
            </a:r>
          </a:p>
          <a:p>
            <a:pPr eaLnBrk="1" hangingPunct="1">
              <a:lnSpc>
                <a:spcPct val="120000"/>
              </a:lnSpc>
            </a:pPr>
            <a:r>
              <a:rPr lang="fr-FR" altLang="fr-FR">
                <a:solidFill>
                  <a:srgbClr val="953735"/>
                </a:solidFill>
              </a:rPr>
              <a:t>ceux qui </a:t>
            </a:r>
            <a:r>
              <a:rPr lang="fr-FR" altLang="fr-FR" b="1">
                <a:solidFill>
                  <a:srgbClr val="953735"/>
                </a:solidFill>
              </a:rPr>
              <a:t>communieront</a:t>
            </a:r>
            <a:r>
              <a:rPr lang="fr-FR" altLang="fr-FR">
                <a:solidFill>
                  <a:srgbClr val="953735"/>
                </a:solidFill>
              </a:rPr>
              <a:t> neuf fois de suite, </a:t>
            </a:r>
          </a:p>
          <a:p>
            <a:pPr eaLnBrk="1" hangingPunct="1">
              <a:lnSpc>
                <a:spcPct val="120000"/>
              </a:lnSpc>
            </a:pPr>
            <a:r>
              <a:rPr lang="fr-FR" altLang="fr-FR" b="1">
                <a:solidFill>
                  <a:srgbClr val="953735"/>
                </a:solidFill>
              </a:rPr>
              <a:t>le premier vendredi du mois</a:t>
            </a:r>
            <a:r>
              <a:rPr lang="fr-FR" altLang="fr-FR">
                <a:solidFill>
                  <a:srgbClr val="953735"/>
                </a:solidFill>
              </a:rPr>
              <a:t>, la grâce </a:t>
            </a:r>
          </a:p>
          <a:p>
            <a:pPr eaLnBrk="1" hangingPunct="1">
              <a:lnSpc>
                <a:spcPct val="120000"/>
              </a:lnSpc>
            </a:pPr>
            <a:r>
              <a:rPr lang="fr-FR" altLang="fr-FR">
                <a:solidFill>
                  <a:srgbClr val="953735"/>
                </a:solidFill>
              </a:rPr>
              <a:t>de la pénitence finale :</a:t>
            </a:r>
          </a:p>
          <a:p>
            <a:pPr eaLnBrk="1" hangingPunct="1">
              <a:lnSpc>
                <a:spcPct val="120000"/>
              </a:lnSpc>
            </a:pPr>
            <a:r>
              <a:rPr lang="fr-FR" altLang="fr-FR">
                <a:solidFill>
                  <a:srgbClr val="953735"/>
                </a:solidFill>
              </a:rPr>
              <a:t> ils ne mourront pas dans ma disgrâce,</a:t>
            </a:r>
          </a:p>
          <a:p>
            <a:pPr eaLnBrk="1" hangingPunct="1">
              <a:lnSpc>
                <a:spcPct val="120000"/>
              </a:lnSpc>
            </a:pPr>
            <a:r>
              <a:rPr lang="fr-FR" altLang="fr-FR">
                <a:solidFill>
                  <a:srgbClr val="953735"/>
                </a:solidFill>
              </a:rPr>
              <a:t> ni sans recevoir les sacrements, </a:t>
            </a:r>
          </a:p>
          <a:p>
            <a:pPr eaLnBrk="1" hangingPunct="1">
              <a:lnSpc>
                <a:spcPct val="120000"/>
              </a:lnSpc>
            </a:pPr>
            <a:r>
              <a:rPr lang="fr-FR" altLang="fr-FR">
                <a:solidFill>
                  <a:srgbClr val="953735"/>
                </a:solidFill>
              </a:rPr>
              <a:t>et </a:t>
            </a:r>
            <a:r>
              <a:rPr lang="fr-FR" altLang="fr-FR" b="1">
                <a:solidFill>
                  <a:srgbClr val="953735"/>
                </a:solidFill>
              </a:rPr>
              <a:t>mon Cœur se fera leur asile assuré </a:t>
            </a:r>
          </a:p>
          <a:p>
            <a:pPr eaLnBrk="1" hangingPunct="1">
              <a:lnSpc>
                <a:spcPct val="120000"/>
              </a:lnSpc>
            </a:pPr>
            <a:r>
              <a:rPr lang="fr-FR" altLang="fr-FR" b="1">
                <a:solidFill>
                  <a:srgbClr val="953735"/>
                </a:solidFill>
              </a:rPr>
              <a:t>à cette dernière heure</a:t>
            </a:r>
            <a:r>
              <a:rPr lang="fr-FR" altLang="fr-FR">
                <a:solidFill>
                  <a:srgbClr val="953735"/>
                </a:solidFill>
              </a:rPr>
              <a:t>.</a:t>
            </a:r>
          </a:p>
        </p:txBody>
      </p:sp>
      <p:pic>
        <p:nvPicPr>
          <p:cNvPr id="40962" name="Image 2" descr="Sacré Coeur ste Faustine buste.jpg">
            <a:extLst>
              <a:ext uri="{FF2B5EF4-FFF2-40B4-BE49-F238E27FC236}">
                <a16:creationId xmlns:a16="http://schemas.microsoft.com/office/drawing/2014/main" id="{393CEEE7-FE5D-0B43-8BE0-EBCC3225B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1749425"/>
            <a:ext cx="2792412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2E68D9-DA64-5A40-9F8C-4BD873F2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802FDAC-8B80-DC40-A195-9AB245F0BEA6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26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C4620F-F79B-A843-9A28-FF93FED33C45}"/>
              </a:ext>
            </a:extLst>
          </p:cNvPr>
          <p:cNvSpPr txBox="1"/>
          <p:nvPr/>
        </p:nvSpPr>
        <p:spPr>
          <a:xfrm>
            <a:off x="225425" y="476250"/>
            <a:ext cx="85820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spc="150" dirty="0">
                <a:solidFill>
                  <a:srgbClr val="C0504D"/>
                </a:solidFill>
                <a:latin typeface="Calibri" charset="0"/>
                <a:ea typeface="ＭＳ Ｐゴシック" charset="0"/>
                <a:cs typeface="ＭＳ Ｐゴシック" charset="0"/>
              </a:rPr>
              <a:t>Communier le 1</a:t>
            </a:r>
            <a:r>
              <a:rPr lang="fr-FR" sz="2800" spc="150" baseline="30000" dirty="0">
                <a:solidFill>
                  <a:srgbClr val="C0504D"/>
                </a:solidFill>
                <a:latin typeface="Calibri" charset="0"/>
                <a:ea typeface="ＭＳ Ｐゴシック" charset="0"/>
                <a:cs typeface="ＭＳ Ｐゴシック" charset="0"/>
              </a:rPr>
              <a:t>er</a:t>
            </a:r>
            <a:r>
              <a:rPr lang="fr-FR" sz="2800" b="1" spc="150" dirty="0">
                <a:solidFill>
                  <a:srgbClr val="C0504D"/>
                </a:solidFill>
                <a:latin typeface="Calibri" charset="0"/>
                <a:ea typeface="ＭＳ Ｐゴシック" charset="0"/>
                <a:cs typeface="ＭＳ Ｐゴシック" charset="0"/>
              </a:rPr>
              <a:t> vendredi du mois, 9 fois de suite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3DA546-CA6C-9043-ACE2-C59529C0D004}"/>
              </a:ext>
            </a:extLst>
          </p:cNvPr>
          <p:cNvSpPr txBox="1"/>
          <p:nvPr/>
        </p:nvSpPr>
        <p:spPr>
          <a:xfrm>
            <a:off x="468313" y="1196975"/>
            <a:ext cx="8675687" cy="4308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200" i="1" dirty="0">
                <a:solidFill>
                  <a:schemeClr val="tx2"/>
                </a:solidFill>
              </a:rPr>
              <a:t>Une des promesses du Sacré-Cœur mérite une attention particulière </a:t>
            </a:r>
            <a:r>
              <a:rPr lang="fr-FR" altLang="fr-FR" sz="2200" dirty="0"/>
              <a:t>:</a:t>
            </a:r>
          </a:p>
        </p:txBody>
      </p:sp>
      <p:pic>
        <p:nvPicPr>
          <p:cNvPr id="40967" name="Image 4" descr="logo_canevas_16x16sansbordure.jpg">
            <a:extLst>
              <a:ext uri="{FF2B5EF4-FFF2-40B4-BE49-F238E27FC236}">
                <a16:creationId xmlns:a16="http://schemas.microsoft.com/office/drawing/2014/main" id="{6F290DE2-D953-BA41-A7F5-DDABE89B8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3">
            <a:extLst>
              <a:ext uri="{FF2B5EF4-FFF2-40B4-BE49-F238E27FC236}">
                <a16:creationId xmlns:a16="http://schemas.microsoft.com/office/drawing/2014/main" id="{E21E42BE-2ADD-004C-BBD0-2EA616C30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EEAD875-EEB7-AA4F-B409-A591626C4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69F8D90-851B-1F4C-8A8E-73D5C41DA508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27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1986" name="ZoneTexte 2">
            <a:extLst>
              <a:ext uri="{FF2B5EF4-FFF2-40B4-BE49-F238E27FC236}">
                <a16:creationId xmlns:a16="http://schemas.microsoft.com/office/drawing/2014/main" id="{8CC0D88C-ABA8-244C-923E-5E62ECDB1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188" y="3348038"/>
            <a:ext cx="6191250" cy="647700"/>
          </a:xfrm>
          <a:prstGeom prst="rect">
            <a:avLst/>
          </a:prstGeom>
          <a:solidFill>
            <a:srgbClr val="FAFC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3600"/>
              <a:t>Et aussi…</a:t>
            </a:r>
          </a:p>
        </p:txBody>
      </p:sp>
      <p:pic>
        <p:nvPicPr>
          <p:cNvPr id="41988" name="Image 4" descr="logo_canevas_16x16sansbordure.jpg">
            <a:extLst>
              <a:ext uri="{FF2B5EF4-FFF2-40B4-BE49-F238E27FC236}">
                <a16:creationId xmlns:a16="http://schemas.microsoft.com/office/drawing/2014/main" id="{D214ECF4-9665-364C-B822-28D1D5C1E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3">
            <a:extLst>
              <a:ext uri="{FF2B5EF4-FFF2-40B4-BE49-F238E27FC236}">
                <a16:creationId xmlns:a16="http://schemas.microsoft.com/office/drawing/2014/main" id="{749CF1D3-6F5A-7B41-A2C9-BC63ACDCF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8B98512-6609-D748-B893-8BB8DF6FE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BD3A836-0D64-9044-BC6E-7BDA1E51C7CD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28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B3EB07-2067-AA4F-908C-4EBFC5B04BE7}"/>
              </a:ext>
            </a:extLst>
          </p:cNvPr>
          <p:cNvSpPr txBox="1"/>
          <p:nvPr/>
        </p:nvSpPr>
        <p:spPr>
          <a:xfrm>
            <a:off x="439738" y="287338"/>
            <a:ext cx="8366125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 b="1">
                <a:solidFill>
                  <a:schemeClr val="accent2"/>
                </a:solidFill>
              </a:rPr>
              <a:t>Les  temps d’adoration devant le Saint Sacrement</a:t>
            </a:r>
          </a:p>
        </p:txBody>
      </p:sp>
      <p:pic>
        <p:nvPicPr>
          <p:cNvPr id="43011" name="Image 4" descr="adoration en famille .jpg">
            <a:extLst>
              <a:ext uri="{FF2B5EF4-FFF2-40B4-BE49-F238E27FC236}">
                <a16:creationId xmlns:a16="http://schemas.microsoft.com/office/drawing/2014/main" id="{DC89FD34-B4B0-3844-9C0C-4583B680B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630613"/>
            <a:ext cx="3776662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Image 5" descr="adoration Saint Sacrement.jpg">
            <a:extLst>
              <a:ext uri="{FF2B5EF4-FFF2-40B4-BE49-F238E27FC236}">
                <a16:creationId xmlns:a16="http://schemas.microsoft.com/office/drawing/2014/main" id="{920FB220-63CD-3C4C-BAF7-801BC548D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53"/>
          <a:stretch>
            <a:fillRect/>
          </a:stretch>
        </p:blipFill>
        <p:spPr bwMode="auto">
          <a:xfrm>
            <a:off x="4775200" y="1152525"/>
            <a:ext cx="39116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ZoneTexte 6">
            <a:extLst>
              <a:ext uri="{FF2B5EF4-FFF2-40B4-BE49-F238E27FC236}">
                <a16:creationId xmlns:a16="http://schemas.microsoft.com/office/drawing/2014/main" id="{F8EF138E-62E1-6844-91B7-1DE2D8FDC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982663"/>
            <a:ext cx="4335463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fr-FR" altLang="fr-FR" sz="2600">
                <a:solidFill>
                  <a:schemeClr val="tx2"/>
                </a:solidFill>
              </a:rPr>
              <a:t>Que le Saint Sacrement soit exposé dans l’ostensoir, </a:t>
            </a:r>
          </a:p>
          <a:p>
            <a:pPr eaLnBrk="1" hangingPunct="1"/>
            <a:endParaRPr lang="fr-FR" altLang="fr-FR" sz="1400">
              <a:solidFill>
                <a:schemeClr val="tx2"/>
              </a:solidFill>
            </a:endParaRPr>
          </a:p>
          <a:p>
            <a:pPr eaLnBrk="1" hangingPunct="1"/>
            <a:r>
              <a:rPr lang="fr-FR" altLang="fr-FR" i="1">
                <a:solidFill>
                  <a:schemeClr val="tx2"/>
                </a:solidFill>
              </a:rPr>
              <a:t>ou simplement </a:t>
            </a:r>
          </a:p>
          <a:p>
            <a:pPr algn="ctr" eaLnBrk="1" hangingPunct="1">
              <a:lnSpc>
                <a:spcPct val="120000"/>
              </a:lnSpc>
            </a:pPr>
            <a:r>
              <a:rPr lang="fr-FR" altLang="fr-FR" sz="2600">
                <a:solidFill>
                  <a:schemeClr val="tx2"/>
                </a:solidFill>
              </a:rPr>
              <a:t>au tabernacle,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altLang="fr-FR" sz="2800" b="1">
                <a:solidFill>
                  <a:schemeClr val="tx2"/>
                </a:solidFill>
              </a:rPr>
              <a:t>Jésus est là.</a:t>
            </a:r>
          </a:p>
        </p:txBody>
      </p:sp>
      <p:sp>
        <p:nvSpPr>
          <p:cNvPr id="44038" name="ZoneTexte 7">
            <a:extLst>
              <a:ext uri="{FF2B5EF4-FFF2-40B4-BE49-F238E27FC236}">
                <a16:creationId xmlns:a16="http://schemas.microsoft.com/office/drawing/2014/main" id="{33AE571B-4101-2845-8A6E-EEFD4BCAC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7863" y="4198938"/>
            <a:ext cx="44196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fr-FR" sz="2600">
                <a:solidFill>
                  <a:srgbClr val="1F497D"/>
                </a:solidFill>
              </a:rPr>
              <a:t>L’important est de se tenir devant Lui, dans le silence…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2600">
                <a:solidFill>
                  <a:srgbClr val="1F497D"/>
                </a:solidFill>
              </a:rPr>
              <a:t>L’adorer, Lui dire qu’on L’aime.</a:t>
            </a:r>
          </a:p>
        </p:txBody>
      </p:sp>
      <p:pic>
        <p:nvPicPr>
          <p:cNvPr id="43016" name="Image 4" descr="logo_canevas_16x16sansbordure.jpg">
            <a:extLst>
              <a:ext uri="{FF2B5EF4-FFF2-40B4-BE49-F238E27FC236}">
                <a16:creationId xmlns:a16="http://schemas.microsoft.com/office/drawing/2014/main" id="{29AF821B-6D7B-7244-A224-5A5B19299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3">
            <a:extLst>
              <a:ext uri="{FF2B5EF4-FFF2-40B4-BE49-F238E27FC236}">
                <a16:creationId xmlns:a16="http://schemas.microsoft.com/office/drawing/2014/main" id="{4D90A36F-E82D-DE48-A736-FF0B90029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CDF13F9-F662-FB47-8080-387D12A45C70}"/>
              </a:ext>
            </a:extLst>
          </p:cNvPr>
          <p:cNvSpPr txBox="1"/>
          <p:nvPr/>
        </p:nvSpPr>
        <p:spPr>
          <a:xfrm>
            <a:off x="793750" y="176213"/>
            <a:ext cx="749617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3200" b="1">
                <a:solidFill>
                  <a:srgbClr val="C0504D"/>
                </a:solidFill>
              </a:rPr>
              <a:t>Juin, un mois dédié au Sacré-Cœur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D945935-11CD-4047-B84C-4A8925E1D654}"/>
              </a:ext>
            </a:extLst>
          </p:cNvPr>
          <p:cNvSpPr txBox="1"/>
          <p:nvPr/>
        </p:nvSpPr>
        <p:spPr>
          <a:xfrm>
            <a:off x="476250" y="969963"/>
            <a:ext cx="4251325" cy="2032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fr-FR" altLang="fr-FR">
                <a:solidFill>
                  <a:srgbClr val="1F497D"/>
                </a:solidFill>
              </a:rPr>
              <a:t>De même que le mois de mai 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altLang="fr-FR">
                <a:solidFill>
                  <a:srgbClr val="1F497D"/>
                </a:solidFill>
              </a:rPr>
              <a:t>est dédié à Marie,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altLang="fr-FR" b="1">
                <a:solidFill>
                  <a:srgbClr val="953735"/>
                </a:solidFill>
              </a:rPr>
              <a:t>le mois de juin est consacré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altLang="fr-FR" b="1">
                <a:solidFill>
                  <a:srgbClr val="953735"/>
                </a:solidFill>
              </a:rPr>
              <a:t>au Sacré-Cœur.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7EFAFB-2058-6A45-853B-C314EDB3C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1DE248-1BD9-9041-9837-51B162969D4A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29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5062" name="ZoneTexte 7">
            <a:extLst>
              <a:ext uri="{FF2B5EF4-FFF2-40B4-BE49-F238E27FC236}">
                <a16:creationId xmlns:a16="http://schemas.microsoft.com/office/drawing/2014/main" id="{CEB8F5CB-85D0-F749-9BF9-7BB88A655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3495675"/>
            <a:ext cx="4251325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fr-FR" altLang="fr-FR" sz="2600">
                <a:solidFill>
                  <a:srgbClr val="1F497D"/>
                </a:solidFill>
              </a:rPr>
              <a:t>Le prier plus particulièrement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altLang="fr-FR" sz="2600">
                <a:solidFill>
                  <a:srgbClr val="1F497D"/>
                </a:solidFill>
              </a:rPr>
              <a:t>pendant le mois de juin 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altLang="fr-FR" sz="2600">
                <a:solidFill>
                  <a:srgbClr val="1F497D"/>
                </a:solidFill>
              </a:rPr>
              <a:t>est donc une excellente façon 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altLang="fr-FR" sz="2600">
                <a:solidFill>
                  <a:srgbClr val="1F497D"/>
                </a:solidFill>
              </a:rPr>
              <a:t>de </a:t>
            </a:r>
            <a:r>
              <a:rPr lang="fr-FR" altLang="fr-FR" sz="2600" b="1">
                <a:solidFill>
                  <a:srgbClr val="1F497D"/>
                </a:solidFill>
              </a:rPr>
              <a:t>L’honorer</a:t>
            </a:r>
            <a:r>
              <a:rPr lang="fr-FR" altLang="fr-FR" sz="2600">
                <a:solidFill>
                  <a:srgbClr val="1F497D"/>
                </a:solidFill>
              </a:rPr>
              <a:t> et de </a:t>
            </a:r>
            <a:r>
              <a:rPr lang="fr-FR" altLang="fr-FR" sz="2600" b="1">
                <a:solidFill>
                  <a:srgbClr val="1F497D"/>
                </a:solidFill>
              </a:rPr>
              <a:t>réparer 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altLang="fr-FR" sz="2600">
                <a:solidFill>
                  <a:srgbClr val="1F497D"/>
                </a:solidFill>
              </a:rPr>
              <a:t>les offenses qui lui sont faites.</a:t>
            </a:r>
          </a:p>
        </p:txBody>
      </p:sp>
      <p:pic>
        <p:nvPicPr>
          <p:cNvPr id="44037" name="Image 9" descr="sacre-coeur+ croix et livre.png">
            <a:extLst>
              <a:ext uri="{FF2B5EF4-FFF2-40B4-BE49-F238E27FC236}">
                <a16:creationId xmlns:a16="http://schemas.microsoft.com/office/drawing/2014/main" id="{85558C1A-F461-D04C-95DA-040111B55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14425"/>
            <a:ext cx="3827463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Image 4" descr="logo_canevas_16x16sansbordure.jpg">
            <a:extLst>
              <a:ext uri="{FF2B5EF4-FFF2-40B4-BE49-F238E27FC236}">
                <a16:creationId xmlns:a16="http://schemas.microsoft.com/office/drawing/2014/main" id="{3492409D-DAAA-974B-9B7B-85C39926E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3">
            <a:extLst>
              <a:ext uri="{FF2B5EF4-FFF2-40B4-BE49-F238E27FC236}">
                <a16:creationId xmlns:a16="http://schemas.microsoft.com/office/drawing/2014/main" id="{206823A8-8CDB-5548-A544-2E5ACFA4E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50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465C7FE-F7B9-4443-88A1-492D492EDAF1}"/>
              </a:ext>
            </a:extLst>
          </p:cNvPr>
          <p:cNvSpPr txBox="1"/>
          <p:nvPr/>
        </p:nvSpPr>
        <p:spPr>
          <a:xfrm>
            <a:off x="804863" y="4005263"/>
            <a:ext cx="7561262" cy="2030412"/>
          </a:xfrm>
          <a:prstGeom prst="rect">
            <a:avLst/>
          </a:prstGeom>
          <a:solidFill>
            <a:srgbClr val="FFE4D3"/>
          </a:solidFill>
          <a:ln w="3175" cmpd="sng"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lvl="2" algn="ctr" eaLnBrk="1" hangingPunct="1"/>
            <a:endParaRPr lang="fr-FR" altLang="fr-FR" sz="1800"/>
          </a:p>
          <a:p>
            <a:pPr lvl="2" algn="ctr" eaLnBrk="1" hangingPunct="1"/>
            <a:r>
              <a:rPr lang="fr-FR" altLang="fr-FR" sz="1800"/>
              <a:t>Au fil de la présentation</a:t>
            </a:r>
          </a:p>
          <a:p>
            <a:pPr lvl="2" algn="just" eaLnBrk="1" hangingPunct="1"/>
            <a:endParaRPr lang="fr-FR" altLang="fr-FR" sz="1800"/>
          </a:p>
          <a:p>
            <a:pPr lvl="2"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fr-FR" altLang="fr-FR" sz="1800" i="1"/>
              <a:t>Valoriser et/ou compléter les citations bibliques</a:t>
            </a:r>
          </a:p>
          <a:p>
            <a:pPr lvl="2"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fr-FR" altLang="fr-FR" sz="1800" i="1"/>
              <a:t>Couper par une prière, un chant…</a:t>
            </a:r>
          </a:p>
          <a:p>
            <a:pPr eaLnBrk="1" hangingPunct="1"/>
            <a:endParaRPr lang="fr-FR" altLang="fr-FR" sz="1800"/>
          </a:p>
        </p:txBody>
      </p:sp>
      <p:sp>
        <p:nvSpPr>
          <p:cNvPr id="17410" name="ZoneTexte 1">
            <a:extLst>
              <a:ext uri="{FF2B5EF4-FFF2-40B4-BE49-F238E27FC236}">
                <a16:creationId xmlns:a16="http://schemas.microsoft.com/office/drawing/2014/main" id="{1B838E87-A528-8844-9184-2F7DF8C17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514350"/>
            <a:ext cx="7561262" cy="2843213"/>
          </a:xfrm>
          <a:prstGeom prst="rect">
            <a:avLst/>
          </a:prstGeom>
          <a:solidFill>
            <a:srgbClr val="FFE4D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4445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/>
              <a:t>Suggestions avant de commencer</a:t>
            </a:r>
          </a:p>
          <a:p>
            <a:pPr algn="ctr" eaLnBrk="1" hangingPunct="1"/>
            <a:endParaRPr lang="fr-FR" altLang="fr-FR" sz="3600" u="sng"/>
          </a:p>
          <a:p>
            <a:pPr lvl="2" algn="just" eaLnBrk="1" hangingPunct="1">
              <a:lnSpc>
                <a:spcPct val="140000"/>
              </a:lnSpc>
              <a:buFont typeface="Wingdings" pitchFamily="2" charset="2"/>
              <a:buChar char="ü"/>
            </a:pPr>
            <a:r>
              <a:rPr lang="fr-FR" altLang="fr-FR"/>
              <a:t>Un moment de silence et de mise en présence de Dieu</a:t>
            </a:r>
            <a:r>
              <a:rPr lang="en-GB" altLang="fr-FR"/>
              <a:t> </a:t>
            </a:r>
            <a:r>
              <a:rPr lang="fr-FR" altLang="fr-FR"/>
              <a:t> </a:t>
            </a:r>
            <a:endParaRPr lang="en-GB" altLang="fr-FR"/>
          </a:p>
          <a:p>
            <a:pPr lvl="2" algn="just" eaLnBrk="1" hangingPunct="1">
              <a:lnSpc>
                <a:spcPct val="140000"/>
              </a:lnSpc>
              <a:buFont typeface="Wingdings" pitchFamily="2" charset="2"/>
              <a:buChar char="ü"/>
            </a:pPr>
            <a:r>
              <a:rPr lang="fr-FR" altLang="fr-FR"/>
              <a:t>Un signe de croix bien fait</a:t>
            </a:r>
            <a:endParaRPr lang="en-GB" altLang="fr-FR"/>
          </a:p>
          <a:p>
            <a:pPr lvl="2" algn="just" eaLnBrk="1" hangingPunct="1">
              <a:lnSpc>
                <a:spcPct val="140000"/>
              </a:lnSpc>
              <a:buFont typeface="Wingdings" pitchFamily="2" charset="2"/>
              <a:buChar char="ü"/>
            </a:pPr>
            <a:r>
              <a:rPr lang="fr-FR" altLang="fr-FR"/>
              <a:t>Une demande d’aide à l'Esprit-Saint</a:t>
            </a:r>
          </a:p>
          <a:p>
            <a:pPr eaLnBrk="1" hangingPunct="1"/>
            <a:endParaRPr lang="fr-FR" altLang="fr-FR" sz="180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60ECBE2-44FE-484E-84CD-09B58E38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DC28272-0FD2-D240-A6A6-CDF02F8A98B5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3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pic>
        <p:nvPicPr>
          <p:cNvPr id="17413" name="Image 4" descr="logo_canevas_16x16sansbordure.jpg">
            <a:extLst>
              <a:ext uri="{FF2B5EF4-FFF2-40B4-BE49-F238E27FC236}">
                <a16:creationId xmlns:a16="http://schemas.microsoft.com/office/drawing/2014/main" id="{49E25C1C-BE10-4B40-8D34-580D00EE6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3">
            <a:extLst>
              <a:ext uri="{FF2B5EF4-FFF2-40B4-BE49-F238E27FC236}">
                <a16:creationId xmlns:a16="http://schemas.microsoft.com/office/drawing/2014/main" id="{D53E4A7A-B0AE-CA45-9F1F-0BA1D701D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CE27AF7-B6CA-EE43-9ED1-FE899068D63C}"/>
              </a:ext>
            </a:extLst>
          </p:cNvPr>
          <p:cNvSpPr txBox="1"/>
          <p:nvPr/>
        </p:nvSpPr>
        <p:spPr>
          <a:xfrm>
            <a:off x="334963" y="127000"/>
            <a:ext cx="8291512" cy="5222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 b="1">
                <a:solidFill>
                  <a:schemeClr val="accent2"/>
                </a:solidFill>
              </a:rPr>
              <a:t>Prier avec les litanies du Sacré-Cœur</a:t>
            </a:r>
            <a:endParaRPr lang="fr-FR" altLang="fr-FR" sz="3200" b="1">
              <a:solidFill>
                <a:schemeClr val="accent2"/>
              </a:solidFill>
            </a:endParaRPr>
          </a:p>
        </p:txBody>
      </p:sp>
      <p:sp>
        <p:nvSpPr>
          <p:cNvPr id="45058" name="ZoneTexte 2">
            <a:extLst>
              <a:ext uri="{FF2B5EF4-FFF2-40B4-BE49-F238E27FC236}">
                <a16:creationId xmlns:a16="http://schemas.microsoft.com/office/drawing/2014/main" id="{4AECAFB6-0F4F-6F4B-A2B2-67042E71B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3" y="935038"/>
            <a:ext cx="8967787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 sz="2200">
                <a:solidFill>
                  <a:schemeClr val="tx2"/>
                </a:solidFill>
              </a:rPr>
              <a:t>Les litanies sont comme un bouquet composé d’une suite d’invocations, suivies de la réponse ‘’</a:t>
            </a:r>
            <a:r>
              <a:rPr lang="fr-FR" altLang="ja-JP" sz="2200" i="1">
                <a:solidFill>
                  <a:schemeClr val="tx2"/>
                </a:solidFill>
              </a:rPr>
              <a:t>Ayez pitié de nous</a:t>
            </a:r>
            <a:r>
              <a:rPr lang="fr-FR" altLang="fr-FR" sz="2200" i="1">
                <a:solidFill>
                  <a:schemeClr val="tx2"/>
                </a:solidFill>
              </a:rPr>
              <a:t>’’</a:t>
            </a:r>
            <a:r>
              <a:rPr lang="fr-FR" altLang="ja-JP" sz="2200" i="1">
                <a:solidFill>
                  <a:schemeClr val="tx2"/>
                </a:solidFill>
              </a:rPr>
              <a:t>. </a:t>
            </a:r>
            <a:r>
              <a:rPr lang="fr-FR" altLang="ja-JP" sz="2200">
                <a:solidFill>
                  <a:schemeClr val="tx2"/>
                </a:solidFill>
              </a:rPr>
              <a:t>Elles nous aident à méditer sur l</a:t>
            </a:r>
            <a:r>
              <a:rPr lang="fr-FR" altLang="fr-FR" sz="2200">
                <a:solidFill>
                  <a:schemeClr val="tx2"/>
                </a:solidFill>
              </a:rPr>
              <a:t>’</a:t>
            </a:r>
            <a:r>
              <a:rPr lang="fr-FR" altLang="ja-JP" sz="2200">
                <a:solidFill>
                  <a:schemeClr val="tx2"/>
                </a:solidFill>
              </a:rPr>
              <a:t>un ou l</a:t>
            </a:r>
            <a:r>
              <a:rPr lang="fr-FR" altLang="fr-FR" sz="2200">
                <a:solidFill>
                  <a:schemeClr val="tx2"/>
                </a:solidFill>
              </a:rPr>
              <a:t>’</a:t>
            </a:r>
            <a:r>
              <a:rPr lang="fr-FR" altLang="ja-JP" sz="2200">
                <a:solidFill>
                  <a:schemeClr val="tx2"/>
                </a:solidFill>
              </a:rPr>
              <a:t>autre aspect du Cœur de Jésus. En voici quelques-unes </a:t>
            </a:r>
            <a:r>
              <a:rPr lang="fr-FR" altLang="ja-JP">
                <a:solidFill>
                  <a:schemeClr val="tx2"/>
                </a:solidFill>
              </a:rPr>
              <a:t>:</a:t>
            </a:r>
            <a:endParaRPr lang="fr-FR" altLang="fr-FR">
              <a:solidFill>
                <a:schemeClr val="tx2"/>
              </a:solidFill>
            </a:endParaRPr>
          </a:p>
        </p:txBody>
      </p:sp>
      <p:pic>
        <p:nvPicPr>
          <p:cNvPr id="45059" name="Image 5" descr="flamme 2.jpg">
            <a:extLst>
              <a:ext uri="{FF2B5EF4-FFF2-40B4-BE49-F238E27FC236}">
                <a16:creationId xmlns:a16="http://schemas.microsoft.com/office/drawing/2014/main" id="{4228FA5F-4F0C-5F43-A70D-2B307DCD0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2371725"/>
            <a:ext cx="24638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82BF1B-5FF4-E046-B11D-1EAA0B0B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942EA44-BDA8-3240-9832-9FFA56C40B43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30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6087" name="ZoneTexte 7">
            <a:extLst>
              <a:ext uri="{FF2B5EF4-FFF2-40B4-BE49-F238E27FC236}">
                <a16:creationId xmlns:a16="http://schemas.microsoft.com/office/drawing/2014/main" id="{2A67221E-46E6-864E-ACED-E53183B7C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2201863"/>
            <a:ext cx="6683375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fr-FR" altLang="fr-FR" sz="2200">
                <a:solidFill>
                  <a:srgbClr val="953735"/>
                </a:solidFill>
              </a:rPr>
              <a:t>Cœur de  Jésus, Fils du Père Eternel, 					</a:t>
            </a:r>
          </a:p>
          <a:p>
            <a:pPr eaLnBrk="1" hangingPunct="1">
              <a:lnSpc>
                <a:spcPct val="130000"/>
              </a:lnSpc>
            </a:pPr>
            <a:r>
              <a:rPr lang="fr-FR" altLang="fr-FR" sz="2200">
                <a:solidFill>
                  <a:srgbClr val="953735"/>
                </a:solidFill>
              </a:rPr>
              <a:t>Cœur de Jésus, maison de Dieu et porte du Ciel,	</a:t>
            </a:r>
          </a:p>
          <a:p>
            <a:pPr eaLnBrk="1" hangingPunct="1">
              <a:lnSpc>
                <a:spcPct val="130000"/>
              </a:lnSpc>
            </a:pPr>
            <a:r>
              <a:rPr lang="fr-FR" altLang="fr-FR" sz="2200" b="1">
                <a:solidFill>
                  <a:srgbClr val="953735"/>
                </a:solidFill>
              </a:rPr>
              <a:t>Cœur de Jésus, fournaise ardente de charité</a:t>
            </a:r>
            <a:r>
              <a:rPr lang="fr-FR" altLang="fr-FR" sz="2200">
                <a:solidFill>
                  <a:srgbClr val="953735"/>
                </a:solidFill>
              </a:rPr>
              <a:t>,		</a:t>
            </a:r>
          </a:p>
          <a:p>
            <a:pPr eaLnBrk="1" hangingPunct="1">
              <a:lnSpc>
                <a:spcPct val="130000"/>
              </a:lnSpc>
            </a:pPr>
            <a:r>
              <a:rPr lang="fr-FR" altLang="fr-FR" sz="2200">
                <a:solidFill>
                  <a:srgbClr val="953735"/>
                </a:solidFill>
              </a:rPr>
              <a:t>Cœur de Jésus, patient et très miséricordieux,			</a:t>
            </a:r>
          </a:p>
          <a:p>
            <a:pPr eaLnBrk="1" hangingPunct="1">
              <a:lnSpc>
                <a:spcPct val="130000"/>
              </a:lnSpc>
            </a:pPr>
            <a:r>
              <a:rPr lang="fr-FR" altLang="fr-FR" sz="2200">
                <a:solidFill>
                  <a:srgbClr val="953735"/>
                </a:solidFill>
              </a:rPr>
              <a:t>Cœur de Jésus, broyé à cause de nos péchés,			</a:t>
            </a:r>
          </a:p>
          <a:p>
            <a:pPr eaLnBrk="1" hangingPunct="1">
              <a:lnSpc>
                <a:spcPct val="130000"/>
              </a:lnSpc>
            </a:pPr>
            <a:r>
              <a:rPr lang="fr-FR" altLang="fr-FR" sz="2200">
                <a:solidFill>
                  <a:srgbClr val="953735"/>
                </a:solidFill>
              </a:rPr>
              <a:t>Cœur de  Jésus, obéissant jusqu’à la mort,				</a:t>
            </a:r>
          </a:p>
          <a:p>
            <a:pPr eaLnBrk="1" hangingPunct="1">
              <a:lnSpc>
                <a:spcPct val="130000"/>
              </a:lnSpc>
            </a:pPr>
            <a:r>
              <a:rPr lang="fr-FR" altLang="fr-FR" sz="2200">
                <a:solidFill>
                  <a:srgbClr val="953735"/>
                </a:solidFill>
              </a:rPr>
              <a:t>Cœur de Jésus, percé par la lance,						</a:t>
            </a:r>
          </a:p>
          <a:p>
            <a:pPr eaLnBrk="1" hangingPunct="1">
              <a:lnSpc>
                <a:spcPct val="130000"/>
              </a:lnSpc>
            </a:pPr>
            <a:r>
              <a:rPr lang="fr-FR" altLang="fr-FR" sz="2200">
                <a:solidFill>
                  <a:srgbClr val="953735"/>
                </a:solidFill>
              </a:rPr>
              <a:t>Cœur de Jésus, notre vie et notre résurrection,			</a:t>
            </a:r>
          </a:p>
          <a:p>
            <a:pPr eaLnBrk="1" hangingPunct="1">
              <a:lnSpc>
                <a:spcPct val="130000"/>
              </a:lnSpc>
            </a:pPr>
            <a:r>
              <a:rPr lang="fr-FR" altLang="fr-FR" sz="2200">
                <a:solidFill>
                  <a:srgbClr val="953735"/>
                </a:solidFill>
              </a:rPr>
              <a:t>Cœur de Jésus, notre paix et notre réconciliation…</a:t>
            </a:r>
            <a:endParaRPr lang="fr-FR" altLang="fr-FR" sz="22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EEC80D2-F116-5F49-A6D5-92D1A3A8A3EE}"/>
              </a:ext>
            </a:extLst>
          </p:cNvPr>
          <p:cNvSpPr txBox="1"/>
          <p:nvPr/>
        </p:nvSpPr>
        <p:spPr>
          <a:xfrm>
            <a:off x="6170613" y="5776913"/>
            <a:ext cx="2794000" cy="4603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fr-FR" altLang="fr-FR">
                <a:solidFill>
                  <a:schemeClr val="tx2"/>
                </a:solidFill>
              </a:rPr>
              <a:t>‘</a:t>
            </a:r>
            <a:r>
              <a:rPr lang="fr-FR" altLang="fr-FR">
                <a:solidFill>
                  <a:srgbClr val="953735"/>
                </a:solidFill>
              </a:rPr>
              <a:t>’</a:t>
            </a:r>
            <a:r>
              <a:rPr lang="fr-FR" altLang="ja-JP" i="1">
                <a:solidFill>
                  <a:srgbClr val="953735"/>
                </a:solidFill>
              </a:rPr>
              <a:t>Ayez pitié de nous</a:t>
            </a:r>
            <a:r>
              <a:rPr lang="fr-FR" altLang="fr-FR" i="1">
                <a:solidFill>
                  <a:srgbClr val="953735"/>
                </a:solidFill>
              </a:rPr>
              <a:t>’’</a:t>
            </a:r>
            <a:endParaRPr lang="fr-FR" altLang="fr-FR"/>
          </a:p>
        </p:txBody>
      </p:sp>
      <p:pic>
        <p:nvPicPr>
          <p:cNvPr id="45064" name="Image 4" descr="logo_canevas_16x16sansbordure.jpg">
            <a:extLst>
              <a:ext uri="{FF2B5EF4-FFF2-40B4-BE49-F238E27FC236}">
                <a16:creationId xmlns:a16="http://schemas.microsoft.com/office/drawing/2014/main" id="{EA51FC1D-5F29-3A4A-B869-B97712857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3">
            <a:extLst>
              <a:ext uri="{FF2B5EF4-FFF2-40B4-BE49-F238E27FC236}">
                <a16:creationId xmlns:a16="http://schemas.microsoft.com/office/drawing/2014/main" id="{5C229CA8-2FCA-EC41-8728-F3D6E0102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5930E5-E3F9-8B4C-94F1-DFABE0B0D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4736A3F-A8E8-2F48-B4D1-F4B1E4B00CB5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31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46082" name="ZoneTexte 2">
            <a:extLst>
              <a:ext uri="{FF2B5EF4-FFF2-40B4-BE49-F238E27FC236}">
                <a16:creationId xmlns:a16="http://schemas.microsoft.com/office/drawing/2014/main" id="{5E349170-ED87-E543-B2D9-64A3ADE70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2636838"/>
            <a:ext cx="6121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3600"/>
              <a:t>Pour nous encourager…</a:t>
            </a:r>
          </a:p>
        </p:txBody>
      </p:sp>
      <p:pic>
        <p:nvPicPr>
          <p:cNvPr id="46084" name="Image 4" descr="logo_canevas_16x16sansbordure.jpg">
            <a:extLst>
              <a:ext uri="{FF2B5EF4-FFF2-40B4-BE49-F238E27FC236}">
                <a16:creationId xmlns:a16="http://schemas.microsoft.com/office/drawing/2014/main" id="{D7DA2B16-FC55-6841-8D75-7E4B77239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3">
            <a:extLst>
              <a:ext uri="{FF2B5EF4-FFF2-40B4-BE49-F238E27FC236}">
                <a16:creationId xmlns:a16="http://schemas.microsoft.com/office/drawing/2014/main" id="{FAEC872C-0C74-0E4C-AA7F-CC459EE38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880F30B-9F3A-E540-8C0A-91D3F9ADB434}"/>
              </a:ext>
            </a:extLst>
          </p:cNvPr>
          <p:cNvSpPr txBox="1"/>
          <p:nvPr/>
        </p:nvSpPr>
        <p:spPr>
          <a:xfrm>
            <a:off x="47625" y="158750"/>
            <a:ext cx="9026525" cy="10461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 b="1" dirty="0">
                <a:solidFill>
                  <a:srgbClr val="C0504D"/>
                </a:solidFill>
              </a:rPr>
              <a:t>Les promesses du Sacré-Cœur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b="1" i="1" dirty="0">
                <a:solidFill>
                  <a:srgbClr val="C0504D"/>
                </a:solidFill>
              </a:rPr>
              <a:t>en faveur des personnes qui ont une vraie dévotion à son Divin Cœur</a:t>
            </a:r>
            <a:endParaRPr lang="fr-FR" altLang="fr-FR" dirty="0">
              <a:solidFill>
                <a:srgbClr val="C0504D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182B82E-15B8-7242-90F4-6D6A9CBF9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B33D5A8-C63A-A140-B8A5-6ED0B1A65D9A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32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8919A26-DF2F-094D-807C-6DE85940FB01}"/>
              </a:ext>
            </a:extLst>
          </p:cNvPr>
          <p:cNvSpPr txBox="1"/>
          <p:nvPr/>
        </p:nvSpPr>
        <p:spPr>
          <a:xfrm>
            <a:off x="225425" y="2801938"/>
            <a:ext cx="8848725" cy="31797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fr-FR" altLang="fr-FR">
                <a:solidFill>
                  <a:srgbClr val="953735"/>
                </a:solidFill>
              </a:rPr>
              <a:t>Je mettrai la paix dans leur famille.</a:t>
            </a:r>
          </a:p>
          <a:p>
            <a:pPr algn="just" eaLnBrk="1" hangingPunct="1">
              <a:lnSpc>
                <a:spcPct val="120000"/>
              </a:lnSpc>
            </a:pPr>
            <a:r>
              <a:rPr lang="fr-FR" altLang="fr-FR">
                <a:solidFill>
                  <a:srgbClr val="953735"/>
                </a:solidFill>
              </a:rPr>
              <a:t>Je les consolerai dans toutes leurs peines.</a:t>
            </a:r>
          </a:p>
          <a:p>
            <a:pPr algn="just" eaLnBrk="1" hangingPunct="1">
              <a:lnSpc>
                <a:spcPct val="120000"/>
              </a:lnSpc>
            </a:pPr>
            <a:r>
              <a:rPr lang="fr-FR" altLang="fr-FR">
                <a:solidFill>
                  <a:srgbClr val="953735"/>
                </a:solidFill>
              </a:rPr>
              <a:t>Je serai leur refuge assuré, pendant la vie et surtout à la mort.</a:t>
            </a:r>
          </a:p>
          <a:p>
            <a:pPr algn="just" eaLnBrk="1" hangingPunct="1">
              <a:lnSpc>
                <a:spcPct val="120000"/>
              </a:lnSpc>
            </a:pPr>
            <a:r>
              <a:rPr lang="fr-FR" altLang="fr-FR">
                <a:solidFill>
                  <a:srgbClr val="953735"/>
                </a:solidFill>
              </a:rPr>
              <a:t>Je répandrai d’abondantes bénédictions sur toutes leurs entreprises.</a:t>
            </a:r>
          </a:p>
          <a:p>
            <a:pPr algn="just" eaLnBrk="1" hangingPunct="1">
              <a:lnSpc>
                <a:spcPct val="120000"/>
              </a:lnSpc>
            </a:pPr>
            <a:r>
              <a:rPr lang="fr-FR" altLang="fr-FR">
                <a:solidFill>
                  <a:srgbClr val="953735"/>
                </a:solidFill>
              </a:rPr>
              <a:t>Les pécheurs trouveront dans mon Cœur la source de la Miséricorde.</a:t>
            </a:r>
          </a:p>
          <a:p>
            <a:pPr algn="just" eaLnBrk="1" hangingPunct="1">
              <a:lnSpc>
                <a:spcPct val="120000"/>
              </a:lnSpc>
            </a:pPr>
            <a:r>
              <a:rPr lang="fr-FR" altLang="fr-FR">
                <a:solidFill>
                  <a:srgbClr val="953735"/>
                </a:solidFill>
              </a:rPr>
              <a:t>Les âmes tièdes deviendront ferventes.</a:t>
            </a:r>
          </a:p>
          <a:p>
            <a:pPr algn="just" eaLnBrk="1" hangingPunct="1">
              <a:lnSpc>
                <a:spcPct val="120000"/>
              </a:lnSpc>
            </a:pPr>
            <a:r>
              <a:rPr lang="fr-FR" altLang="fr-FR">
                <a:solidFill>
                  <a:srgbClr val="953735"/>
                </a:solidFill>
              </a:rPr>
              <a:t>Je bénirai les maisons où l’image de mon Cœur sera exposée et honorée</a:t>
            </a:r>
            <a:r>
              <a:rPr lang="fr-FR" altLang="fr-FR" sz="28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E909B1F-AD73-744F-97C5-7D782DA1A703}"/>
              </a:ext>
            </a:extLst>
          </p:cNvPr>
          <p:cNvSpPr txBox="1"/>
          <p:nvPr/>
        </p:nvSpPr>
        <p:spPr>
          <a:xfrm>
            <a:off x="177800" y="1341438"/>
            <a:ext cx="9074150" cy="111780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fr-FR" altLang="fr-FR" sz="2100" i="1" dirty="0">
                <a:solidFill>
                  <a:schemeClr val="tx2"/>
                </a:solidFill>
              </a:rPr>
              <a:t>Au cours de ses apparitions à sainte Marguerite Marie, de 1674 à 1688, </a:t>
            </a:r>
          </a:p>
          <a:p>
            <a:pPr algn="just" eaLnBrk="1" hangingPunct="1"/>
            <a:r>
              <a:rPr lang="fr-FR" altLang="fr-FR" sz="2100" i="1" dirty="0">
                <a:solidFill>
                  <a:schemeClr val="tx2"/>
                </a:solidFill>
              </a:rPr>
              <a:t>Jésus a promis de grandes grâces à tous ceux qui honoreraient son </a:t>
            </a:r>
            <a:r>
              <a:rPr lang="fr-FR" altLang="fr-FR" sz="2100" i="1">
                <a:solidFill>
                  <a:schemeClr val="tx2"/>
                </a:solidFill>
              </a:rPr>
              <a:t>Divin Cœur.</a:t>
            </a:r>
            <a:endParaRPr lang="fr-FR" altLang="fr-FR" sz="2100" i="1" dirty="0">
              <a:solidFill>
                <a:schemeClr val="tx2"/>
              </a:solidFill>
            </a:endParaRPr>
          </a:p>
          <a:p>
            <a:pPr algn="just" eaLnBrk="1" hangingPunct="1">
              <a:lnSpc>
                <a:spcPct val="120000"/>
              </a:lnSpc>
            </a:pPr>
            <a:r>
              <a:rPr lang="fr-FR" altLang="fr-FR" sz="2200" i="1" dirty="0">
                <a:solidFill>
                  <a:schemeClr val="tx2"/>
                </a:solidFill>
              </a:rPr>
              <a:t>Voici quelques-unes de ses promesses </a:t>
            </a:r>
            <a:r>
              <a:rPr lang="fr-FR" altLang="fr-FR" sz="2200" i="1" dirty="0">
                <a:solidFill>
                  <a:srgbClr val="000000"/>
                </a:solidFill>
              </a:rPr>
              <a:t>:</a:t>
            </a:r>
          </a:p>
        </p:txBody>
      </p:sp>
      <p:pic>
        <p:nvPicPr>
          <p:cNvPr id="47110" name="Image 4" descr="logo_canevas_16x16sansbordure.jpg">
            <a:extLst>
              <a:ext uri="{FF2B5EF4-FFF2-40B4-BE49-F238E27FC236}">
                <a16:creationId xmlns:a16="http://schemas.microsoft.com/office/drawing/2014/main" id="{7882C52D-2000-BC4A-BE26-817BB029C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3">
            <a:extLst>
              <a:ext uri="{FF2B5EF4-FFF2-40B4-BE49-F238E27FC236}">
                <a16:creationId xmlns:a16="http://schemas.microsoft.com/office/drawing/2014/main" id="{ADEDF190-05A9-364E-A3DA-E48A9A121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D38CCF-100E-B244-8841-EA6945B1135A}"/>
              </a:ext>
            </a:extLst>
          </p:cNvPr>
          <p:cNvSpPr/>
          <p:nvPr/>
        </p:nvSpPr>
        <p:spPr>
          <a:xfrm>
            <a:off x="619125" y="225425"/>
            <a:ext cx="7856538" cy="89217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3200" b="1">
                <a:solidFill>
                  <a:srgbClr val="C0504D"/>
                </a:solidFill>
              </a:rPr>
              <a:t>Courage ! J’ai vaincu le monde… </a:t>
            </a:r>
          </a:p>
          <a:p>
            <a:pPr algn="ctr" eaLnBrk="1" hangingPunct="1"/>
            <a:r>
              <a:rPr lang="fr-FR" altLang="fr-FR" sz="2000">
                <a:solidFill>
                  <a:srgbClr val="C0504D"/>
                </a:solidFill>
              </a:rPr>
              <a:t>(Jn 16, 33)</a:t>
            </a:r>
          </a:p>
        </p:txBody>
      </p:sp>
      <p:sp>
        <p:nvSpPr>
          <p:cNvPr id="48130" name="ZoneTexte 3">
            <a:extLst>
              <a:ext uri="{FF2B5EF4-FFF2-40B4-BE49-F238E27FC236}">
                <a16:creationId xmlns:a16="http://schemas.microsoft.com/office/drawing/2014/main" id="{1DBD3BB9-D696-8E40-B5EC-00D1D2C2C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6613525"/>
            <a:ext cx="50863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1000">
                <a:hlinkClick r:id="rId2"/>
              </a:rPr>
              <a:t>http://www.prierenfamille.com</a:t>
            </a:r>
            <a:r>
              <a:rPr lang="fr-FR" altLang="fr-FR" sz="1000"/>
              <a:t>  –  Canevas pour le Sacré-Cœur et le Cœur Immaculé de Marie</a:t>
            </a:r>
            <a:endParaRPr lang="fr-FR" altLang="fr-FR" sz="1100"/>
          </a:p>
        </p:txBody>
      </p:sp>
      <p:pic>
        <p:nvPicPr>
          <p:cNvPr id="48131" name="Image 4" descr="logo_canevas_16x16sansbordure.jpg">
            <a:extLst>
              <a:ext uri="{FF2B5EF4-FFF2-40B4-BE49-F238E27FC236}">
                <a16:creationId xmlns:a16="http://schemas.microsoft.com/office/drawing/2014/main" id="{4B3C3C9E-AB4B-9D47-9B01-69461048C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427788"/>
            <a:ext cx="4302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Image 1" descr="courage1.jpg">
            <a:extLst>
              <a:ext uri="{FF2B5EF4-FFF2-40B4-BE49-F238E27FC236}">
                <a16:creationId xmlns:a16="http://schemas.microsoft.com/office/drawing/2014/main" id="{055846C6-A040-7144-BC8D-E6131C23E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1630363"/>
            <a:ext cx="9290050" cy="52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3FAD03E-C73C-4841-A991-C973FDB41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345E5DF-28A2-414C-A499-54BBFDFB08EB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33</a:t>
            </a:fld>
            <a:endParaRPr lang="fr-FR" altLang="fr-FR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ZoneTexte 1">
            <a:extLst>
              <a:ext uri="{FF2B5EF4-FFF2-40B4-BE49-F238E27FC236}">
                <a16:creationId xmlns:a16="http://schemas.microsoft.com/office/drawing/2014/main" id="{99297581-46E3-914A-B125-1221D3438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7063" y="1444625"/>
            <a:ext cx="5351462" cy="3968750"/>
          </a:xfrm>
          <a:prstGeom prst="rect">
            <a:avLst/>
          </a:prstGeom>
          <a:solidFill>
            <a:srgbClr val="FFE4D3"/>
          </a:solidFill>
          <a:ln w="3175" cmpd="sng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573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fr-FR" altLang="fr-FR"/>
          </a:p>
          <a:p>
            <a:pPr algn="ctr" eaLnBrk="1" hangingPunct="1"/>
            <a:r>
              <a:rPr lang="fr-FR" altLang="fr-FR"/>
              <a:t>En fin de présentation</a:t>
            </a:r>
          </a:p>
          <a:p>
            <a:pPr algn="ctr" eaLnBrk="1" hangingPunct="1"/>
            <a:endParaRPr lang="fr-FR" altLang="fr-FR" sz="3600"/>
          </a:p>
          <a:p>
            <a:pPr lvl="2" algn="just" eaLnBrk="1" hangingPunct="1">
              <a:buFont typeface="Wingdings" pitchFamily="2" charset="2"/>
              <a:buChar char="²"/>
            </a:pPr>
            <a:r>
              <a:rPr lang="fr-FR" altLang="fr-FR"/>
              <a:t>  Important à retenir ? </a:t>
            </a:r>
            <a:endParaRPr lang="en-GB" altLang="fr-FR"/>
          </a:p>
          <a:p>
            <a:pPr lvl="2" algn="just" eaLnBrk="1" hangingPunct="1">
              <a:buFont typeface="Wingdings" pitchFamily="2" charset="2"/>
              <a:buChar char="²"/>
            </a:pPr>
            <a:endParaRPr lang="fr-FR" altLang="fr-FR"/>
          </a:p>
          <a:p>
            <a:pPr lvl="2" algn="just" eaLnBrk="1" hangingPunct="1">
              <a:buFont typeface="Wingdings" pitchFamily="2" charset="2"/>
              <a:buChar char="²"/>
            </a:pPr>
            <a:r>
              <a:rPr lang="fr-FR" altLang="fr-FR"/>
              <a:t>  Prière à Marie</a:t>
            </a:r>
          </a:p>
          <a:p>
            <a:pPr lvl="2" algn="just" eaLnBrk="1" hangingPunct="1">
              <a:buFont typeface="Wingdings" pitchFamily="2" charset="2"/>
              <a:buChar char="²"/>
            </a:pPr>
            <a:endParaRPr lang="fr-FR" altLang="fr-FR"/>
          </a:p>
          <a:p>
            <a:pPr lvl="2" algn="just" eaLnBrk="1" hangingPunct="1">
              <a:buFont typeface="Wingdings" pitchFamily="2" charset="2"/>
              <a:buChar char="²"/>
            </a:pPr>
            <a:r>
              <a:rPr lang="fr-FR" altLang="fr-FR"/>
              <a:t>  Signe de croix</a:t>
            </a:r>
            <a:endParaRPr lang="en-GB" altLang="fr-FR"/>
          </a:p>
          <a:p>
            <a:pPr lvl="2" algn="just" eaLnBrk="1" hangingPunct="1"/>
            <a:endParaRPr lang="en-GB" altLang="fr-FR"/>
          </a:p>
          <a:p>
            <a:pPr lvl="2" algn="just" eaLnBrk="1" hangingPunct="1"/>
            <a:r>
              <a:rPr lang="fr-FR" altLang="fr-FR"/>
              <a:t> </a:t>
            </a:r>
            <a:endParaRPr lang="en-GB" alt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4161788-C672-D148-8BD0-9FEFD6E0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79B0868-FC4F-FF4D-812C-1E56DA5A2B59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34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pic>
        <p:nvPicPr>
          <p:cNvPr id="49156" name="Image 4" descr="logo_canevas_16x16sansbordure.jpg">
            <a:extLst>
              <a:ext uri="{FF2B5EF4-FFF2-40B4-BE49-F238E27FC236}">
                <a16:creationId xmlns:a16="http://schemas.microsoft.com/office/drawing/2014/main" id="{64A67BCD-0386-A74F-BD9C-D35C7C685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3">
            <a:extLst>
              <a:ext uri="{FF2B5EF4-FFF2-40B4-BE49-F238E27FC236}">
                <a16:creationId xmlns:a16="http://schemas.microsoft.com/office/drawing/2014/main" id="{05AE9B4B-1AEC-0549-A0A4-656130438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DCC31E-95A7-5346-88D3-C360D01B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D929CCA-5E43-FC4E-9855-E52A576E72F4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35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50178" name="ZoneTexte 2">
            <a:extLst>
              <a:ext uri="{FF2B5EF4-FFF2-40B4-BE49-F238E27FC236}">
                <a16:creationId xmlns:a16="http://schemas.microsoft.com/office/drawing/2014/main" id="{4A4A9C01-75FC-414A-AF07-3C1F2D767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270" y="1443841"/>
            <a:ext cx="6199460" cy="39703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800" b="1" i="1" dirty="0">
                <a:solidFill>
                  <a:schemeClr val="accent2"/>
                </a:solidFill>
              </a:rPr>
              <a:t>Quelques liens pour compléter</a:t>
            </a:r>
          </a:p>
          <a:p>
            <a:pPr eaLnBrk="1" hangingPunct="1"/>
            <a:endParaRPr lang="fr-FR" altLang="fr-FR" b="1" dirty="0">
              <a:solidFill>
                <a:schemeClr val="accent2"/>
              </a:solidFill>
            </a:endParaRPr>
          </a:p>
          <a:p>
            <a:pPr marL="342900" indent="-342900" eaLnBrk="1" hangingPunct="1">
              <a:lnSpc>
                <a:spcPct val="150000"/>
              </a:lnSpc>
              <a:buFont typeface="Wingdings" pitchFamily="2" charset="2"/>
              <a:buChar char="ü"/>
            </a:pPr>
            <a:r>
              <a:rPr lang="fr-FR" altLang="fr-FR" dirty="0">
                <a:hlinkClick r:id="rId2"/>
              </a:rPr>
              <a:t>Vivre la fête du Sacré-Cœur avec les enfants</a:t>
            </a:r>
            <a:endParaRPr lang="fr-FR" altLang="fr-FR" dirty="0"/>
          </a:p>
          <a:p>
            <a:pPr eaLnBrk="1" hangingPunct="1">
              <a:lnSpc>
                <a:spcPct val="80000"/>
              </a:lnSpc>
            </a:pPr>
            <a:endParaRPr lang="fr-FR" altLang="fr-FR" dirty="0"/>
          </a:p>
          <a:p>
            <a:pPr eaLnBrk="1" hangingPunct="1">
              <a:lnSpc>
                <a:spcPct val="80000"/>
              </a:lnSpc>
            </a:pPr>
            <a:endParaRPr lang="fr-FR" altLang="fr-FR" sz="1600" dirty="0"/>
          </a:p>
          <a:p>
            <a:pPr marL="342900" indent="-342900" eaLnBrk="1" hangingPunct="1">
              <a:lnSpc>
                <a:spcPct val="80000"/>
              </a:lnSpc>
              <a:buFont typeface="Wingdings" pitchFamily="2" charset="2"/>
              <a:buChar char="ü"/>
            </a:pPr>
            <a:r>
              <a:rPr lang="fr-FR" altLang="fr-FR" dirty="0">
                <a:hlinkClick r:id="rId3"/>
              </a:rPr>
              <a:t>Prières pour cette fête</a:t>
            </a:r>
            <a:endParaRPr lang="fr-FR" altLang="fr-FR" dirty="0"/>
          </a:p>
          <a:p>
            <a:pPr eaLnBrk="1" hangingPunct="1">
              <a:lnSpc>
                <a:spcPct val="80000"/>
              </a:lnSpc>
            </a:pPr>
            <a:endParaRPr lang="fr-FR" altLang="fr-FR" dirty="0"/>
          </a:p>
          <a:p>
            <a:pPr eaLnBrk="1" hangingPunct="1">
              <a:lnSpc>
                <a:spcPct val="80000"/>
              </a:lnSpc>
            </a:pPr>
            <a:endParaRPr lang="fr-FR" altLang="fr-FR" dirty="0"/>
          </a:p>
          <a:p>
            <a:pPr marL="1714500" lvl="3" indent="-342900">
              <a:buFont typeface="Wingdings" charset="2"/>
              <a:buChar char="v"/>
              <a:defRPr/>
            </a:pPr>
            <a:r>
              <a:rPr lang="fr-FR" sz="2000" dirty="0">
                <a:hlinkClick r:id="rId4"/>
              </a:rPr>
              <a:t>Tous les diaporamas</a:t>
            </a:r>
            <a:endParaRPr lang="fr-FR" sz="2000" dirty="0"/>
          </a:p>
          <a:p>
            <a:pPr marL="1714500" lvl="3" indent="-342900">
              <a:lnSpc>
                <a:spcPct val="70000"/>
              </a:lnSpc>
              <a:buFont typeface="Wingdings" charset="2"/>
              <a:buChar char="v"/>
              <a:defRPr/>
            </a:pPr>
            <a:endParaRPr lang="fr-FR" sz="2000" dirty="0">
              <a:hlinkClick r:id="" action="ppaction://noaction"/>
            </a:endParaRPr>
          </a:p>
          <a:p>
            <a:pPr marL="1714500" lvl="3" indent="-342900">
              <a:lnSpc>
                <a:spcPct val="70000"/>
              </a:lnSpc>
              <a:buFont typeface="Wingdings" charset="2"/>
              <a:buChar char="v"/>
              <a:defRPr/>
            </a:pPr>
            <a:r>
              <a:rPr lang="fr-FR" sz="2000" dirty="0">
                <a:hlinkClick r:id="rId5"/>
              </a:rPr>
              <a:t>Page d’accueil du site</a:t>
            </a:r>
            <a:endParaRPr lang="fr-FR" sz="2000" dirty="0"/>
          </a:p>
          <a:p>
            <a:pPr eaLnBrk="1" hangingPunct="1"/>
            <a:endParaRPr lang="fr-FR" altLang="fr-FR" sz="2000" dirty="0"/>
          </a:p>
        </p:txBody>
      </p:sp>
      <p:pic>
        <p:nvPicPr>
          <p:cNvPr id="50180" name="Image 4" descr="logo_canevas_16x16sansbordure.jpg">
            <a:extLst>
              <a:ext uri="{FF2B5EF4-FFF2-40B4-BE49-F238E27FC236}">
                <a16:creationId xmlns:a16="http://schemas.microsoft.com/office/drawing/2014/main" id="{C27E9336-96C3-6A4E-86C5-18980284E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3">
            <a:extLst>
              <a:ext uri="{FF2B5EF4-FFF2-40B4-BE49-F238E27FC236}">
                <a16:creationId xmlns:a16="http://schemas.microsoft.com/office/drawing/2014/main" id="{B8E43486-6474-B14B-9BE4-71BFAF8E6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ED4AFDE-17AC-8B40-BB78-A7F1F1E6B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382817E-699E-EA41-9742-F2135FED046A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36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pic>
        <p:nvPicPr>
          <p:cNvPr id="51204" name="Image 4" descr="logo_canevas_16x16sansbordure.jpg">
            <a:extLst>
              <a:ext uri="{FF2B5EF4-FFF2-40B4-BE49-F238E27FC236}">
                <a16:creationId xmlns:a16="http://schemas.microsoft.com/office/drawing/2014/main" id="{5AA3EFC4-E636-3344-8882-64A25F382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3">
            <a:extLst>
              <a:ext uri="{FF2B5EF4-FFF2-40B4-BE49-F238E27FC236}">
                <a16:creationId xmlns:a16="http://schemas.microsoft.com/office/drawing/2014/main" id="{AE8CD46C-EE52-404A-AE8F-F27390912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8B4ECA-1A21-BC49-96B7-D044A83413B1}"/>
              </a:ext>
            </a:extLst>
          </p:cNvPr>
          <p:cNvSpPr txBox="1"/>
          <p:nvPr/>
        </p:nvSpPr>
        <p:spPr>
          <a:xfrm>
            <a:off x="973667" y="612845"/>
            <a:ext cx="7196667" cy="5632311"/>
          </a:xfrm>
          <a:prstGeom prst="rect">
            <a:avLst/>
          </a:prstGeom>
          <a:solidFill>
            <a:srgbClr val="F2F0FF"/>
          </a:solidFill>
          <a:ln w="1905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C0504D"/>
              </a:solidFill>
            </a:endParaRPr>
          </a:p>
          <a:p>
            <a:pPr algn="ctr"/>
            <a:r>
              <a:rPr lang="fr-FR" sz="2400" b="1" i="1" dirty="0">
                <a:solidFill>
                  <a:schemeClr val="accent2"/>
                </a:solidFill>
              </a:rPr>
              <a:t>DOCUMENTATION</a:t>
            </a:r>
            <a:br>
              <a:rPr lang="fr-FR" sz="2400" b="1" i="1" dirty="0">
                <a:solidFill>
                  <a:schemeClr val="accent2"/>
                </a:solidFill>
              </a:rPr>
            </a:br>
            <a:endParaRPr lang="fr-FR" sz="2400" b="1" i="1" dirty="0">
              <a:solidFill>
                <a:schemeClr val="accent2"/>
              </a:solidFill>
            </a:endParaRPr>
          </a:p>
          <a:p>
            <a:endParaRPr lang="fr-FR" sz="1600" dirty="0">
              <a:hlinkClick r:id="rId4"/>
            </a:endParaRPr>
          </a:p>
          <a:p>
            <a:pPr marL="939800" indent="-330200">
              <a:buFont typeface="Wingdings" charset="2"/>
              <a:buChar char="ü"/>
            </a:pPr>
            <a:r>
              <a:rPr lang="fr-FR" sz="2400" b="1" dirty="0"/>
              <a:t>Parents et éducateurs</a:t>
            </a:r>
          </a:p>
          <a:p>
            <a:endParaRPr lang="fr-FR" sz="2400" dirty="0">
              <a:hlinkClick r:id="" action="ppaction://noaction"/>
            </a:endParaRPr>
          </a:p>
          <a:p>
            <a:pPr lvl="2"/>
            <a:r>
              <a:rPr lang="fr-FR" sz="2400" dirty="0">
                <a:hlinkClick r:id="rId5"/>
              </a:rPr>
              <a:t>Vivre l’année liturgique avec les enfants</a:t>
            </a:r>
            <a:endParaRPr lang="fr-FR" sz="2400" dirty="0"/>
          </a:p>
          <a:p>
            <a:pPr lvl="2"/>
            <a:endParaRPr lang="fr-FR" sz="2400" dirty="0"/>
          </a:p>
          <a:p>
            <a:pPr lvl="2"/>
            <a:r>
              <a:rPr lang="fr-FR" sz="2400" dirty="0">
                <a:hlinkClick r:id="rId6"/>
              </a:rPr>
              <a:t>Pour que s’épanouisse la foi du tout-petit</a:t>
            </a:r>
            <a:endParaRPr lang="fr-FR" sz="2400" dirty="0"/>
          </a:p>
          <a:p>
            <a:pPr lvl="2"/>
            <a:endParaRPr lang="fr-FR" sz="2400" dirty="0"/>
          </a:p>
          <a:p>
            <a:pPr lvl="2"/>
            <a:r>
              <a:rPr lang="fr-FR" sz="2400" dirty="0">
                <a:hlinkClick r:id="rId7"/>
              </a:rPr>
              <a:t>Éduquer pour le bonheur</a:t>
            </a:r>
            <a:endParaRPr lang="fr-FR" sz="2400" dirty="0"/>
          </a:p>
          <a:p>
            <a:pPr lvl="2"/>
            <a:endParaRPr lang="fr-FR" sz="2400" dirty="0"/>
          </a:p>
          <a:p>
            <a:pPr lvl="2"/>
            <a:r>
              <a:rPr lang="fr-FR" sz="2400" i="1" dirty="0">
                <a:hlinkClick r:id="rId8"/>
              </a:rPr>
              <a:t>Autres écrits</a:t>
            </a:r>
            <a:endParaRPr lang="fr-FR" sz="2400" i="1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ZoneTexte 1">
            <a:extLst>
              <a:ext uri="{FF2B5EF4-FFF2-40B4-BE49-F238E27FC236}">
                <a16:creationId xmlns:a16="http://schemas.microsoft.com/office/drawing/2014/main" id="{060CE9BA-C8BC-8646-A3C1-3B9D524CE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0"/>
            <a:ext cx="885666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fr-FR" sz="3200" b="1">
                <a:solidFill>
                  <a:srgbClr val="FF0000"/>
                </a:solidFill>
              </a:rPr>
              <a:t>la Fête du Sacré-Cœur</a:t>
            </a:r>
          </a:p>
          <a:p>
            <a:pPr algn="ctr" eaLnBrk="1" hangingPunct="1">
              <a:lnSpc>
                <a:spcPct val="150000"/>
              </a:lnSpc>
            </a:pPr>
            <a:endParaRPr lang="fr-FR" altLang="fr-FR" sz="1200" b="1">
              <a:solidFill>
                <a:srgbClr val="FF0000"/>
              </a:solidFill>
            </a:endParaRPr>
          </a:p>
          <a:p>
            <a:pPr algn="ctr" eaLnBrk="1" hangingPunct="1">
              <a:spcAft>
                <a:spcPts val="1200"/>
              </a:spcAft>
            </a:pPr>
            <a:r>
              <a:rPr lang="fr-FR" altLang="fr-FR" i="1">
                <a:solidFill>
                  <a:srgbClr val="376092"/>
                </a:solidFill>
              </a:rPr>
              <a:t>est célébrée</a:t>
            </a:r>
          </a:p>
          <a:p>
            <a:pPr algn="ctr" eaLnBrk="1" hangingPunct="1">
              <a:spcAft>
                <a:spcPts val="1200"/>
              </a:spcAft>
            </a:pPr>
            <a:r>
              <a:rPr lang="fr-FR" altLang="fr-FR" i="1">
                <a:solidFill>
                  <a:srgbClr val="376092"/>
                </a:solidFill>
              </a:rPr>
              <a:t>dans la 2</a:t>
            </a:r>
            <a:r>
              <a:rPr lang="fr-FR" altLang="fr-FR" i="1" baseline="30000">
                <a:solidFill>
                  <a:srgbClr val="376092"/>
                </a:solidFill>
              </a:rPr>
              <a:t>ème</a:t>
            </a:r>
            <a:r>
              <a:rPr lang="fr-FR" altLang="fr-FR" i="1">
                <a:solidFill>
                  <a:srgbClr val="376092"/>
                </a:solidFill>
              </a:rPr>
              <a:t> semaine après la Pentecôte, </a:t>
            </a:r>
          </a:p>
          <a:p>
            <a:pPr algn="ctr" eaLnBrk="1" hangingPunct="1">
              <a:spcAft>
                <a:spcPts val="1200"/>
              </a:spcAft>
            </a:pPr>
            <a:r>
              <a:rPr lang="fr-FR" altLang="fr-FR" i="1">
                <a:solidFill>
                  <a:srgbClr val="376092"/>
                </a:solidFill>
              </a:rPr>
              <a:t>le vendredi qui suit le dimanche de la fête du Saint Sacrement.</a:t>
            </a:r>
          </a:p>
          <a:p>
            <a:pPr algn="ctr" eaLnBrk="1" hangingPunct="1">
              <a:spcAft>
                <a:spcPts val="1200"/>
              </a:spcAft>
            </a:pPr>
            <a:endParaRPr lang="fr-FR" altLang="fr-FR" sz="1200" i="1">
              <a:solidFill>
                <a:srgbClr val="376092"/>
              </a:solidFill>
            </a:endParaRPr>
          </a:p>
        </p:txBody>
      </p:sp>
      <p:pic>
        <p:nvPicPr>
          <p:cNvPr id="18435" name="Image 4" descr="logo_canevas_16x16sansbordure.jpg">
            <a:extLst>
              <a:ext uri="{FF2B5EF4-FFF2-40B4-BE49-F238E27FC236}">
                <a16:creationId xmlns:a16="http://schemas.microsoft.com/office/drawing/2014/main" id="{66C64907-3D6E-F042-BA7B-327056CEB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E45591-2BB0-294D-A6D4-8E2209D3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8DAFAD4-0C87-5242-A0A4-FAD15063D1D5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4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C11F6B-816D-6A44-8F61-444F783D9E8B}"/>
              </a:ext>
            </a:extLst>
          </p:cNvPr>
          <p:cNvSpPr txBox="1"/>
          <p:nvPr/>
        </p:nvSpPr>
        <p:spPr>
          <a:xfrm>
            <a:off x="287338" y="4968875"/>
            <a:ext cx="8856662" cy="9858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376092"/>
                </a:solidFill>
              </a:rPr>
              <a:t>Cette</a:t>
            </a:r>
            <a:r>
              <a:rPr lang="fr-FR" altLang="fr-FR" sz="2800">
                <a:solidFill>
                  <a:srgbClr val="376092"/>
                </a:solidFill>
              </a:rPr>
              <a:t> </a:t>
            </a:r>
            <a:r>
              <a:rPr lang="fr-FR" altLang="fr-FR">
                <a:solidFill>
                  <a:srgbClr val="376092"/>
                </a:solidFill>
              </a:rPr>
              <a:t>fête a été demandée par Notre Seigneur Lui-même, en 1675, </a:t>
            </a:r>
          </a:p>
          <a:p>
            <a:pPr algn="ctr" eaLnBrk="1" hangingPunct="1">
              <a:lnSpc>
                <a:spcPct val="130000"/>
              </a:lnSpc>
            </a:pPr>
            <a:r>
              <a:rPr lang="fr-FR" altLang="fr-FR">
                <a:solidFill>
                  <a:srgbClr val="376092"/>
                </a:solidFill>
              </a:rPr>
              <a:t>à Sainte Marguerite-Marie, religieuse à la Visitation de Paray-le Monial :</a:t>
            </a:r>
            <a:endParaRPr lang="fr-FR" altLang="fr-FR" sz="2000">
              <a:solidFill>
                <a:srgbClr val="376092"/>
              </a:solidFill>
            </a:endParaRPr>
          </a:p>
        </p:txBody>
      </p:sp>
      <p:sp>
        <p:nvSpPr>
          <p:cNvPr id="7" name="ZoneTexte 1">
            <a:extLst>
              <a:ext uri="{FF2B5EF4-FFF2-40B4-BE49-F238E27FC236}">
                <a16:creationId xmlns:a16="http://schemas.microsoft.com/office/drawing/2014/main" id="{7920F1BA-4C46-8345-BAF5-E8CCAC92E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289300"/>
            <a:ext cx="684053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Aft>
                <a:spcPts val="1200"/>
              </a:spcAft>
            </a:pPr>
            <a:r>
              <a:rPr lang="fr-FR" altLang="fr-FR" i="1">
                <a:solidFill>
                  <a:srgbClr val="376092"/>
                </a:solidFill>
              </a:rPr>
              <a:t>Un vendredi parce que le Cœur de Jésus</a:t>
            </a:r>
          </a:p>
          <a:p>
            <a:pPr algn="ctr" eaLnBrk="1" hangingPunct="1">
              <a:spcAft>
                <a:spcPts val="1200"/>
              </a:spcAft>
            </a:pPr>
            <a:r>
              <a:rPr lang="fr-FR" altLang="fr-FR" i="1">
                <a:solidFill>
                  <a:srgbClr val="376092"/>
                </a:solidFill>
              </a:rPr>
              <a:t>a été «ouvert» le Vendredi Saint.</a:t>
            </a:r>
          </a:p>
          <a:p>
            <a:pPr algn="ctr" eaLnBrk="1" hangingPunct="1">
              <a:spcAft>
                <a:spcPts val="1200"/>
              </a:spcAft>
            </a:pPr>
            <a:r>
              <a:rPr lang="fr-FR" altLang="fr-FR" i="1">
                <a:solidFill>
                  <a:srgbClr val="376092"/>
                </a:solidFill>
              </a:rPr>
              <a:t>À l’église : ornements blancs.</a:t>
            </a:r>
          </a:p>
        </p:txBody>
      </p:sp>
      <p:sp>
        <p:nvSpPr>
          <p:cNvPr id="9" name="ZoneTexte 3">
            <a:extLst>
              <a:ext uri="{FF2B5EF4-FFF2-40B4-BE49-F238E27FC236}">
                <a16:creationId xmlns:a16="http://schemas.microsoft.com/office/drawing/2014/main" id="{C6D6A22E-BA6C-8C47-8A9D-2E7177845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F2BE5B3-D5F2-4D4A-BF86-F63244CC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3CA39A-2C12-804A-A4AA-1E2F2A53A134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5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pic>
        <p:nvPicPr>
          <p:cNvPr id="19458" name="Image 2" descr="apparition à ste MM.jpg">
            <a:extLst>
              <a:ext uri="{FF2B5EF4-FFF2-40B4-BE49-F238E27FC236}">
                <a16:creationId xmlns:a16="http://schemas.microsoft.com/office/drawing/2014/main" id="{CD2F9E8C-119E-4F4E-A80F-918159AA6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36713"/>
            <a:ext cx="2946400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ZoneTexte 3">
            <a:extLst>
              <a:ext uri="{FF2B5EF4-FFF2-40B4-BE49-F238E27FC236}">
                <a16:creationId xmlns:a16="http://schemas.microsoft.com/office/drawing/2014/main" id="{F08EC17E-7AF0-4F4B-B484-EC0D8E3DB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788" y="1700213"/>
            <a:ext cx="5402262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fr-FR" altLang="fr-FR">
                <a:solidFill>
                  <a:schemeClr val="accent2"/>
                </a:solidFill>
              </a:rPr>
              <a:t>«</a:t>
            </a:r>
            <a:r>
              <a:rPr lang="fr-FR" altLang="fr-FR" i="1">
                <a:solidFill>
                  <a:schemeClr val="accent2"/>
                </a:solidFill>
              </a:rPr>
              <a:t> Je demande que le premier vendredi après l’octave du Saint-Sacrement soit consacré à célébrer une fête particulière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altLang="fr-FR" i="1">
                <a:solidFill>
                  <a:schemeClr val="accent2"/>
                </a:solidFill>
              </a:rPr>
              <a:t> </a:t>
            </a:r>
            <a:r>
              <a:rPr lang="fr-FR" altLang="fr-FR">
                <a:solidFill>
                  <a:schemeClr val="accent2"/>
                </a:solidFill>
              </a:rPr>
              <a:t>pour honorer mon Cœur, </a:t>
            </a:r>
          </a:p>
          <a:p>
            <a:pPr algn="ctr" eaLnBrk="1" hangingPunct="1">
              <a:lnSpc>
                <a:spcPct val="120000"/>
              </a:lnSpc>
            </a:pPr>
            <a:r>
              <a:rPr lang="fr-FR" altLang="fr-FR">
                <a:solidFill>
                  <a:schemeClr val="accent2"/>
                </a:solidFill>
              </a:rPr>
              <a:t>en lui faisant réparation… 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altLang="fr-FR" i="1">
                <a:solidFill>
                  <a:schemeClr val="accent2"/>
                </a:solidFill>
              </a:rPr>
              <a:t>et </a:t>
            </a:r>
            <a:r>
              <a:rPr lang="fr-FR" altLang="fr-FR">
                <a:solidFill>
                  <a:schemeClr val="accent2"/>
                </a:solidFill>
              </a:rPr>
              <a:t>en communiant </a:t>
            </a:r>
            <a:r>
              <a:rPr lang="fr-FR" altLang="fr-FR" i="1">
                <a:solidFill>
                  <a:schemeClr val="accent2"/>
                </a:solidFill>
              </a:rPr>
              <a:t>ce jour-là pour réparer</a:t>
            </a:r>
          </a:p>
          <a:p>
            <a:pPr algn="ctr" eaLnBrk="1" hangingPunct="1">
              <a:lnSpc>
                <a:spcPct val="120000"/>
              </a:lnSpc>
            </a:pPr>
            <a:r>
              <a:rPr lang="fr-FR" altLang="fr-FR" i="1">
                <a:solidFill>
                  <a:schemeClr val="accent2"/>
                </a:solidFill>
              </a:rPr>
              <a:t> les indignes traitements qu’il a reçus. »</a:t>
            </a:r>
          </a:p>
        </p:txBody>
      </p:sp>
      <p:pic>
        <p:nvPicPr>
          <p:cNvPr id="19461" name="Image 4" descr="logo_canevas_16x16sansbordure.jpg">
            <a:extLst>
              <a:ext uri="{FF2B5EF4-FFF2-40B4-BE49-F238E27FC236}">
                <a16:creationId xmlns:a16="http://schemas.microsoft.com/office/drawing/2014/main" id="{F4C2F3D2-61A9-AF42-B82E-462A613C7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3">
            <a:extLst>
              <a:ext uri="{FF2B5EF4-FFF2-40B4-BE49-F238E27FC236}">
                <a16:creationId xmlns:a16="http://schemas.microsoft.com/office/drawing/2014/main" id="{BD89EFE3-9138-7F43-93BE-01D9781ED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C2BB45A-6310-2A4C-8581-BBE61CC31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EFAD16E-1D92-6D4C-94F4-053A91CF5643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6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23395F-5063-5446-9E0B-C4B3AE23AB19}"/>
              </a:ext>
            </a:extLst>
          </p:cNvPr>
          <p:cNvSpPr txBox="1"/>
          <p:nvPr/>
        </p:nvSpPr>
        <p:spPr>
          <a:xfrm>
            <a:off x="1011238" y="1912938"/>
            <a:ext cx="7737475" cy="13843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²"/>
            </a:pPr>
            <a:r>
              <a:rPr lang="fr-FR" altLang="fr-FR" sz="2800" b="1">
                <a:solidFill>
                  <a:srgbClr val="C0504D"/>
                </a:solidFill>
              </a:rPr>
              <a:t>Honorer</a:t>
            </a:r>
            <a:r>
              <a:rPr lang="fr-FR" altLang="fr-FR" sz="2800">
                <a:solidFill>
                  <a:srgbClr val="C0504D"/>
                </a:solidFill>
              </a:rPr>
              <a:t>, </a:t>
            </a:r>
            <a:r>
              <a:rPr lang="fr-FR" altLang="fr-FR" sz="2800">
                <a:solidFill>
                  <a:srgbClr val="1F497D"/>
                </a:solidFill>
              </a:rPr>
              <a:t>sous le symbole de son Cœur sacré,</a:t>
            </a:r>
          </a:p>
          <a:p>
            <a:pPr eaLnBrk="1" hangingPunct="1"/>
            <a:r>
              <a:rPr lang="fr-FR" altLang="fr-FR" sz="2800"/>
              <a:t> 	</a:t>
            </a:r>
            <a:r>
              <a:rPr lang="fr-FR" altLang="fr-FR" sz="2800">
                <a:solidFill>
                  <a:srgbClr val="C0504D"/>
                </a:solidFill>
              </a:rPr>
              <a:t>l’immense amour de Jésus </a:t>
            </a:r>
            <a:r>
              <a:rPr lang="fr-FR" altLang="fr-FR" sz="2800">
                <a:solidFill>
                  <a:srgbClr val="1F497D"/>
                </a:solidFill>
              </a:rPr>
              <a:t>pour les hommes,</a:t>
            </a:r>
          </a:p>
          <a:p>
            <a:pPr eaLnBrk="1" hangingPunct="1"/>
            <a:endParaRPr lang="fr-FR" altLang="fr-FR" sz="2800">
              <a:solidFill>
                <a:srgbClr val="984807"/>
              </a:solidFill>
            </a:endParaRPr>
          </a:p>
        </p:txBody>
      </p:sp>
      <p:sp>
        <p:nvSpPr>
          <p:cNvPr id="20483" name="ZoneTexte 3">
            <a:extLst>
              <a:ext uri="{FF2B5EF4-FFF2-40B4-BE49-F238E27FC236}">
                <a16:creationId xmlns:a16="http://schemas.microsoft.com/office/drawing/2014/main" id="{B5D66BD6-3643-E042-9EE4-4DBAB4E86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415925"/>
            <a:ext cx="9024937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r-FR" altLang="fr-FR" sz="2500" i="1">
                <a:solidFill>
                  <a:schemeClr val="tx2"/>
                </a:solidFill>
              </a:rPr>
              <a:t>Le double but de cette fête du Sacré-Cœur</a:t>
            </a:r>
          </a:p>
          <a:p>
            <a:pPr algn="ctr" eaLnBrk="1" hangingPunct="1"/>
            <a:r>
              <a:rPr lang="fr-FR" altLang="fr-FR" sz="2500" i="1">
                <a:solidFill>
                  <a:schemeClr val="tx2"/>
                </a:solidFill>
              </a:rPr>
              <a:t>est indiqué par Jésus Lui-même </a:t>
            </a:r>
            <a:r>
              <a:rPr lang="fr-FR" altLang="fr-FR" sz="2600" i="1">
                <a:solidFill>
                  <a:srgbClr val="1F497D"/>
                </a:solidFill>
              </a:rPr>
              <a:t>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BBA8B59-E776-474D-8D68-3362CE86EF49}"/>
              </a:ext>
            </a:extLst>
          </p:cNvPr>
          <p:cNvSpPr txBox="1"/>
          <p:nvPr/>
        </p:nvSpPr>
        <p:spPr>
          <a:xfrm>
            <a:off x="971550" y="3500438"/>
            <a:ext cx="7737475" cy="13858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 sz="2800">
              <a:solidFill>
                <a:srgbClr val="984807"/>
              </a:solidFill>
            </a:endParaRPr>
          </a:p>
          <a:p>
            <a:pPr eaLnBrk="1" hangingPunct="1">
              <a:buFont typeface="Wingdings" pitchFamily="2" charset="2"/>
              <a:buChar char="²"/>
            </a:pPr>
            <a:r>
              <a:rPr lang="fr-FR" altLang="fr-FR" sz="2800" b="1">
                <a:solidFill>
                  <a:schemeClr val="accent2"/>
                </a:solidFill>
              </a:rPr>
              <a:t>Réparer</a:t>
            </a:r>
            <a:r>
              <a:rPr lang="fr-FR" altLang="fr-FR" sz="2800">
                <a:solidFill>
                  <a:srgbClr val="FF0000"/>
                </a:solidFill>
              </a:rPr>
              <a:t> </a:t>
            </a:r>
            <a:r>
              <a:rPr lang="fr-FR" altLang="fr-FR" sz="2800">
                <a:solidFill>
                  <a:srgbClr val="1F497D"/>
                </a:solidFill>
              </a:rPr>
              <a:t>toutes les offenses qui lui sont faites,</a:t>
            </a:r>
          </a:p>
          <a:p>
            <a:pPr eaLnBrk="1" hangingPunct="1"/>
            <a:r>
              <a:rPr lang="fr-FR" altLang="fr-FR" sz="2800">
                <a:solidFill>
                  <a:srgbClr val="1F497D"/>
                </a:solidFill>
              </a:rPr>
              <a:t>	surtout dans la Sainte Eucharistie.</a:t>
            </a:r>
          </a:p>
        </p:txBody>
      </p:sp>
      <p:pic>
        <p:nvPicPr>
          <p:cNvPr id="20486" name="Image 4" descr="logo_canevas_16x16sansbordure.jpg">
            <a:extLst>
              <a:ext uri="{FF2B5EF4-FFF2-40B4-BE49-F238E27FC236}">
                <a16:creationId xmlns:a16="http://schemas.microsoft.com/office/drawing/2014/main" id="{1CD5384E-4849-3D4E-B739-44BE574C8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3">
            <a:extLst>
              <a:ext uri="{FF2B5EF4-FFF2-40B4-BE49-F238E27FC236}">
                <a16:creationId xmlns:a16="http://schemas.microsoft.com/office/drawing/2014/main" id="{0D1D10FB-2751-5049-9749-F0DAFC883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79D5999-E4BA-CF4D-922E-B6FD1550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0828AD5-C1A2-3845-AF3A-EF90B4E7A2F5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7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1507" name="ZoneTexte 2">
            <a:extLst>
              <a:ext uri="{FF2B5EF4-FFF2-40B4-BE49-F238E27FC236}">
                <a16:creationId xmlns:a16="http://schemas.microsoft.com/office/drawing/2014/main" id="{FB7FA259-1779-8449-80CD-97E5EF1C6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1795463"/>
            <a:ext cx="86868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fr-FR" sz="4000" b="1">
                <a:solidFill>
                  <a:srgbClr val="C0504D"/>
                </a:solidFill>
              </a:rPr>
              <a:t>Reconnaître et honorer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3600">
                <a:solidFill>
                  <a:srgbClr val="C0504D"/>
                </a:solidFill>
              </a:rPr>
              <a:t> </a:t>
            </a:r>
            <a:r>
              <a:rPr lang="fr-FR" altLang="fr-FR" sz="3600">
                <a:solidFill>
                  <a:schemeClr val="accent2"/>
                </a:solidFill>
              </a:rPr>
              <a:t>l’immense amour de Jésus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3600">
                <a:solidFill>
                  <a:schemeClr val="accent2"/>
                </a:solidFill>
              </a:rPr>
              <a:t>pour les hommes</a:t>
            </a:r>
            <a:r>
              <a:rPr lang="fr-FR" altLang="fr-FR" sz="4000">
                <a:solidFill>
                  <a:srgbClr val="C0504D"/>
                </a:solidFill>
              </a:rPr>
              <a:t> 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4F9A8A2-313E-CC4F-90C7-021450133DFC}"/>
              </a:ext>
            </a:extLst>
          </p:cNvPr>
          <p:cNvSpPr txBox="1"/>
          <p:nvPr/>
        </p:nvSpPr>
        <p:spPr>
          <a:xfrm>
            <a:off x="1201738" y="149225"/>
            <a:ext cx="6773862" cy="11112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fr-FR" altLang="fr-FR" sz="2800" b="1">
                <a:solidFill>
                  <a:srgbClr val="FF6600"/>
                </a:solidFill>
              </a:rPr>
              <a:t>	</a:t>
            </a:r>
            <a:r>
              <a:rPr lang="fr-FR" altLang="fr-FR" sz="2800" b="1">
                <a:solidFill>
                  <a:schemeClr val="accent2"/>
                </a:solidFill>
              </a:rPr>
              <a:t>En Jésus, c’est tout l’amour de Dieu </a:t>
            </a:r>
          </a:p>
          <a:p>
            <a:pPr algn="ctr" eaLnBrk="1" hangingPunct="1">
              <a:lnSpc>
                <a:spcPct val="120000"/>
              </a:lnSpc>
            </a:pPr>
            <a:r>
              <a:rPr lang="fr-FR" altLang="fr-FR" sz="2800" b="1">
                <a:solidFill>
                  <a:schemeClr val="accent2"/>
                </a:solidFill>
              </a:rPr>
              <a:t>qui  fait battre un cœur d’homme.</a:t>
            </a:r>
          </a:p>
        </p:txBody>
      </p:sp>
      <p:pic>
        <p:nvPicPr>
          <p:cNvPr id="22530" name="Image 2" descr="Jésus montrant son Coeur.jpg">
            <a:extLst>
              <a:ext uri="{FF2B5EF4-FFF2-40B4-BE49-F238E27FC236}">
                <a16:creationId xmlns:a16="http://schemas.microsoft.com/office/drawing/2014/main" id="{D7FFC20E-86E2-7F40-9AB1-642580638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528763"/>
            <a:ext cx="3876675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C9660C-5ED0-E64F-975C-D9BC738D8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2BB2849-980F-7A4F-BAC2-87A162CE6CD3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8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2532" name="ZoneTexte 6">
            <a:extLst>
              <a:ext uri="{FF2B5EF4-FFF2-40B4-BE49-F238E27FC236}">
                <a16:creationId xmlns:a16="http://schemas.microsoft.com/office/drawing/2014/main" id="{8C5E4DD0-0D62-A44F-AD3B-14F077AD6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425" y="2166938"/>
            <a:ext cx="470217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fr-FR" altLang="fr-FR" sz="2800" i="1">
                <a:solidFill>
                  <a:srgbClr val="3366FF"/>
                </a:solidFill>
              </a:rPr>
              <a:t>Il n’y a pas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2800" i="1">
                <a:solidFill>
                  <a:srgbClr val="3366FF"/>
                </a:solidFill>
              </a:rPr>
              <a:t>de plus grand amour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2800" i="1">
                <a:solidFill>
                  <a:srgbClr val="3366FF"/>
                </a:solidFill>
              </a:rPr>
              <a:t>que de </a:t>
            </a:r>
            <a:r>
              <a:rPr lang="fr-FR" altLang="fr-FR" sz="2800" b="1" i="1">
                <a:solidFill>
                  <a:srgbClr val="3366FF"/>
                </a:solidFill>
              </a:rPr>
              <a:t>donner sa vie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2800" b="1" i="1">
                <a:solidFill>
                  <a:srgbClr val="3366FF"/>
                </a:solidFill>
              </a:rPr>
              <a:t>pour ceux qu’on aime</a:t>
            </a:r>
            <a:r>
              <a:rPr lang="fr-FR" altLang="fr-FR" b="1">
                <a:solidFill>
                  <a:srgbClr val="3366FF"/>
                </a:solidFill>
              </a:rPr>
              <a:t>.</a:t>
            </a:r>
          </a:p>
          <a:p>
            <a:pPr algn="ctr" eaLnBrk="1" hangingPunct="1"/>
            <a:r>
              <a:rPr lang="fr-FR" altLang="fr-FR">
                <a:solidFill>
                  <a:srgbClr val="3366FF"/>
                </a:solidFill>
              </a:rPr>
              <a:t> </a:t>
            </a:r>
            <a:r>
              <a:rPr lang="fr-FR" altLang="fr-FR" sz="2000">
                <a:solidFill>
                  <a:srgbClr val="3366FF"/>
                </a:solidFill>
              </a:rPr>
              <a:t>(Jn 15, 13)</a:t>
            </a:r>
          </a:p>
        </p:txBody>
      </p:sp>
      <p:pic>
        <p:nvPicPr>
          <p:cNvPr id="22534" name="Image 4" descr="logo_canevas_16x16sansbordure.jpg">
            <a:extLst>
              <a:ext uri="{FF2B5EF4-FFF2-40B4-BE49-F238E27FC236}">
                <a16:creationId xmlns:a16="http://schemas.microsoft.com/office/drawing/2014/main" id="{E2F52913-87D6-F54B-BD6A-C7F6DE510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3">
            <a:extLst>
              <a:ext uri="{FF2B5EF4-FFF2-40B4-BE49-F238E27FC236}">
                <a16:creationId xmlns:a16="http://schemas.microsoft.com/office/drawing/2014/main" id="{C8971589-F7A1-AE49-B161-983F4E8A2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 1" descr="776PASS36.jpg">
            <a:extLst>
              <a:ext uri="{FF2B5EF4-FFF2-40B4-BE49-F238E27FC236}">
                <a16:creationId xmlns:a16="http://schemas.microsoft.com/office/drawing/2014/main" id="{92DA1650-E827-BA42-9AEF-696A2219D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723900"/>
            <a:ext cx="3851275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ZoneTexte 3">
            <a:extLst>
              <a:ext uri="{FF2B5EF4-FFF2-40B4-BE49-F238E27FC236}">
                <a16:creationId xmlns:a16="http://schemas.microsoft.com/office/drawing/2014/main" id="{C32475AC-4337-054A-9C1F-9E7B70BC5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365125"/>
            <a:ext cx="4572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fr-FR" altLang="fr-FR" sz="2800" b="1">
                <a:solidFill>
                  <a:schemeClr val="accent2"/>
                </a:solidFill>
              </a:rPr>
              <a:t>La dévotion au Sacré-Cœur </a:t>
            </a:r>
          </a:p>
          <a:p>
            <a:pPr algn="just" eaLnBrk="1" hangingPunct="1">
              <a:lnSpc>
                <a:spcPct val="130000"/>
              </a:lnSpc>
            </a:pPr>
            <a:r>
              <a:rPr lang="fr-FR" altLang="fr-FR" sz="2800" b="1">
                <a:solidFill>
                  <a:schemeClr val="accent2"/>
                </a:solidFill>
              </a:rPr>
              <a:t>s’enracine dans l’Évangile… </a:t>
            </a:r>
          </a:p>
        </p:txBody>
      </p:sp>
      <p:sp>
        <p:nvSpPr>
          <p:cNvPr id="24579" name="ZoneTexte 4">
            <a:extLst>
              <a:ext uri="{FF2B5EF4-FFF2-40B4-BE49-F238E27FC236}">
                <a16:creationId xmlns:a16="http://schemas.microsoft.com/office/drawing/2014/main" id="{BE23C561-6C40-6B42-80D5-FEEC95AB8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2065338"/>
            <a:ext cx="40481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fr-FR" altLang="fr-FR" i="1">
                <a:solidFill>
                  <a:srgbClr val="3366FF"/>
                </a:solidFill>
              </a:rPr>
              <a:t>Un des soldats avec sa lance 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altLang="fr-FR" i="1">
                <a:solidFill>
                  <a:srgbClr val="3366FF"/>
                </a:solidFill>
              </a:rPr>
              <a:t>lui ouvrit le côté ;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altLang="fr-FR" i="1">
                <a:solidFill>
                  <a:srgbClr val="3366FF"/>
                </a:solidFill>
              </a:rPr>
              <a:t> et </a:t>
            </a:r>
            <a:r>
              <a:rPr lang="fr-FR" altLang="fr-FR" b="1" i="1">
                <a:solidFill>
                  <a:srgbClr val="3366FF"/>
                </a:solidFill>
              </a:rPr>
              <a:t>aussitôt il en sortit 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altLang="fr-FR" b="1" i="1">
                <a:solidFill>
                  <a:srgbClr val="3366FF"/>
                </a:solidFill>
              </a:rPr>
              <a:t>du sang et de l’eau.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altLang="fr-FR" sz="2000">
                <a:solidFill>
                  <a:srgbClr val="3366FF"/>
                </a:solidFill>
              </a:rPr>
              <a:t>(Jn 19, 32)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E2E2941-EFA4-AF4F-9138-73BD681F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5ABEA3D-9B73-BB4F-B038-4B7683FA8D03}" type="slidenum">
              <a:rPr lang="fr-FR" altLang="fr-FR" sz="1200">
                <a:solidFill>
                  <a:srgbClr val="898989"/>
                </a:solidFill>
              </a:rPr>
              <a:pPr eaLnBrk="1" hangingPunct="1"/>
              <a:t>9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pic>
        <p:nvPicPr>
          <p:cNvPr id="23558" name="Image 4" descr="logo_canevas_16x16sansbordure.jpg">
            <a:extLst>
              <a:ext uri="{FF2B5EF4-FFF2-40B4-BE49-F238E27FC236}">
                <a16:creationId xmlns:a16="http://schemas.microsoft.com/office/drawing/2014/main" id="{B293C4A2-E364-F141-86D0-60431AA2A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6381750"/>
            <a:ext cx="43021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3">
            <a:extLst>
              <a:ext uri="{FF2B5EF4-FFF2-40B4-BE49-F238E27FC236}">
                <a16:creationId xmlns:a16="http://schemas.microsoft.com/office/drawing/2014/main" id="{0E7D6182-8040-AD43-BC61-B22DAC557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003" y="6529380"/>
            <a:ext cx="21098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-  Sacré-Cœur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3956</TotalTime>
  <Words>1901</Words>
  <Application>Microsoft Macintosh PowerPoint</Application>
  <PresentationFormat>Affichage à l'écran (4:3)</PresentationFormat>
  <Paragraphs>343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1" baseType="lpstr">
      <vt:lpstr>Calibri</vt:lpstr>
      <vt:lpstr>ＭＳ Ｐゴシック</vt:lpstr>
      <vt:lpstr>Arial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monique berger</dc:creator>
  <cp:lastModifiedBy>Microsoft Office User</cp:lastModifiedBy>
  <cp:revision>431</cp:revision>
  <dcterms:created xsi:type="dcterms:W3CDTF">2015-06-01T08:57:59Z</dcterms:created>
  <dcterms:modified xsi:type="dcterms:W3CDTF">2021-05-16T19:35:26Z</dcterms:modified>
</cp:coreProperties>
</file>