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02" r:id="rId2"/>
    <p:sldId id="327" r:id="rId3"/>
    <p:sldId id="325" r:id="rId4"/>
    <p:sldId id="258" r:id="rId5"/>
    <p:sldId id="300" r:id="rId6"/>
    <p:sldId id="292" r:id="rId7"/>
    <p:sldId id="301" r:id="rId8"/>
    <p:sldId id="263" r:id="rId9"/>
    <p:sldId id="288" r:id="rId10"/>
    <p:sldId id="260" r:id="rId11"/>
    <p:sldId id="297" r:id="rId12"/>
    <p:sldId id="289" r:id="rId13"/>
    <p:sldId id="296" r:id="rId14"/>
    <p:sldId id="298" r:id="rId15"/>
    <p:sldId id="264" r:id="rId16"/>
    <p:sldId id="290" r:id="rId17"/>
    <p:sldId id="265" r:id="rId18"/>
    <p:sldId id="266" r:id="rId19"/>
    <p:sldId id="267" r:id="rId20"/>
    <p:sldId id="268" r:id="rId21"/>
    <p:sldId id="293" r:id="rId22"/>
    <p:sldId id="311" r:id="rId23"/>
    <p:sldId id="309" r:id="rId24"/>
    <p:sldId id="304" r:id="rId25"/>
    <p:sldId id="303" r:id="rId26"/>
    <p:sldId id="306" r:id="rId27"/>
    <p:sldId id="312" r:id="rId28"/>
    <p:sldId id="315" r:id="rId29"/>
    <p:sldId id="305" r:id="rId30"/>
    <p:sldId id="313" r:id="rId31"/>
    <p:sldId id="320" r:id="rId32"/>
    <p:sldId id="333" r:id="rId33"/>
    <p:sldId id="316" r:id="rId34"/>
    <p:sldId id="329" r:id="rId35"/>
    <p:sldId id="314" r:id="rId36"/>
    <p:sldId id="308" r:id="rId37"/>
    <p:sldId id="273" r:id="rId38"/>
    <p:sldId id="277" r:id="rId39"/>
    <p:sldId id="282" r:id="rId40"/>
    <p:sldId id="299" r:id="rId41"/>
    <p:sldId id="283" r:id="rId42"/>
    <p:sldId id="261" r:id="rId43"/>
    <p:sldId id="269" r:id="rId44"/>
    <p:sldId id="324" r:id="rId45"/>
    <p:sldId id="330" r:id="rId46"/>
    <p:sldId id="332" r:id="rId47"/>
  </p:sldIdLst>
  <p:sldSz cx="9906000" cy="6858000" type="A4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31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 showGuides="1">
      <p:cViewPr varScale="1">
        <p:scale>
          <a:sx n="104" d="100"/>
          <a:sy n="104" d="100"/>
        </p:scale>
        <p:origin x="1536" y="200"/>
      </p:cViewPr>
      <p:guideLst>
        <p:guide orient="horz" pos="3840"/>
        <p:guide pos="31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D8A152-7D3D-A84D-89E0-59BD2D2AB7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F23568-0335-1C41-B298-F8E5E3C230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A56962-B2E9-9F45-A4AA-D6A6CE4CD724}" type="datetimeFigureOut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CA73E4-25A1-CE44-82E0-3BA3B55410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5A525B-B023-0140-96F8-1D5821C1B2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1CA326-8CC2-2048-A444-4FA6E65CCC7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9051176-166F-7B4E-9CC6-58F96F782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315E0B-A2C9-2F49-9277-4864EE0543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916BA1-9C95-4E47-9D70-DDF9DA007011}" type="datetimeFigureOut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A3DCDAC7-325F-BD43-8157-61D90479FC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BE3F01F1-99F1-2F4B-935D-24A114E9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CB9B8F-C3F5-9D4D-94F8-6F98371DAF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4D6D61-46F2-0743-8A0A-DD82FC805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2605EF-E38C-DB45-A1FF-6BEBE150935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605EF-E38C-DB45-A1FF-6BEBE150935E}" type="slidenum">
              <a:rPr lang="fr-FR" altLang="fr-FR" smtClean="0"/>
              <a:pPr/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250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1BEBA0-6287-0947-A4F5-B35ABECE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2F80B-616A-3E48-AC58-0DC7531ADF01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8775F-BD8A-2C47-829E-68C68FB3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0ADAE0-9740-E844-BD95-44F3B5BD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1EEAE-D8DA-304A-B985-32C1E32CCEC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377003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748865-BBE9-0142-B1D2-975CD4AC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75657-370B-5949-A27F-4C56D234F7EB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F8DCB-958B-6542-BAC9-7C47A7F4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C32E41-1358-DC4C-BA9A-DB659742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A916B-FB3D-F243-A604-6F6CA23587E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604593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E537AA-314B-7243-B4E2-819A0813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46079-EEB0-404F-8177-8B0AA28E953F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D3AE5E-B6EC-AC41-BC22-363EA02F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F483BB-46AA-AC45-9195-89DDC6A0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2FC8B-245B-2840-96E1-3ED0A67F100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12558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E2D5FC-EE96-A54F-A906-7E2046F6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76950-F8E0-D44F-8AE6-BC9F0A3AF9EC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C9CCA-2728-874D-8712-A2011238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6A433C-8F65-584D-B768-FCB37205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D7BD0-6F90-EE45-B8C0-D4370A5F12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199145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EF848-8E68-3646-8ED0-D89BFAD3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46EE4-A337-5C48-B315-CB480EE34207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9D703F-7397-8F4D-99A7-9746D9D3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F8030-1299-A448-975A-CD897608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2D145-4E5D-324D-A1EF-9583CB9781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73241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8EAB008-3D81-0E40-A02B-A0FF6DC1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BF885-17D0-F542-97FD-96BBCEBE8010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BA936C5-32B4-654D-A348-758B674F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68295DD-FD41-E340-A31C-B7440C4E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CB75A-1458-6F42-8B59-2580389F2A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72310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529A324-0966-FE4B-8DA5-6F43E7CC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83AFE-6F27-2840-9A6A-9410ACA7F2F0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ECD8AE1-C3E1-FE42-B933-2C320899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252EADF-BB33-6E49-A71C-362C3B70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81BEE-0FD9-F040-8B2A-68B537D8A4B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61472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7E58519-5867-E742-BDAF-D359F27E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E5C3C-49C5-4343-8B4D-EF6AFDD4A88A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8A9C21F9-FA43-734F-A8C1-8E210E9B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1878B67-21D9-F24E-B0F1-979443C6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F51D4-827A-F240-98F0-3FD62F2CD9D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056004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411AB15-590A-9D40-99F1-B96AE2B7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FFD047-80E7-FD4C-95C1-B2596195C7CA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2C6165E-BA9C-DA4D-9152-D6B239D6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492713B-6C4D-AC47-8E5C-62E1A1C9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5FC03-B7E3-AD4A-A190-5F69B220A68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81323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6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3B5F035-5D68-DB40-9529-CB8D1D9A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56488-2BC0-7942-9397-A682E74E1A49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4E966A6-2F3A-9646-813B-A5D32358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2255737-2716-A04D-A817-EEAC1D8C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49F82-9AE9-1042-A01D-795BFC19A2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766022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FC1D7CD-1540-D748-97E5-DA6C6FDD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AF8D5-AB72-3E41-B457-27E565CF1DA6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BC06DA3-9398-4343-8F85-AB95246F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3857F59-DBF8-CC42-ABA8-16C1621A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22F49-089B-CF42-91AE-E9196C7F4FB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69518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00">
            <a:alpha val="1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E091FC55-5378-ED44-BF83-04A3E8256C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CC13505B-F501-704A-B6DC-5F098E111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7AA53-A973-1B4C-9A63-661D3882B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94554BC-01AD-5F4D-A1D8-737495B549BD}" type="datetime1">
              <a:rPr lang="fr-FR" altLang="fr-FR"/>
              <a:pPr/>
              <a:t>16/05/2021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82479F-0104-7E4F-9A7E-15FBCF7D3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F5DF3-8F01-7E4E-9F83-5CEE7149C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CF47A4D-2475-DF4E-A9AA-0238A9D7AF7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wp-content/uploads/2021/04/PTL23_CorpsetSangChrist.pdf" TargetMode="External"/><Relationship Id="rId2" Type="http://schemas.openxmlformats.org/officeDocument/2006/relationships/hyperlink" Target="https://moniqueberger.fr/la-fete-du-corps-et-du-sang-du-chris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s://moniqueberger.fr/" TargetMode="External"/><Relationship Id="rId4" Type="http://schemas.openxmlformats.org/officeDocument/2006/relationships/hyperlink" Target="https://moniqueberger.fr/diaporamas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ses-ecrits/" TargetMode="External"/><Relationship Id="rId3" Type="http://schemas.openxmlformats.org/officeDocument/2006/relationships/hyperlink" Target="https://moniqueberger.fr/" TargetMode="External"/><Relationship Id="rId7" Type="http://schemas.openxmlformats.org/officeDocument/2006/relationships/hyperlink" Target="https://moniqueberger.fr/ses-ecrits/eduquer-pour-le-bonheu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pour-que-sepanouisse-la-foi-de-tout-petit/" TargetMode="External"/><Relationship Id="rId5" Type="http://schemas.openxmlformats.org/officeDocument/2006/relationships/hyperlink" Target="https://moniqueberger.fr/ses-ecrits/vivre-lannee-liturgique-avec-les-enfants/" TargetMode="External"/><Relationship Id="rId4" Type="http://schemas.openxmlformats.org/officeDocument/2006/relationships/hyperlink" Target="http://www.prierenfamille.com/index.php?option=com_content&amp;view=article&amp;id=1043:vivre-l-anne-liturgique-avec-les-enfants&amp;catid=246:stockaveceglieanneliturgique&amp;Itemid=43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37B9384-7908-174E-8E03-7AF77E73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E78C33-A93B-8C44-8C49-AB3832BD877D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5362" name="Image 2" descr="Retouché.jpg">
            <a:extLst>
              <a:ext uri="{FF2B5EF4-FFF2-40B4-BE49-F238E27FC236}">
                <a16:creationId xmlns:a16="http://schemas.microsoft.com/office/drawing/2014/main" id="{C6439C4E-4BE6-0C4E-89F1-E83FDE636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17463"/>
            <a:ext cx="10423526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6F7215-3305-5A4F-B3AB-C56B92A4C933}"/>
              </a:ext>
            </a:extLst>
          </p:cNvPr>
          <p:cNvSpPr txBox="1"/>
          <p:nvPr/>
        </p:nvSpPr>
        <p:spPr>
          <a:xfrm>
            <a:off x="304800" y="5808663"/>
            <a:ext cx="9296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6000" spc="400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LE  SAINT  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A370FB-0FF9-ED4C-9274-9992566D768E}"/>
              </a:ext>
            </a:extLst>
          </p:cNvPr>
          <p:cNvSpPr txBox="1"/>
          <p:nvPr/>
        </p:nvSpPr>
        <p:spPr>
          <a:xfrm>
            <a:off x="250825" y="104775"/>
            <a:ext cx="933132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L’Eucharistie est un Sacrifice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3E3DD9-ACA5-4F47-B3C5-6B7A702C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796C31-1F8D-F246-8259-FC1595CD7E81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4580" name="Image 4" descr="logo_canevas_16x16sansbordure.jpg">
            <a:extLst>
              <a:ext uri="{FF2B5EF4-FFF2-40B4-BE49-F238E27FC236}">
                <a16:creationId xmlns:a16="http://schemas.microsoft.com/office/drawing/2014/main" id="{EA85444C-9509-324D-918A-FDCB2D6F8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ZoneTexte 3">
            <a:extLst>
              <a:ext uri="{FF2B5EF4-FFF2-40B4-BE49-F238E27FC236}">
                <a16:creationId xmlns:a16="http://schemas.microsoft.com/office/drawing/2014/main" id="{B607B8B0-8E14-574C-A206-74E705910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213" y="3592513"/>
            <a:ext cx="5572126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Ceci est mon corps… Ceci est mon Sang,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b="1" i="1">
                <a:solidFill>
                  <a:srgbClr val="3366FF"/>
                </a:solidFill>
              </a:rPr>
              <a:t>le Sang de l’Alliance versé pour la multitude, en rémission des péchés</a:t>
            </a:r>
            <a:r>
              <a:rPr lang="fr-FR" altLang="fr-FR" i="1">
                <a:solidFill>
                  <a:srgbClr val="3366FF"/>
                </a:solidFill>
              </a:rPr>
              <a:t>. </a:t>
            </a:r>
          </a:p>
          <a:p>
            <a:pPr algn="ctr" eaLnBrk="1" hangingPunct="1"/>
            <a:r>
              <a:rPr lang="fr-FR" altLang="fr-FR" sz="2000">
                <a:solidFill>
                  <a:srgbClr val="3366FF"/>
                </a:solidFill>
              </a:rPr>
              <a:t>(Mt 26, 23)</a:t>
            </a:r>
          </a:p>
          <a:p>
            <a:pPr algn="ctr" eaLnBrk="1" hangingPunct="1"/>
            <a:endParaRPr lang="fr-FR" altLang="fr-FR" sz="1100">
              <a:solidFill>
                <a:srgbClr val="3366FF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fr-FR" i="1">
                <a:solidFill>
                  <a:srgbClr val="3366FF"/>
                </a:solidFill>
              </a:rPr>
              <a:t>…Vous ferez cela en mémoire de Moi.</a:t>
            </a:r>
          </a:p>
          <a:p>
            <a:pPr algn="ctr" eaLnBrk="1" hangingPunct="1"/>
            <a:r>
              <a:rPr lang="fr-FR" altLang="fr-FR" sz="2000">
                <a:solidFill>
                  <a:srgbClr val="3366FF"/>
                </a:solidFill>
              </a:rPr>
              <a:t>(Lc 22, 19)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C081A4-1ADB-E147-963A-97718A2A1F34}"/>
              </a:ext>
            </a:extLst>
          </p:cNvPr>
          <p:cNvSpPr txBox="1"/>
          <p:nvPr/>
        </p:nvSpPr>
        <p:spPr>
          <a:xfrm>
            <a:off x="2000250" y="884238"/>
            <a:ext cx="790575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chemeClr val="tx2"/>
                </a:solidFill>
              </a:rPr>
              <a:t>Le Jeudi Saint</a:t>
            </a:r>
            <a:r>
              <a:rPr lang="fr-FR" altLang="fr-FR">
                <a:solidFill>
                  <a:schemeClr val="tx2"/>
                </a:solidFill>
              </a:rPr>
              <a:t>, L’Eucharistie nous est donnée comme </a:t>
            </a:r>
          </a:p>
          <a:p>
            <a:pPr algn="ctr" eaLnBrk="1" hangingPunct="1"/>
            <a:r>
              <a:rPr lang="fr-FR" altLang="fr-FR" b="1">
                <a:solidFill>
                  <a:srgbClr val="C0504D"/>
                </a:solidFill>
              </a:rPr>
              <a:t>LE</a:t>
            </a:r>
            <a:r>
              <a:rPr lang="fr-FR" altLang="fr-FR">
                <a:solidFill>
                  <a:srgbClr val="C0504D"/>
                </a:solidFill>
              </a:rPr>
              <a:t> Sacrifice de la Croix, renouvelé à chaque messe, </a:t>
            </a:r>
          </a:p>
          <a:p>
            <a:pPr algn="ctr" eaLnBrk="1" hangingPunct="1"/>
            <a:r>
              <a:rPr lang="fr-FR" altLang="fr-FR">
                <a:solidFill>
                  <a:srgbClr val="C0504D"/>
                </a:solidFill>
              </a:rPr>
              <a:t>où Jésus s’offre à son Père pour nous :</a:t>
            </a:r>
          </a:p>
        </p:txBody>
      </p:sp>
      <p:pic>
        <p:nvPicPr>
          <p:cNvPr id="21511" name="Image 10" descr="calice et hostie - cène.jpg">
            <a:extLst>
              <a:ext uri="{FF2B5EF4-FFF2-40B4-BE49-F238E27FC236}">
                <a16:creationId xmlns:a16="http://schemas.microsoft.com/office/drawing/2014/main" id="{4157AF04-94F1-3F4D-A9DC-054D63E4D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66"/>
          <a:stretch>
            <a:fillRect/>
          </a:stretch>
        </p:blipFill>
        <p:spPr bwMode="auto">
          <a:xfrm>
            <a:off x="458788" y="912813"/>
            <a:ext cx="15414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F5812C8-95E1-A946-8D7F-FA2A11D9B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2125663"/>
            <a:ext cx="78867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i="1">
                <a:solidFill>
                  <a:srgbClr val="3366FF"/>
                </a:solidFill>
              </a:rPr>
              <a:t>Chaque fois que vous mangez ce pain et buvez cette coupe, </a:t>
            </a:r>
            <a:r>
              <a:rPr lang="fr-FR" altLang="fr-FR" b="1" i="1">
                <a:solidFill>
                  <a:srgbClr val="3366FF"/>
                </a:solidFill>
              </a:rPr>
              <a:t>vous proclamez la mort du Seigneur </a:t>
            </a:r>
            <a:r>
              <a:rPr lang="fr-FR" altLang="fr-FR" i="1">
                <a:solidFill>
                  <a:srgbClr val="3366FF"/>
                </a:solidFill>
              </a:rPr>
              <a:t>jusqu’à ce qu’Il  vienne</a:t>
            </a:r>
            <a:r>
              <a:rPr lang="fr-FR" altLang="fr-FR" sz="2000" i="1">
                <a:solidFill>
                  <a:srgbClr val="3366FF"/>
                </a:solidFill>
              </a:rPr>
              <a:t>. </a:t>
            </a:r>
            <a:r>
              <a:rPr lang="fr-FR" altLang="fr-FR" sz="2000">
                <a:solidFill>
                  <a:srgbClr val="3366FF"/>
                </a:solidFill>
              </a:rPr>
              <a:t>(1 Co 11, 26)</a:t>
            </a:r>
          </a:p>
        </p:txBody>
      </p:sp>
      <p:pic>
        <p:nvPicPr>
          <p:cNvPr id="21513" name="Image 12" descr="jeudi saint.jpg">
            <a:extLst>
              <a:ext uri="{FF2B5EF4-FFF2-40B4-BE49-F238E27FC236}">
                <a16:creationId xmlns:a16="http://schemas.microsoft.com/office/drawing/2014/main" id="{F1C82559-7606-344E-BE22-697B1BE77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443288"/>
            <a:ext cx="43957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6E653B7A-738B-AF45-A9F3-A1319CEB0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59E96D3-4591-114A-A08C-6D4D3F1D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4A4B57-F495-C041-9C67-25A093C1DB88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1E6454-2987-E64D-B47E-4BE4D6712BDB}"/>
              </a:ext>
            </a:extLst>
          </p:cNvPr>
          <p:cNvSpPr txBox="1"/>
          <p:nvPr/>
        </p:nvSpPr>
        <p:spPr>
          <a:xfrm>
            <a:off x="0" y="203200"/>
            <a:ext cx="9906000" cy="9540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L’offrande que Jésus fait de sa vie le Jeudi-Saint,</a:t>
            </a:r>
          </a:p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est la même que son sacrifice sur la Croix le lendemain</a:t>
            </a:r>
          </a:p>
        </p:txBody>
      </p:sp>
      <p:pic>
        <p:nvPicPr>
          <p:cNvPr id="22531" name="Image 6" descr="Jésus en croix.jpg">
            <a:extLst>
              <a:ext uri="{FF2B5EF4-FFF2-40B4-BE49-F238E27FC236}">
                <a16:creationId xmlns:a16="http://schemas.microsoft.com/office/drawing/2014/main" id="{91ED4F22-1353-3741-94CD-6F9BD68F3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397125"/>
            <a:ext cx="30353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8">
            <a:extLst>
              <a:ext uri="{FF2B5EF4-FFF2-40B4-BE49-F238E27FC236}">
                <a16:creationId xmlns:a16="http://schemas.microsoft.com/office/drawing/2014/main" id="{397483DF-F4F9-6248-BA92-2FD595902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1316038"/>
            <a:ext cx="5959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Il n’y a pas de plus grand amour que </a:t>
            </a:r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de donner sa vie pour ceux qu’on aime.</a:t>
            </a:r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 </a:t>
            </a:r>
            <a:r>
              <a:rPr lang="fr-FR" altLang="fr-FR" sz="2000">
                <a:solidFill>
                  <a:srgbClr val="3366FF"/>
                </a:solidFill>
              </a:rPr>
              <a:t>(Jn 15, 13)</a:t>
            </a:r>
          </a:p>
        </p:txBody>
      </p:sp>
      <p:pic>
        <p:nvPicPr>
          <p:cNvPr id="22533" name="Image 2" descr="jeudi saint 5.jpg">
            <a:extLst>
              <a:ext uri="{FF2B5EF4-FFF2-40B4-BE49-F238E27FC236}">
                <a16:creationId xmlns:a16="http://schemas.microsoft.com/office/drawing/2014/main" id="{139F0876-98E0-9B4F-B8BB-BBAA7EC6C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820988"/>
            <a:ext cx="44005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Image 4" descr="logo_canevas_16x16sansbordure.jpg">
            <a:extLst>
              <a:ext uri="{FF2B5EF4-FFF2-40B4-BE49-F238E27FC236}">
                <a16:creationId xmlns:a16="http://schemas.microsoft.com/office/drawing/2014/main" id="{D2321EAF-0768-2040-952A-3EDD169C2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73B07630-3E6D-6842-9532-DFF646281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3ECFEC3-42D0-584B-BF50-E10D211A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471C20-52D0-E049-BA13-1BFCBA13F975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891FB0-8EAA-6841-8CB0-7C32432ADA78}"/>
              </a:ext>
            </a:extLst>
          </p:cNvPr>
          <p:cNvSpPr txBox="1"/>
          <p:nvPr/>
        </p:nvSpPr>
        <p:spPr>
          <a:xfrm>
            <a:off x="598488" y="2203450"/>
            <a:ext cx="8702675" cy="1579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spc="100" dirty="0">
                <a:solidFill>
                  <a:schemeClr val="accent2"/>
                </a:solidFill>
                <a:latin typeface="+mn-lt"/>
                <a:ea typeface="+mn-ea"/>
              </a:rPr>
              <a:t>Le SACREMENT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spc="100" dirty="0">
                <a:solidFill>
                  <a:schemeClr val="accent2"/>
                </a:solidFill>
                <a:latin typeface="+mn-lt"/>
                <a:ea typeface="+mn-ea"/>
              </a:rPr>
              <a:t>qui nourrit et unit les âmes</a:t>
            </a:r>
          </a:p>
        </p:txBody>
      </p:sp>
      <p:pic>
        <p:nvPicPr>
          <p:cNvPr id="26629" name="Image 4" descr="logo_canevas_16x16sansbordure.jpg">
            <a:extLst>
              <a:ext uri="{FF2B5EF4-FFF2-40B4-BE49-F238E27FC236}">
                <a16:creationId xmlns:a16="http://schemas.microsoft.com/office/drawing/2014/main" id="{FEB56F3D-80A0-E14C-BF09-CC90B0D00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280F05BF-1B1D-D14B-B80E-05384960A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F92E99C-304D-9E48-8BB1-DE3C02E6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A275DC-91A8-534B-8447-B0E7F33C9F9D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4578" name="ZoneTexte 2">
            <a:extLst>
              <a:ext uri="{FF2B5EF4-FFF2-40B4-BE49-F238E27FC236}">
                <a16:creationId xmlns:a16="http://schemas.microsoft.com/office/drawing/2014/main" id="{E21675EF-0C9E-C24E-9536-1F5C929D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5321300"/>
            <a:ext cx="60737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 i="1">
                <a:solidFill>
                  <a:srgbClr val="3366FF"/>
                </a:solidFill>
              </a:rPr>
              <a:t>Prenez et mangez</a:t>
            </a:r>
            <a:r>
              <a:rPr lang="fr-FR" altLang="fr-FR" i="1">
                <a:solidFill>
                  <a:srgbClr val="3366FF"/>
                </a:solidFill>
              </a:rPr>
              <a:t>, ceci est mon Corps…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b="1" i="1">
                <a:solidFill>
                  <a:srgbClr val="3366FF"/>
                </a:solidFill>
              </a:rPr>
              <a:t>Prenez et buvez, </a:t>
            </a:r>
            <a:r>
              <a:rPr lang="fr-FR" altLang="fr-FR" i="1">
                <a:solidFill>
                  <a:srgbClr val="3366FF"/>
                </a:solidFill>
              </a:rPr>
              <a:t>ceci est mon Sang…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sz="2000">
                <a:solidFill>
                  <a:srgbClr val="3366FF"/>
                </a:solidFill>
              </a:rPr>
              <a:t>(Mt 26, 23)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ECF171-2430-3B4D-831B-4D2AE7DDFD90}"/>
              </a:ext>
            </a:extLst>
          </p:cNvPr>
          <p:cNvSpPr txBox="1"/>
          <p:nvPr/>
        </p:nvSpPr>
        <p:spPr>
          <a:xfrm>
            <a:off x="420688" y="84138"/>
            <a:ext cx="902652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L’Eucharistie est la nourriture de nos âmes</a:t>
            </a:r>
          </a:p>
        </p:txBody>
      </p:sp>
      <p:pic>
        <p:nvPicPr>
          <p:cNvPr id="27652" name="Image 5" descr="jeudi saint fr Angelico.jpeg">
            <a:extLst>
              <a:ext uri="{FF2B5EF4-FFF2-40B4-BE49-F238E27FC236}">
                <a16:creationId xmlns:a16="http://schemas.microsoft.com/office/drawing/2014/main" id="{ECAA73B0-6999-1C41-835E-881DD0A9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768350"/>
            <a:ext cx="61087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4" descr="logo_canevas_16x16sansbordure.jpg">
            <a:extLst>
              <a:ext uri="{FF2B5EF4-FFF2-40B4-BE49-F238E27FC236}">
                <a16:creationId xmlns:a16="http://schemas.microsoft.com/office/drawing/2014/main" id="{687490E8-7D86-8945-B0A0-F7DF1C73E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301424FA-B1B5-C746-B226-B68C004C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8AD007-67F9-084E-B143-041A384C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0B973C-E1E9-D24D-8BBF-CB73F1B9ACFA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8674" name="ZoneTexte 2">
            <a:extLst>
              <a:ext uri="{FF2B5EF4-FFF2-40B4-BE49-F238E27FC236}">
                <a16:creationId xmlns:a16="http://schemas.microsoft.com/office/drawing/2014/main" id="{8C2D071B-F401-4D44-81CF-32E60C85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63"/>
            <a:ext cx="9906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…une nourriture vitale pour la vie de l’âme</a:t>
            </a:r>
          </a:p>
        </p:txBody>
      </p:sp>
      <p:sp>
        <p:nvSpPr>
          <p:cNvPr id="25603" name="ZoneTexte 3">
            <a:extLst>
              <a:ext uri="{FF2B5EF4-FFF2-40B4-BE49-F238E27FC236}">
                <a16:creationId xmlns:a16="http://schemas.microsoft.com/office/drawing/2014/main" id="{9D3FDFCD-090E-4341-AC25-0198ACF4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5656263"/>
            <a:ext cx="818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 i="1">
                <a:solidFill>
                  <a:srgbClr val="3366FF"/>
                </a:solidFill>
              </a:rPr>
              <a:t>Sans Moi, vous ne pouvez rien faire. </a:t>
            </a:r>
          </a:p>
          <a:p>
            <a:pPr algn="ctr" eaLnBrk="1" hangingPunct="1"/>
            <a:r>
              <a:rPr lang="fr-FR" altLang="fr-FR" sz="2000">
                <a:solidFill>
                  <a:srgbClr val="3366FF"/>
                </a:solidFill>
              </a:rPr>
              <a:t>(Jn 15, 1-5)</a:t>
            </a:r>
          </a:p>
        </p:txBody>
      </p:sp>
      <p:pic>
        <p:nvPicPr>
          <p:cNvPr id="25604" name="Image 4" descr="vigne 3.jpg">
            <a:extLst>
              <a:ext uri="{FF2B5EF4-FFF2-40B4-BE49-F238E27FC236}">
                <a16:creationId xmlns:a16="http://schemas.microsoft.com/office/drawing/2014/main" id="{A1BA7542-F84B-1C48-BCC0-A9A3F1AA9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7"/>
          <a:stretch>
            <a:fillRect/>
          </a:stretch>
        </p:blipFill>
        <p:spPr bwMode="auto">
          <a:xfrm>
            <a:off x="147638" y="1676400"/>
            <a:ext cx="4494212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F0E2FCC-DA37-EB40-B408-90578D539232}"/>
              </a:ext>
            </a:extLst>
          </p:cNvPr>
          <p:cNvSpPr txBox="1"/>
          <p:nvPr/>
        </p:nvSpPr>
        <p:spPr>
          <a:xfrm>
            <a:off x="4641850" y="1473200"/>
            <a:ext cx="5154613" cy="3994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 i="1">
                <a:solidFill>
                  <a:srgbClr val="3366FF"/>
                </a:solidFill>
              </a:rPr>
              <a:t>Demeurez en moi, comme Moi en vous.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De même que le sarment ne peut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 porter de fruit par lui-même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sans demeurer dans la vigne,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ainsi vous non plus,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si vous ne demeurez pas en Moi.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Celui qui demeure en Moi,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et Moi en lui,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celui-là porte beaucoup de fruit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FF32F2-D843-BD4C-9826-250432C52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713"/>
            <a:ext cx="9906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altLang="fr-FR" sz="2800" b="1" i="1">
                <a:solidFill>
                  <a:srgbClr val="3366FF"/>
                </a:solidFill>
              </a:rPr>
              <a:t>Je suis la Vigne, vous êtes les sarments…</a:t>
            </a:r>
            <a:endParaRPr lang="fr-FR" altLang="fr-FR" sz="2800" b="1">
              <a:solidFill>
                <a:schemeClr val="accent2"/>
              </a:solidFill>
            </a:endParaRPr>
          </a:p>
        </p:txBody>
      </p:sp>
      <p:pic>
        <p:nvPicPr>
          <p:cNvPr id="28680" name="Image 4" descr="logo_canevas_16x16sansbordure.jpg">
            <a:extLst>
              <a:ext uri="{FF2B5EF4-FFF2-40B4-BE49-F238E27FC236}">
                <a16:creationId xmlns:a16="http://schemas.microsoft.com/office/drawing/2014/main" id="{52EF428D-4F3E-BE45-9C76-27DF85F19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CCE52EAA-3A0D-DD4B-93C1-A955CFC4E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72DAC33-67D8-5841-9A40-48CCFB00FA2B}"/>
              </a:ext>
            </a:extLst>
          </p:cNvPr>
          <p:cNvSpPr txBox="1"/>
          <p:nvPr/>
        </p:nvSpPr>
        <p:spPr>
          <a:xfrm>
            <a:off x="284163" y="149225"/>
            <a:ext cx="933767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L’Eucharistie, sacrement de l’unité</a:t>
            </a:r>
          </a:p>
        </p:txBody>
      </p:sp>
      <p:pic>
        <p:nvPicPr>
          <p:cNvPr id="26626" name="Image 2" descr="épi de blé.jpg">
            <a:extLst>
              <a:ext uri="{FF2B5EF4-FFF2-40B4-BE49-F238E27FC236}">
                <a16:creationId xmlns:a16="http://schemas.microsoft.com/office/drawing/2014/main" id="{1B2A8A67-78A9-B046-8DB4-2F18AD873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2525"/>
            <a:ext cx="385286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Image 4" descr="grappe raisin.jpg">
            <a:extLst>
              <a:ext uri="{FF2B5EF4-FFF2-40B4-BE49-F238E27FC236}">
                <a16:creationId xmlns:a16="http://schemas.microsoft.com/office/drawing/2014/main" id="{21A95D54-024A-4047-B6E6-03DE098DB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2198688"/>
            <a:ext cx="26765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AAD0B2-5430-9847-8C94-4976ADF7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4B418D-43F1-F94F-90D1-C8871AA27608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9702" name="Image 4" descr="logo_canevas_16x16sansbordure.jpg">
            <a:extLst>
              <a:ext uri="{FF2B5EF4-FFF2-40B4-BE49-F238E27FC236}">
                <a16:creationId xmlns:a16="http://schemas.microsoft.com/office/drawing/2014/main" id="{8165B852-AF0B-ED4C-AAC2-F6DDA5AFD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ZoneTexte 9">
            <a:extLst>
              <a:ext uri="{FF2B5EF4-FFF2-40B4-BE49-F238E27FC236}">
                <a16:creationId xmlns:a16="http://schemas.microsoft.com/office/drawing/2014/main" id="{BD730709-0815-8D4B-820F-F9F8E4FDB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4949825"/>
            <a:ext cx="768826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/>
              <a:t>Pain et vin sont un signe de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sz="2600" b="1">
                <a:solidFill>
                  <a:srgbClr val="C0504D"/>
                </a:solidFill>
              </a:rPr>
              <a:t>l’Eucharistie qui rassemble et unit dans le Christ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sz="2600">
                <a:solidFill>
                  <a:srgbClr val="C0504D"/>
                </a:solidFill>
              </a:rPr>
              <a:t>tous les hommes et tous les peuples.</a:t>
            </a:r>
          </a:p>
        </p:txBody>
      </p:sp>
      <p:sp>
        <p:nvSpPr>
          <p:cNvPr id="26632" name="ZoneTexte 10">
            <a:extLst>
              <a:ext uri="{FF2B5EF4-FFF2-40B4-BE49-F238E27FC236}">
                <a16:creationId xmlns:a16="http://schemas.microsoft.com/office/drawing/2014/main" id="{CEA47AC1-6035-8F48-9DFE-2D0FE9974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830263"/>
            <a:ext cx="3995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C0504D"/>
                </a:solidFill>
              </a:rPr>
              <a:t>Le vin </a:t>
            </a:r>
            <a:r>
              <a:rPr lang="fr-FR" altLang="fr-FR"/>
              <a:t>est fait de nombreux grains de raisin </a:t>
            </a:r>
          </a:p>
          <a:p>
            <a:pPr algn="ctr" eaLnBrk="1" hangingPunct="1"/>
            <a:r>
              <a:rPr lang="fr-FR" altLang="fr-FR"/>
              <a:t>pressés ensemble</a:t>
            </a:r>
          </a:p>
        </p:txBody>
      </p:sp>
      <p:sp>
        <p:nvSpPr>
          <p:cNvPr id="26633" name="ZoneTexte 11">
            <a:extLst>
              <a:ext uri="{FF2B5EF4-FFF2-40B4-BE49-F238E27FC236}">
                <a16:creationId xmlns:a16="http://schemas.microsoft.com/office/drawing/2014/main" id="{1D010913-0DEC-4543-B8ED-EB56737B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830263"/>
            <a:ext cx="408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C0504D"/>
                </a:solidFill>
              </a:rPr>
              <a:t>Le pain </a:t>
            </a:r>
            <a:r>
              <a:rPr lang="fr-FR" altLang="fr-FR"/>
              <a:t>est fait de nombreux grains de blé moulus </a:t>
            </a:r>
          </a:p>
          <a:p>
            <a:pPr algn="ctr" eaLnBrk="1" hangingPunct="1"/>
            <a:r>
              <a:rPr lang="fr-FR" altLang="fr-FR"/>
              <a:t>et cuits ensemble</a:t>
            </a: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74C5B10F-2962-964D-8D82-0C460D94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1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1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1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1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B6C1EDE-B737-7D4A-811B-13523E0A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D34D0D-E43C-AB45-BBB3-0E7352E9286C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99C16F-7BB6-B84F-90C3-05DC052F642A}"/>
              </a:ext>
            </a:extLst>
          </p:cNvPr>
          <p:cNvSpPr txBox="1"/>
          <p:nvPr/>
        </p:nvSpPr>
        <p:spPr>
          <a:xfrm>
            <a:off x="244475" y="2135188"/>
            <a:ext cx="9166225" cy="15795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chemeClr val="accent2"/>
                </a:solidFill>
              </a:rPr>
              <a:t>La PRÉSENCE RÉELLE DE JÉSUS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4000">
                <a:solidFill>
                  <a:schemeClr val="accent2"/>
                </a:solidFill>
              </a:rPr>
              <a:t>parmi nous</a:t>
            </a:r>
          </a:p>
        </p:txBody>
      </p:sp>
      <p:pic>
        <p:nvPicPr>
          <p:cNvPr id="30725" name="Image 4" descr="logo_canevas_16x16sansbordure.jpg">
            <a:extLst>
              <a:ext uri="{FF2B5EF4-FFF2-40B4-BE49-F238E27FC236}">
                <a16:creationId xmlns:a16="http://schemas.microsoft.com/office/drawing/2014/main" id="{278C92A3-E554-994F-8D24-4D8BB146E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1DB602BD-2B30-124B-9B9C-65DB282C5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oneTexte 1">
            <a:extLst>
              <a:ext uri="{FF2B5EF4-FFF2-40B4-BE49-F238E27FC236}">
                <a16:creationId xmlns:a16="http://schemas.microsoft.com/office/drawing/2014/main" id="{34018E6E-397E-0F40-88DD-C99A57EA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106363"/>
            <a:ext cx="9772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Jésus reste avec nous…</a:t>
            </a:r>
          </a:p>
        </p:txBody>
      </p:sp>
      <p:pic>
        <p:nvPicPr>
          <p:cNvPr id="28674" name="Image 2" descr="282AscensPresreelle.jpg">
            <a:extLst>
              <a:ext uri="{FF2B5EF4-FFF2-40B4-BE49-F238E27FC236}">
                <a16:creationId xmlns:a16="http://schemas.microsoft.com/office/drawing/2014/main" id="{F13B145C-DE66-4F4F-B8F5-8B3D7F11B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503488"/>
            <a:ext cx="626903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21199-C4E8-BB40-9C84-4E60CC44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2D39E9-43C9-A442-BFA5-9C70C9BBF23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1749" name="Image 4" descr="logo_canevas_16x16sansbordure.jpg">
            <a:extLst>
              <a:ext uri="{FF2B5EF4-FFF2-40B4-BE49-F238E27FC236}">
                <a16:creationId xmlns:a16="http://schemas.microsoft.com/office/drawing/2014/main" id="{1236FCBD-28E3-0348-94C0-7B30C732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DE297AB-7BA7-894B-B3B4-F01B67326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817563"/>
            <a:ext cx="977265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Avant de remonter au ciel, Jésus a promis de ne pas nous laisser seuls </a:t>
            </a:r>
            <a:r>
              <a:rPr lang="fr-FR" altLang="fr-FR"/>
              <a:t>: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i="1">
                <a:solidFill>
                  <a:srgbClr val="3366FF"/>
                </a:solidFill>
              </a:rPr>
              <a:t>Voici que Je suis avec vous, tous les jours, jusqu’à la fin du monde.</a:t>
            </a:r>
          </a:p>
          <a:p>
            <a:pPr algn="ctr" eaLnBrk="1" hangingPunct="1"/>
            <a:r>
              <a:rPr lang="fr-FR" altLang="fr-FR" sz="2000">
                <a:solidFill>
                  <a:srgbClr val="3366FF"/>
                </a:solidFill>
              </a:rPr>
              <a:t>(Mt 28, 20) 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7515E973-EBAB-6042-93D6-33E9C0360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0D01443-8F72-4141-9013-5AD81A927DAE}"/>
              </a:ext>
            </a:extLst>
          </p:cNvPr>
          <p:cNvSpPr txBox="1"/>
          <p:nvPr/>
        </p:nvSpPr>
        <p:spPr>
          <a:xfrm>
            <a:off x="284163" y="290513"/>
            <a:ext cx="940117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Jésus est réellement présent</a:t>
            </a:r>
            <a:r>
              <a:rPr lang="fr-FR" altLang="fr-FR" sz="2800"/>
              <a:t>		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CB16EA-4E1A-C549-B292-7D99782D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F85C0D-916A-C546-8BFD-99A188C65AB8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9699" name="Image 9" descr="calice-hostie fond bleu.jpg">
            <a:extLst>
              <a:ext uri="{FF2B5EF4-FFF2-40B4-BE49-F238E27FC236}">
                <a16:creationId xmlns:a16="http://schemas.microsoft.com/office/drawing/2014/main" id="{1C21F1D2-BDD3-3144-82A4-5850AABC4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3309938"/>
            <a:ext cx="216217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 10" descr="tabernacle 18° bois doré.jpg">
            <a:extLst>
              <a:ext uri="{FF2B5EF4-FFF2-40B4-BE49-F238E27FC236}">
                <a16:creationId xmlns:a16="http://schemas.microsoft.com/office/drawing/2014/main" id="{8291A761-BBEB-B747-AB0C-092F4A00A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506788"/>
            <a:ext cx="402431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 4" descr="logo_canevas_16x16sansbordure.jpg">
            <a:extLst>
              <a:ext uri="{FF2B5EF4-FFF2-40B4-BE49-F238E27FC236}">
                <a16:creationId xmlns:a16="http://schemas.microsoft.com/office/drawing/2014/main" id="{BB358ABE-B134-5447-BE26-4B00CBF3A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3">
            <a:extLst>
              <a:ext uri="{FF2B5EF4-FFF2-40B4-BE49-F238E27FC236}">
                <a16:creationId xmlns:a16="http://schemas.microsoft.com/office/drawing/2014/main" id="{6DE7DEDC-1EC1-AD40-B72C-C3D3E9636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75" y="2578100"/>
            <a:ext cx="216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 b="1">
                <a:solidFill>
                  <a:srgbClr val="C0504D"/>
                </a:solidFill>
              </a:rPr>
              <a:t> </a:t>
            </a:r>
            <a:r>
              <a:rPr lang="fr-FR" altLang="fr-FR" sz="2800" b="1">
                <a:solidFill>
                  <a:srgbClr val="C0504D"/>
                </a:solidFill>
              </a:rPr>
              <a:t>à la messe</a:t>
            </a:r>
            <a:r>
              <a:rPr lang="fr-FR" altLang="fr-FR" sz="2800">
                <a:solidFill>
                  <a:srgbClr val="C0504D"/>
                </a:solidFill>
              </a:rPr>
              <a:t> </a:t>
            </a:r>
          </a:p>
        </p:txBody>
      </p:sp>
      <p:sp>
        <p:nvSpPr>
          <p:cNvPr id="29704" name="ZoneTexte 11">
            <a:extLst>
              <a:ext uri="{FF2B5EF4-FFF2-40B4-BE49-F238E27FC236}">
                <a16:creationId xmlns:a16="http://schemas.microsoft.com/office/drawing/2014/main" id="{82E8F09C-04DA-8F42-98C9-A3F8460FC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2595563"/>
            <a:ext cx="266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au tabernacle</a:t>
            </a:r>
            <a:endParaRPr lang="fr-FR" altLang="fr-FR" sz="2800">
              <a:solidFill>
                <a:srgbClr val="C0504D"/>
              </a:solidFill>
            </a:endParaRPr>
          </a:p>
        </p:txBody>
      </p:sp>
      <p:sp>
        <p:nvSpPr>
          <p:cNvPr id="29705" name="ZoneTexte 2">
            <a:extLst>
              <a:ext uri="{FF2B5EF4-FFF2-40B4-BE49-F238E27FC236}">
                <a16:creationId xmlns:a16="http://schemas.microsoft.com/office/drawing/2014/main" id="{BA91D25E-70E7-AF4F-B46C-E97406CEF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5863"/>
            <a:ext cx="99060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i="1">
                <a:solidFill>
                  <a:schemeClr val="tx2"/>
                </a:solidFill>
              </a:rPr>
              <a:t>Comment Jésus, remonté au Ciel, peut-Il être encore avec nous ?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rgbClr val="1F497D"/>
                </a:solidFill>
              </a:rPr>
              <a:t>– </a:t>
            </a:r>
            <a:r>
              <a:rPr lang="fr-FR" altLang="fr-FR" sz="2600" b="1">
                <a:solidFill>
                  <a:srgbClr val="1F497D"/>
                </a:solidFill>
              </a:rPr>
              <a:t>Il est présent dans la </a:t>
            </a:r>
            <a:r>
              <a:rPr lang="fr-FR" altLang="fr-FR" sz="2600" b="1">
                <a:solidFill>
                  <a:srgbClr val="C0504D"/>
                </a:solidFill>
              </a:rPr>
              <a:t>Sainte Eucharistie :</a:t>
            </a:r>
            <a:r>
              <a:rPr lang="fr-FR" altLang="fr-FR" sz="2600" b="1">
                <a:solidFill>
                  <a:srgbClr val="FF0000"/>
                </a:solidFill>
              </a:rPr>
              <a:t>	 </a:t>
            </a:r>
            <a:endParaRPr lang="fr-FR" altLang="fr-FR" sz="2600"/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FF324C5C-7B0D-0B49-8E10-643DB7976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B47EFA3-1962-7941-A5A2-A41EC0A7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574B70-3BD4-514F-B957-B0E69BA0A8AE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79C93CD-9264-AA45-A2A6-22A83DCB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1566863"/>
            <a:ext cx="478948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Après la consécration,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quand le prêtre a prononcé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les paroles de Jésus</a:t>
            </a:r>
            <a:r>
              <a:rPr lang="fr-FR" altLang="fr-FR"/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i="1">
                <a:solidFill>
                  <a:srgbClr val="3366FF"/>
                </a:solidFill>
              </a:rPr>
              <a:t>« Ceci est mon Corps… »</a:t>
            </a:r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« Ceci est mon Sang</a:t>
            </a:r>
            <a:r>
              <a:rPr lang="fr-FR" altLang="fr-FR">
                <a:solidFill>
                  <a:srgbClr val="3366FF"/>
                </a:solidFill>
              </a:rPr>
              <a:t>… »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C8E952-3C96-3D4C-9F72-7B4F76D7E3D9}"/>
              </a:ext>
            </a:extLst>
          </p:cNvPr>
          <p:cNvSpPr txBox="1"/>
          <p:nvPr/>
        </p:nvSpPr>
        <p:spPr>
          <a:xfrm>
            <a:off x="96838" y="179388"/>
            <a:ext cx="9772650" cy="10620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À la messe, après la consécration,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Jésus est présent </a:t>
            </a:r>
          </a:p>
        </p:txBody>
      </p:sp>
      <p:pic>
        <p:nvPicPr>
          <p:cNvPr id="33796" name="Image 6" descr="consécration.jpg">
            <a:extLst>
              <a:ext uri="{FF2B5EF4-FFF2-40B4-BE49-F238E27FC236}">
                <a16:creationId xmlns:a16="http://schemas.microsoft.com/office/drawing/2014/main" id="{142D73E9-1830-8645-A17B-607828A44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662113"/>
            <a:ext cx="246697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 7" descr="consécration vin.jpg">
            <a:extLst>
              <a:ext uri="{FF2B5EF4-FFF2-40B4-BE49-F238E27FC236}">
                <a16:creationId xmlns:a16="http://schemas.microsoft.com/office/drawing/2014/main" id="{9D15A9D0-23A5-5D47-9F6D-BFFCE6AD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1609725"/>
            <a:ext cx="2173287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ZoneTexte 8">
            <a:extLst>
              <a:ext uri="{FF2B5EF4-FFF2-40B4-BE49-F238E27FC236}">
                <a16:creationId xmlns:a16="http://schemas.microsoft.com/office/drawing/2014/main" id="{2F42E33C-32CB-D44F-B00A-686A0AF0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75" y="4927600"/>
            <a:ext cx="75866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1F497D"/>
                </a:solidFill>
              </a:rPr>
              <a:t>Et lorsque nous avons communié, Jésus vient en nous :</a:t>
            </a:r>
            <a:r>
              <a:rPr lang="fr-FR" altLang="fr-FR"/>
              <a:t>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600" b="1">
                <a:solidFill>
                  <a:srgbClr val="C0504D"/>
                </a:solidFill>
              </a:rPr>
              <a:t>Il est présent en nous.</a:t>
            </a:r>
          </a:p>
        </p:txBody>
      </p:sp>
      <p:pic>
        <p:nvPicPr>
          <p:cNvPr id="33800" name="Image 4" descr="logo_canevas_16x16sansbordure.jpg">
            <a:extLst>
              <a:ext uri="{FF2B5EF4-FFF2-40B4-BE49-F238E27FC236}">
                <a16:creationId xmlns:a16="http://schemas.microsoft.com/office/drawing/2014/main" id="{0DD34793-D907-5D4C-9865-63CA10BD3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ZoneTexte 4">
            <a:extLst>
              <a:ext uri="{FF2B5EF4-FFF2-40B4-BE49-F238E27FC236}">
                <a16:creationId xmlns:a16="http://schemas.microsoft.com/office/drawing/2014/main" id="{BA55BC11-31DF-E14C-8AB6-DF0E4C2D6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3894138"/>
            <a:ext cx="53546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b="1">
                <a:solidFill>
                  <a:srgbClr val="C0504D"/>
                </a:solidFill>
              </a:rPr>
              <a:t>Jésus est réellement présent</a:t>
            </a:r>
          </a:p>
          <a:p>
            <a:pPr algn="ctr" eaLnBrk="1" hangingPunct="1"/>
            <a:r>
              <a:rPr lang="fr-FR" altLang="fr-FR" i="1">
                <a:solidFill>
                  <a:srgbClr val="1F497D"/>
                </a:solidFill>
              </a:rPr>
              <a:t>sous les apparences du pain et du vin </a:t>
            </a: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C253D11D-E720-114A-9991-5399FB50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/>
      <p:bldP spid="327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42CEAA17-5F8E-104B-8F73-367C763DC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806450"/>
            <a:ext cx="8683625" cy="4832350"/>
          </a:xfrm>
          <a:prstGeom prst="rect">
            <a:avLst/>
          </a:prstGeom>
          <a:solidFill>
            <a:srgbClr val="FFE4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b="1" dirty="0">
              <a:solidFill>
                <a:srgbClr val="FF66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fr-FR" b="1" dirty="0">
                <a:solidFill>
                  <a:srgbClr val="FF6600"/>
                </a:solidFill>
                <a:latin typeface="Calibri" charset="0"/>
                <a:ea typeface="ＭＳ Ｐゴシック" charset="0"/>
                <a:cs typeface="ＭＳ Ｐゴシック" charset="0"/>
              </a:rPr>
              <a:t>Objectif</a:t>
            </a:r>
            <a:r>
              <a:rPr lang="fr-FR" b="1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des diaporamas de « Apprenez-nous à prier » ?</a:t>
            </a:r>
          </a:p>
          <a:p>
            <a:pPr algn="ctr">
              <a:defRPr/>
            </a:pPr>
            <a:endParaRPr lang="fr-FR" sz="4400" dirty="0">
              <a:ln w="3175" cmpd="sng">
                <a:solidFill>
                  <a:schemeClr val="tx1"/>
                </a:solidFill>
              </a:ln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Au fil de l’année liturgique…</a:t>
            </a:r>
          </a:p>
          <a:p>
            <a:pPr algn="ctr">
              <a:defRPr/>
            </a:pP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en commentant textes et images,</a:t>
            </a:r>
          </a:p>
          <a:p>
            <a:pPr algn="ctr">
              <a:defRPr/>
            </a:pPr>
            <a:r>
              <a:rPr lang="fr-FR" dirty="0">
                <a:latin typeface="Calibri" charset="0"/>
                <a:ea typeface="ＭＳ Ｐゴシック" charset="0"/>
                <a:cs typeface="ＭＳ Ｐゴシック" charset="0"/>
              </a:rPr>
              <a:t> en s’adaptant à ceux qui regardent :</a:t>
            </a:r>
          </a:p>
          <a:p>
            <a:pPr algn="ctr">
              <a:defRPr/>
            </a:pPr>
            <a:endParaRPr lang="fr-FR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fr-FR" sz="3200" dirty="0">
                <a:latin typeface="Calibri" charset="0"/>
                <a:ea typeface="ＭＳ Ｐゴシック" charset="0"/>
                <a:cs typeface="ＭＳ Ｐゴシック" charset="0"/>
              </a:rPr>
              <a:t>mieux connaître</a:t>
            </a:r>
          </a:p>
          <a:p>
            <a:pPr algn="ctr">
              <a:defRPr/>
            </a:pPr>
            <a:r>
              <a:rPr lang="fr-FR" sz="3200" dirty="0">
                <a:latin typeface="Calibri" charset="0"/>
                <a:ea typeface="ＭＳ Ｐゴシック" charset="0"/>
                <a:cs typeface="ＭＳ Ｐゴシック" charset="0"/>
              </a:rPr>
              <a:t>pour mieux  aimer</a:t>
            </a:r>
          </a:p>
          <a:p>
            <a:pPr algn="ctr">
              <a:defRPr/>
            </a:pPr>
            <a:endParaRPr lang="fr-FR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fr-FR" sz="2600" i="1" dirty="0">
                <a:latin typeface="Calibri" charset="0"/>
                <a:ea typeface="ＭＳ Ｐゴシック" charset="0"/>
                <a:cs typeface="ＭＳ Ｐゴシック" charset="0"/>
              </a:rPr>
              <a:t>pour que connaissance et amour grandissent ensemble !</a:t>
            </a:r>
            <a:endParaRPr lang="fr-FR" sz="14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fr-FR" sz="16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B05188-1350-AA40-A5B3-C63BD198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9BF87F-F2DF-444C-A251-1C2B5FCBCE96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6388" name="Image 4" descr="logo_canevas_16x16sansbordure.jpg">
            <a:extLst>
              <a:ext uri="{FF2B5EF4-FFF2-40B4-BE49-F238E27FC236}">
                <a16:creationId xmlns:a16="http://schemas.microsoft.com/office/drawing/2014/main" id="{2FACB884-86D0-B24F-9842-AD5CC038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2988ACF8-5F4E-F748-857A-20386798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1F9C6FE-BB24-904F-8593-E1C5613D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909496-F50E-CB47-AEC3-C17077CCB280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6CBE384-7ABB-1345-8E1C-3762B1ADD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1185863"/>
            <a:ext cx="54117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 Jésus reste présent </a:t>
            </a:r>
          </a:p>
          <a:p>
            <a:pPr algn="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dans les hosties consacrées </a:t>
            </a:r>
          </a:p>
          <a:p>
            <a:pPr algn="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qui restent après la messe, </a:t>
            </a:r>
          </a:p>
          <a:p>
            <a:pPr algn="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							placées dans un ciboire et gardées au tabernacle.</a:t>
            </a:r>
            <a:endParaRPr lang="fr-FR" alt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F04433-EEAA-FA45-99A9-C56B9C253993}"/>
              </a:ext>
            </a:extLst>
          </p:cNvPr>
          <p:cNvSpPr txBox="1"/>
          <p:nvPr/>
        </p:nvSpPr>
        <p:spPr>
          <a:xfrm>
            <a:off x="881063" y="304800"/>
            <a:ext cx="80899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Il est présent au tabernacle</a:t>
            </a:r>
          </a:p>
        </p:txBody>
      </p:sp>
      <p:pic>
        <p:nvPicPr>
          <p:cNvPr id="33796" name="Image 4" descr="tabernacle avec calice et hostie.jpg">
            <a:extLst>
              <a:ext uri="{FF2B5EF4-FFF2-40B4-BE49-F238E27FC236}">
                <a16:creationId xmlns:a16="http://schemas.microsoft.com/office/drawing/2014/main" id="{192210E1-F81A-6745-952F-E36BCA24E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420813"/>
            <a:ext cx="34194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 5" descr="ciboire 2.jpg">
            <a:extLst>
              <a:ext uri="{FF2B5EF4-FFF2-40B4-BE49-F238E27FC236}">
                <a16:creationId xmlns:a16="http://schemas.microsoft.com/office/drawing/2014/main" id="{49998AAD-3613-3545-AAD7-558E6CB0B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151063"/>
            <a:ext cx="19669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Image 4" descr="logo_canevas_16x16sansbordure.jpg">
            <a:extLst>
              <a:ext uri="{FF2B5EF4-FFF2-40B4-BE49-F238E27FC236}">
                <a16:creationId xmlns:a16="http://schemas.microsoft.com/office/drawing/2014/main" id="{AC175E22-B8FF-ED43-8DC6-A44DE861F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ZoneTexte 8">
            <a:extLst>
              <a:ext uri="{FF2B5EF4-FFF2-40B4-BE49-F238E27FC236}">
                <a16:creationId xmlns:a16="http://schemas.microsoft.com/office/drawing/2014/main" id="{0A2CFDD4-5E8B-8341-ABB6-6330BAAC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3640138"/>
            <a:ext cx="37973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Une petite lumière rouge </a:t>
            </a:r>
          </a:p>
          <a:p>
            <a:pPr algn="r"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indique la présence </a:t>
            </a:r>
          </a:p>
          <a:p>
            <a:pPr algn="r"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de Jésus-Hostie au tabernacle : </a:t>
            </a:r>
          </a:p>
          <a:p>
            <a:pPr algn="r" eaLnBrk="1" hangingPunct="1">
              <a:lnSpc>
                <a:spcPct val="120000"/>
              </a:lnSpc>
            </a:pPr>
            <a:r>
              <a:rPr lang="fr-FR" altLang="fr-FR">
                <a:solidFill>
                  <a:schemeClr val="accent2"/>
                </a:solidFill>
              </a:rPr>
              <a:t>Il attend notre visite</a:t>
            </a:r>
            <a:r>
              <a:rPr lang="fr-FR" altLang="fr-FR" i="1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3" name="Image 2" descr="Sans titre copie.jpg">
            <a:extLst>
              <a:ext uri="{FF2B5EF4-FFF2-40B4-BE49-F238E27FC236}">
                <a16:creationId xmlns:a16="http://schemas.microsoft.com/office/drawing/2014/main" id="{BB9B8B68-2DDA-404F-99FA-360DB3D13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4103688"/>
            <a:ext cx="4984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D77D74A6-D61A-A540-AF5C-D0F4000E3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6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ZoneTexte 2">
            <a:extLst>
              <a:ext uri="{FF2B5EF4-FFF2-40B4-BE49-F238E27FC236}">
                <a16:creationId xmlns:a16="http://schemas.microsoft.com/office/drawing/2014/main" id="{B77357BD-DC1D-AC49-ADD4-8262546F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2268538"/>
            <a:ext cx="870743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fr-FR" altLang="fr-FR" sz="4000">
              <a:solidFill>
                <a:srgbClr val="3366FF"/>
              </a:solidFill>
            </a:endParaRPr>
          </a:p>
          <a:p>
            <a:pPr algn="ctr" eaLnBrk="1" hangingPunct="1"/>
            <a:r>
              <a:rPr lang="fr-FR" altLang="fr-FR" sz="4000">
                <a:solidFill>
                  <a:srgbClr val="C0504D"/>
                </a:solidFill>
              </a:rPr>
              <a:t>COMMENT  HONORER  DIGNEMENT</a:t>
            </a:r>
          </a:p>
          <a:p>
            <a:pPr algn="ctr" eaLnBrk="1" hangingPunct="1"/>
            <a:r>
              <a:rPr lang="fr-FR" altLang="fr-FR">
                <a:solidFill>
                  <a:srgbClr val="C0504D"/>
                </a:solidFill>
              </a:rPr>
              <a:t> </a:t>
            </a:r>
          </a:p>
          <a:p>
            <a:pPr algn="ctr" eaLnBrk="1" hangingPunct="1"/>
            <a:r>
              <a:rPr lang="fr-FR" altLang="fr-FR" sz="4000">
                <a:solidFill>
                  <a:srgbClr val="C0504D"/>
                </a:solidFill>
              </a:rPr>
              <a:t>LE </a:t>
            </a:r>
            <a:r>
              <a:rPr lang="fr-FR" altLang="fr-FR" sz="4400">
                <a:solidFill>
                  <a:srgbClr val="C0504D"/>
                </a:solidFill>
              </a:rPr>
              <a:t>S</a:t>
            </a:r>
            <a:r>
              <a:rPr lang="fr-FR" altLang="fr-FR" sz="4000">
                <a:solidFill>
                  <a:srgbClr val="C0504D"/>
                </a:solidFill>
              </a:rPr>
              <a:t>AINT-SACREMENT ?</a:t>
            </a:r>
          </a:p>
        </p:txBody>
      </p:sp>
      <p:sp>
        <p:nvSpPr>
          <p:cNvPr id="35843" name="ZoneTexte 2">
            <a:extLst>
              <a:ext uri="{FF2B5EF4-FFF2-40B4-BE49-F238E27FC236}">
                <a16:creationId xmlns:a16="http://schemas.microsoft.com/office/drawing/2014/main" id="{D03CC15E-3209-3146-9930-9CFECBC39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7550" y="16938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93EAB2-14B6-0948-A1A9-B78A9AFD3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1150938"/>
            <a:ext cx="708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rgbClr val="31859C"/>
                </a:solidFill>
              </a:rPr>
              <a:t>Deuxième partie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E8E23A9-F1A5-3348-BEBA-73847EF6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95D6E9-AF99-3248-B6A8-B08EB9C90B12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21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5E138DE-36E8-7742-8FBD-15C80C38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616823-6825-974D-9FFE-B644E3D851FA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6867" name="ZoneTexte 2">
            <a:extLst>
              <a:ext uri="{FF2B5EF4-FFF2-40B4-BE49-F238E27FC236}">
                <a16:creationId xmlns:a16="http://schemas.microsoft.com/office/drawing/2014/main" id="{6598C293-14DA-5C4D-AC53-58387D3D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2374900"/>
            <a:ext cx="7061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chemeClr val="accent2"/>
                </a:solidFill>
              </a:rPr>
              <a:t>- Participer à la messe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4000">
                <a:solidFill>
                  <a:schemeClr val="accent2"/>
                </a:solidFill>
              </a:rPr>
              <a:t>et communier</a:t>
            </a:r>
          </a:p>
        </p:txBody>
      </p:sp>
      <p:pic>
        <p:nvPicPr>
          <p:cNvPr id="36869" name="Image 4" descr="logo_canevas_16x16sansbordure.jpg">
            <a:extLst>
              <a:ext uri="{FF2B5EF4-FFF2-40B4-BE49-F238E27FC236}">
                <a16:creationId xmlns:a16="http://schemas.microsoft.com/office/drawing/2014/main" id="{A6F1E6AF-75ED-7142-AC0A-C70407C29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6FFC3151-E0D6-4C4D-AA81-A0FDA4E37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6A9E16-714D-9245-9859-DF7DCB6B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214336-0EDA-2F4A-9F9E-E78301626E7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7890" name="Image 3" descr="Agneau de Dieu.jpg">
            <a:extLst>
              <a:ext uri="{FF2B5EF4-FFF2-40B4-BE49-F238E27FC236}">
                <a16:creationId xmlns:a16="http://schemas.microsoft.com/office/drawing/2014/main" id="{99995066-CC7B-5444-A325-187E990FB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149350"/>
            <a:ext cx="3309937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ZoneTexte 4">
            <a:extLst>
              <a:ext uri="{FF2B5EF4-FFF2-40B4-BE49-F238E27FC236}">
                <a16:creationId xmlns:a16="http://schemas.microsoft.com/office/drawing/2014/main" id="{DC409BEE-ECFC-864E-902F-887EA4C72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962400"/>
            <a:ext cx="5300662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fr-FR" altLang="fr-FR">
              <a:solidFill>
                <a:schemeClr val="tx2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>
                <a:solidFill>
                  <a:schemeClr val="tx2"/>
                </a:solidFill>
              </a:rPr>
              <a:t>Le premier hommage à Lui rendre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>
                <a:solidFill>
                  <a:schemeClr val="tx2"/>
                </a:solidFill>
              </a:rPr>
              <a:t>est de participer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>
                <a:solidFill>
                  <a:schemeClr val="tx2"/>
                </a:solidFill>
              </a:rPr>
              <a:t>avec amour et reconnaissance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>
                <a:solidFill>
                  <a:schemeClr val="tx2"/>
                </a:solidFill>
              </a:rPr>
              <a:t>au saint sacrifice de la messe.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8C8012-0E8F-8043-AD9E-43668B0C0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520700"/>
            <a:ext cx="5300662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Dans l’Eucharistie, Jésus est en état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de victime : Il est ‘’</a:t>
            </a:r>
            <a:r>
              <a:rPr lang="fr-FR" altLang="ja-JP" i="1">
                <a:solidFill>
                  <a:schemeClr val="tx2"/>
                </a:solidFill>
              </a:rPr>
              <a:t>l</a:t>
            </a:r>
            <a:r>
              <a:rPr lang="fr-FR" altLang="fr-FR" i="1">
                <a:solidFill>
                  <a:schemeClr val="tx2"/>
                </a:solidFill>
              </a:rPr>
              <a:t>’</a:t>
            </a:r>
            <a:r>
              <a:rPr lang="fr-FR" altLang="ja-JP" i="1">
                <a:solidFill>
                  <a:schemeClr val="tx2"/>
                </a:solidFill>
              </a:rPr>
              <a:t>Agneau de Dieu</a:t>
            </a:r>
            <a:r>
              <a:rPr lang="fr-FR" altLang="fr-FR" i="1">
                <a:solidFill>
                  <a:schemeClr val="tx2"/>
                </a:solidFill>
              </a:rPr>
              <a:t>’’</a:t>
            </a:r>
            <a:r>
              <a:rPr lang="fr-FR" altLang="ja-JP" i="1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offert pour nous sauver.</a:t>
            </a:r>
          </a:p>
          <a:p>
            <a:pPr algn="ctr" eaLnBrk="1" hangingPunct="1">
              <a:lnSpc>
                <a:spcPct val="130000"/>
              </a:lnSpc>
            </a:pPr>
            <a:endParaRPr lang="fr-FR" altLang="fr-FR" sz="1400">
              <a:solidFill>
                <a:schemeClr val="tx2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En donnant sa vie pour nous,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Il nous a réconciliés avec Dieu et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procure à nos âmes la paix et la joie.</a:t>
            </a:r>
          </a:p>
          <a:p>
            <a:pPr algn="ctr" eaLnBrk="1" hangingPunct="1">
              <a:lnSpc>
                <a:spcPct val="130000"/>
              </a:lnSpc>
            </a:pPr>
            <a:endParaRPr lang="fr-FR" altLang="fr-FR">
              <a:solidFill>
                <a:schemeClr val="tx2"/>
              </a:solidFill>
            </a:endParaRPr>
          </a:p>
        </p:txBody>
      </p:sp>
      <p:pic>
        <p:nvPicPr>
          <p:cNvPr id="37894" name="Image 4" descr="logo_canevas_16x16sansbordure.jpg">
            <a:extLst>
              <a:ext uri="{FF2B5EF4-FFF2-40B4-BE49-F238E27FC236}">
                <a16:creationId xmlns:a16="http://schemas.microsoft.com/office/drawing/2014/main" id="{60A90689-0112-1540-B193-0BF597DB8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86F747FD-D052-F24C-A0C3-63400FBD9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5A1521-7248-8041-88C1-F313EBEC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58336F-0799-7044-96FA-933A3DAB8D05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7890" name="ZoneTexte 2">
            <a:extLst>
              <a:ext uri="{FF2B5EF4-FFF2-40B4-BE49-F238E27FC236}">
                <a16:creationId xmlns:a16="http://schemas.microsoft.com/office/drawing/2014/main" id="{17458FB3-7700-8F41-B93C-9CDCB5CE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101725"/>
            <a:ext cx="693578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L’Eucharistie est, dans la vie de l’Église,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>
                <a:solidFill>
                  <a:schemeClr val="tx2"/>
                </a:solidFill>
              </a:rPr>
              <a:t>la</a:t>
            </a:r>
            <a:r>
              <a:rPr lang="fr-FR" altLang="fr-FR">
                <a:solidFill>
                  <a:schemeClr val="tx2"/>
                </a:solidFill>
              </a:rPr>
              <a:t> </a:t>
            </a:r>
            <a:r>
              <a:rPr lang="fr-FR" altLang="fr-FR" b="1">
                <a:solidFill>
                  <a:schemeClr val="tx2"/>
                </a:solidFill>
              </a:rPr>
              <a:t>source et le sommet de toute la vie chrétienne </a:t>
            </a:r>
            <a:r>
              <a:rPr lang="fr-FR" altLang="fr-FR">
                <a:solidFill>
                  <a:schemeClr val="tx2"/>
                </a:solidFill>
              </a:rPr>
              <a:t>: </a:t>
            </a:r>
          </a:p>
          <a:p>
            <a:pPr eaLnBrk="1" hangingPunct="1">
              <a:lnSpc>
                <a:spcPct val="130000"/>
              </a:lnSpc>
            </a:pPr>
            <a:endParaRPr lang="fr-FR" altLang="fr-FR" sz="900">
              <a:solidFill>
                <a:schemeClr val="tx2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elle rend présent et actuel le sacrifice que Jésus a offert à son Père, </a:t>
            </a:r>
            <a:r>
              <a:rPr lang="fr-FR" altLang="fr-FR" i="1">
                <a:solidFill>
                  <a:schemeClr val="tx2"/>
                </a:solidFill>
              </a:rPr>
              <a:t>une fois pour toutes</a:t>
            </a:r>
            <a:r>
              <a:rPr lang="fr-FR" altLang="fr-FR">
                <a:solidFill>
                  <a:schemeClr val="tx2"/>
                </a:solidFill>
              </a:rPr>
              <a:t>, sur la croix :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sur la croix ou sur l’autel, c’est un </a:t>
            </a:r>
            <a:r>
              <a:rPr lang="fr-FR" altLang="fr-FR" b="1" i="1">
                <a:solidFill>
                  <a:schemeClr val="tx2"/>
                </a:solidFill>
              </a:rPr>
              <a:t>unique</a:t>
            </a:r>
            <a:r>
              <a:rPr lang="fr-FR" altLang="fr-FR">
                <a:solidFill>
                  <a:schemeClr val="tx2"/>
                </a:solidFill>
              </a:rPr>
              <a:t> sacrifice.</a:t>
            </a:r>
          </a:p>
        </p:txBody>
      </p:sp>
      <p:sp>
        <p:nvSpPr>
          <p:cNvPr id="38915" name="ZoneTexte 2">
            <a:extLst>
              <a:ext uri="{FF2B5EF4-FFF2-40B4-BE49-F238E27FC236}">
                <a16:creationId xmlns:a16="http://schemas.microsoft.com/office/drawing/2014/main" id="{38BD9958-31AF-B340-BFAD-77FAFEDFE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54000"/>
            <a:ext cx="6354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Le saint sacrifice de la messe</a:t>
            </a:r>
          </a:p>
        </p:txBody>
      </p:sp>
      <p:pic>
        <p:nvPicPr>
          <p:cNvPr id="37892" name="Image 3" descr="consécration vin.jpg">
            <a:extLst>
              <a:ext uri="{FF2B5EF4-FFF2-40B4-BE49-F238E27FC236}">
                <a16:creationId xmlns:a16="http://schemas.microsoft.com/office/drawing/2014/main" id="{D0A267EF-82BB-B740-87E8-6E666D5FE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3116263"/>
            <a:ext cx="21558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 4" descr="PrPCh1275ppp.jpg">
            <a:extLst>
              <a:ext uri="{FF2B5EF4-FFF2-40B4-BE49-F238E27FC236}">
                <a16:creationId xmlns:a16="http://schemas.microsoft.com/office/drawing/2014/main" id="{E9C7C8EF-79F9-3047-9F44-C42806E8E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03200"/>
            <a:ext cx="206692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ZoneTexte 2">
            <a:extLst>
              <a:ext uri="{FF2B5EF4-FFF2-40B4-BE49-F238E27FC236}">
                <a16:creationId xmlns:a16="http://schemas.microsoft.com/office/drawing/2014/main" id="{30FA6C98-1EC0-1C44-B65A-3C5D6E5AB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030663"/>
            <a:ext cx="68183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C’est pourquoi l’Église nous demande de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>
                <a:solidFill>
                  <a:schemeClr val="tx2"/>
                </a:solidFill>
              </a:rPr>
              <a:t>participer à la messe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>
                <a:solidFill>
                  <a:schemeClr val="tx2"/>
                </a:solidFill>
              </a:rPr>
              <a:t>tous les dimanches</a:t>
            </a:r>
            <a:r>
              <a:rPr lang="fr-FR" altLang="fr-FR">
                <a:solidFill>
                  <a:schemeClr val="tx2"/>
                </a:solidFill>
              </a:rPr>
              <a:t> </a:t>
            </a:r>
            <a:r>
              <a:rPr lang="fr-FR" altLang="fr-FR" b="1">
                <a:solidFill>
                  <a:schemeClr val="tx2"/>
                </a:solidFill>
              </a:rPr>
              <a:t>et jours de grande fête</a:t>
            </a:r>
            <a:r>
              <a:rPr lang="fr-FR" altLang="fr-FR" b="1"/>
              <a:t>.</a:t>
            </a:r>
          </a:p>
        </p:txBody>
      </p:sp>
      <p:pic>
        <p:nvPicPr>
          <p:cNvPr id="38920" name="Image 4" descr="logo_canevas_16x16sansbordure.jpg">
            <a:extLst>
              <a:ext uri="{FF2B5EF4-FFF2-40B4-BE49-F238E27FC236}">
                <a16:creationId xmlns:a16="http://schemas.microsoft.com/office/drawing/2014/main" id="{93F19E29-47B6-1C47-B85C-BDF2B971E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BBB1EECC-7425-124F-BAAB-761A7AC1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F006ED-A779-AF42-913A-E325590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2953463-9F8A-9448-ACA4-5FB464F5FFD8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9938" name="ZoneTexte 2">
            <a:extLst>
              <a:ext uri="{FF2B5EF4-FFF2-40B4-BE49-F238E27FC236}">
                <a16:creationId xmlns:a16="http://schemas.microsoft.com/office/drawing/2014/main" id="{9B01B491-0D45-1644-8EB6-4146A5F96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180975"/>
            <a:ext cx="8478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Pour pouvoir communier, il faut…</a:t>
            </a:r>
          </a:p>
        </p:txBody>
      </p:sp>
      <p:sp>
        <p:nvSpPr>
          <p:cNvPr id="38915" name="ZoneTexte 2">
            <a:extLst>
              <a:ext uri="{FF2B5EF4-FFF2-40B4-BE49-F238E27FC236}">
                <a16:creationId xmlns:a16="http://schemas.microsoft.com/office/drawing/2014/main" id="{791857D0-6B87-E34E-BD55-103337442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016000"/>
            <a:ext cx="6130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2"/>
                </a:solidFill>
              </a:rPr>
              <a:t>1 - </a:t>
            </a:r>
            <a:r>
              <a:rPr lang="fr-FR" altLang="fr-FR" b="1">
                <a:solidFill>
                  <a:schemeClr val="tx2"/>
                </a:solidFill>
              </a:rPr>
              <a:t>être baptisé </a:t>
            </a:r>
            <a:r>
              <a:rPr lang="fr-FR" altLang="fr-FR">
                <a:solidFill>
                  <a:schemeClr val="tx2"/>
                </a:solidFill>
              </a:rPr>
              <a:t>: faire partie de l’Église, </a:t>
            </a:r>
          </a:p>
          <a:p>
            <a:pPr eaLnBrk="1" hangingPunct="1"/>
            <a:r>
              <a:rPr lang="fr-FR" altLang="fr-FR">
                <a:solidFill>
                  <a:schemeClr val="tx2"/>
                </a:solidFill>
              </a:rPr>
              <a:t>	la famille des enfants de Dieu ;</a:t>
            </a:r>
          </a:p>
        </p:txBody>
      </p:sp>
      <p:sp>
        <p:nvSpPr>
          <p:cNvPr id="38916" name="ZoneTexte 3">
            <a:extLst>
              <a:ext uri="{FF2B5EF4-FFF2-40B4-BE49-F238E27FC236}">
                <a16:creationId xmlns:a16="http://schemas.microsoft.com/office/drawing/2014/main" id="{841025D5-8516-4E48-A82C-069C943C6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2100263"/>
            <a:ext cx="61293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2 – </a:t>
            </a:r>
            <a:r>
              <a:rPr lang="fr-FR" altLang="fr-FR" b="1">
                <a:solidFill>
                  <a:srgbClr val="1F497D"/>
                </a:solidFill>
              </a:rPr>
              <a:t>être en état de grâce</a:t>
            </a:r>
            <a:endParaRPr lang="fr-FR" altLang="fr-FR">
              <a:solidFill>
                <a:srgbClr val="1F497D"/>
              </a:solidFill>
            </a:endParaRPr>
          </a:p>
          <a:p>
            <a:pPr lvl="1" eaLnBrk="1" hangingPunct="1"/>
            <a:r>
              <a:rPr lang="fr-FR" altLang="fr-FR" sz="2200" i="1">
                <a:solidFill>
                  <a:srgbClr val="1F497D"/>
                </a:solidFill>
              </a:rPr>
              <a:t>Si on a conscience d’avoir commis un péché </a:t>
            </a:r>
          </a:p>
          <a:p>
            <a:pPr lvl="1" eaLnBrk="1" hangingPunct="1"/>
            <a:r>
              <a:rPr lang="fr-FR" altLang="fr-FR" sz="2200" i="1">
                <a:solidFill>
                  <a:srgbClr val="1F497D"/>
                </a:solidFill>
              </a:rPr>
              <a:t>mortel, il faut, avant de communier, recevoir </a:t>
            </a:r>
          </a:p>
          <a:p>
            <a:pPr lvl="1" eaLnBrk="1" hangingPunct="1"/>
            <a:r>
              <a:rPr lang="fr-FR" altLang="fr-FR" sz="2200" i="1">
                <a:solidFill>
                  <a:srgbClr val="1F497D"/>
                </a:solidFill>
              </a:rPr>
              <a:t>le sacrement de réconciliation.</a:t>
            </a:r>
          </a:p>
        </p:txBody>
      </p:sp>
      <p:sp>
        <p:nvSpPr>
          <p:cNvPr id="38917" name="ZoneTexte 4">
            <a:extLst>
              <a:ext uri="{FF2B5EF4-FFF2-40B4-BE49-F238E27FC236}">
                <a16:creationId xmlns:a16="http://schemas.microsoft.com/office/drawing/2014/main" id="{D4E44FCA-66B1-7544-A79E-70A571DB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3757613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3 – se préparer à recevoir le </a:t>
            </a:r>
            <a:r>
              <a:rPr lang="fr-FR" altLang="fr-FR" i="1">
                <a:solidFill>
                  <a:srgbClr val="1F497D"/>
                </a:solidFill>
              </a:rPr>
              <a:t>Seigneur des Seigneurs (</a:t>
            </a:r>
            <a:r>
              <a:rPr lang="fr-FR" altLang="fr-FR" sz="2000">
                <a:solidFill>
                  <a:srgbClr val="1F497D"/>
                </a:solidFill>
              </a:rPr>
              <a:t>Ap. 19, 16</a:t>
            </a:r>
            <a:r>
              <a:rPr lang="fr-FR" altLang="fr-FR" i="1">
                <a:solidFill>
                  <a:srgbClr val="1F497D"/>
                </a:solidFill>
              </a:rPr>
              <a:t>)</a:t>
            </a:r>
          </a:p>
          <a:p>
            <a:pPr eaLnBrk="1" hangingPunct="1"/>
            <a:r>
              <a:rPr lang="fr-FR" altLang="fr-FR" i="1">
                <a:solidFill>
                  <a:srgbClr val="1F497D"/>
                </a:solidFill>
              </a:rPr>
              <a:t>	</a:t>
            </a:r>
            <a:r>
              <a:rPr lang="fr-FR" altLang="fr-FR">
                <a:solidFill>
                  <a:srgbClr val="1F497D"/>
                </a:solidFill>
              </a:rPr>
              <a:t>dans le </a:t>
            </a:r>
            <a:r>
              <a:rPr lang="fr-FR" altLang="fr-FR" b="1">
                <a:solidFill>
                  <a:srgbClr val="1F497D"/>
                </a:solidFill>
              </a:rPr>
              <a:t>recueillement </a:t>
            </a:r>
            <a:r>
              <a:rPr lang="fr-FR" altLang="fr-FR">
                <a:solidFill>
                  <a:srgbClr val="1F497D"/>
                </a:solidFill>
              </a:rPr>
              <a:t>et la</a:t>
            </a:r>
            <a:r>
              <a:rPr lang="fr-FR" altLang="fr-FR" b="1">
                <a:solidFill>
                  <a:srgbClr val="1F497D"/>
                </a:solidFill>
              </a:rPr>
              <a:t> prière</a:t>
            </a:r>
            <a:r>
              <a:rPr lang="fr-FR" altLang="fr-FR">
                <a:solidFill>
                  <a:srgbClr val="1F497D"/>
                </a:solidFill>
              </a:rPr>
              <a:t> ;</a:t>
            </a:r>
            <a:endParaRPr lang="fr-FR" altLang="fr-FR" b="1">
              <a:solidFill>
                <a:srgbClr val="1F497D"/>
              </a:solidFill>
            </a:endParaRPr>
          </a:p>
        </p:txBody>
      </p:sp>
      <p:sp>
        <p:nvSpPr>
          <p:cNvPr id="38918" name="ZoneTexte 5">
            <a:extLst>
              <a:ext uri="{FF2B5EF4-FFF2-40B4-BE49-F238E27FC236}">
                <a16:creationId xmlns:a16="http://schemas.microsoft.com/office/drawing/2014/main" id="{D92473DD-4FDF-2043-BE64-290D89324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773613"/>
            <a:ext cx="873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4 – observer le </a:t>
            </a:r>
            <a:r>
              <a:rPr lang="fr-FR" altLang="fr-FR" b="1">
                <a:solidFill>
                  <a:srgbClr val="1F497D"/>
                </a:solidFill>
              </a:rPr>
              <a:t>jeûne eucharistique </a:t>
            </a:r>
            <a:r>
              <a:rPr lang="fr-FR" altLang="fr-FR">
                <a:solidFill>
                  <a:srgbClr val="1F497D"/>
                </a:solidFill>
              </a:rPr>
              <a:t>(</a:t>
            </a:r>
            <a:r>
              <a:rPr lang="fr-FR" altLang="fr-FR" i="1">
                <a:solidFill>
                  <a:srgbClr val="1F497D"/>
                </a:solidFill>
              </a:rPr>
              <a:t>1 heure avant la communion</a:t>
            </a:r>
            <a:r>
              <a:rPr lang="fr-FR" altLang="fr-FR">
                <a:solidFill>
                  <a:srgbClr val="1F497D"/>
                </a:solidFill>
              </a:rPr>
              <a:t>) ;</a:t>
            </a:r>
          </a:p>
        </p:txBody>
      </p:sp>
      <p:sp>
        <p:nvSpPr>
          <p:cNvPr id="38919" name="ZoneTexte 6">
            <a:extLst>
              <a:ext uri="{FF2B5EF4-FFF2-40B4-BE49-F238E27FC236}">
                <a16:creationId xmlns:a16="http://schemas.microsoft.com/office/drawing/2014/main" id="{47157614-49DB-F64D-A680-2472A53AD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5419725"/>
            <a:ext cx="873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5 – exprimer le plus grand </a:t>
            </a:r>
            <a:r>
              <a:rPr lang="fr-FR" altLang="fr-FR" b="1">
                <a:solidFill>
                  <a:srgbClr val="1F497D"/>
                </a:solidFill>
              </a:rPr>
              <a:t>respect</a:t>
            </a:r>
            <a:r>
              <a:rPr lang="fr-FR" altLang="fr-FR">
                <a:solidFill>
                  <a:srgbClr val="1F497D"/>
                </a:solidFill>
              </a:rPr>
              <a:t> envers Jésus-Hostie </a:t>
            </a:r>
          </a:p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	par l’attitude du corps et une tenue vestimentaire convenable.</a:t>
            </a:r>
          </a:p>
        </p:txBody>
      </p:sp>
      <p:pic>
        <p:nvPicPr>
          <p:cNvPr id="39944" name="Image 7" descr="communion 1.jpg">
            <a:extLst>
              <a:ext uri="{FF2B5EF4-FFF2-40B4-BE49-F238E27FC236}">
                <a16:creationId xmlns:a16="http://schemas.microsoft.com/office/drawing/2014/main" id="{A7545866-3D6E-464E-B7AF-2CF304013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168400"/>
            <a:ext cx="34925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Image 4" descr="logo_canevas_16x16sansbordure.jpg">
            <a:extLst>
              <a:ext uri="{FF2B5EF4-FFF2-40B4-BE49-F238E27FC236}">
                <a16:creationId xmlns:a16="http://schemas.microsoft.com/office/drawing/2014/main" id="{5B225A8C-8865-DA48-9512-DF613E65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AE496EFF-63A1-8F42-8C2E-E651D173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38918" grpId="0"/>
      <p:bldP spid="389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D8183D-659A-6842-BD8C-505CAE69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25794C-B2FF-CD42-BB12-4615E3C6590D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0962" name="ZoneTexte 2">
            <a:extLst>
              <a:ext uri="{FF2B5EF4-FFF2-40B4-BE49-F238E27FC236}">
                <a16:creationId xmlns:a16="http://schemas.microsoft.com/office/drawing/2014/main" id="{82B61C1E-215F-1648-8388-C61E3E030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20663"/>
            <a:ext cx="9085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Après avoir communié, un temps d’action de grâces</a:t>
            </a:r>
          </a:p>
        </p:txBody>
      </p:sp>
      <p:sp>
        <p:nvSpPr>
          <p:cNvPr id="39939" name="ZoneTexte 2">
            <a:extLst>
              <a:ext uri="{FF2B5EF4-FFF2-40B4-BE49-F238E27FC236}">
                <a16:creationId xmlns:a16="http://schemas.microsoft.com/office/drawing/2014/main" id="{EFB4F873-6317-9048-93A1-7F355298F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1063625"/>
            <a:ext cx="975677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2"/>
                </a:solidFill>
              </a:rPr>
              <a:t>Le temps juste après la communion est un temps béni pour un ‘’</a:t>
            </a:r>
            <a:r>
              <a:rPr lang="fr-FR" altLang="ja-JP" i="1">
                <a:solidFill>
                  <a:schemeClr val="tx2"/>
                </a:solidFill>
              </a:rPr>
              <a:t>cœur à cœur</a:t>
            </a:r>
            <a:r>
              <a:rPr lang="fr-FR" altLang="fr-FR" i="1">
                <a:solidFill>
                  <a:schemeClr val="tx2"/>
                </a:solidFill>
              </a:rPr>
              <a:t>’’</a:t>
            </a:r>
            <a:r>
              <a:rPr lang="fr-FR" altLang="ja-JP">
                <a:solidFill>
                  <a:schemeClr val="tx2"/>
                </a:solidFill>
              </a:rPr>
              <a:t> avec Jésus présent  en nous. Rester dans le silence pour écouter sa Parole :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i="1">
                <a:solidFill>
                  <a:srgbClr val="3366FF"/>
                </a:solidFill>
              </a:rPr>
              <a:t>Si quelqu’un m’aime, il gardera ma parole.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i="1">
                <a:solidFill>
                  <a:srgbClr val="3366FF"/>
                </a:solidFill>
              </a:rPr>
              <a:t>Mon Père l’aimera, et nous viendrons en lui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i="1">
                <a:solidFill>
                  <a:srgbClr val="3366FF"/>
                </a:solidFill>
              </a:rPr>
              <a:t>et nous ferons chez lui notre demeure.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sz="2000">
                <a:solidFill>
                  <a:srgbClr val="3366FF"/>
                </a:solidFill>
              </a:rPr>
              <a:t>(Jn 14, 23)</a:t>
            </a:r>
          </a:p>
          <a:p>
            <a:pPr eaLnBrk="1" hangingPunct="1"/>
            <a:endParaRPr lang="fr-FR" altLang="fr-FR"/>
          </a:p>
          <a:p>
            <a:pPr algn="ctr" eaLnBrk="1" hangingPunct="1"/>
            <a:r>
              <a:rPr lang="fr-FR" altLang="fr-FR">
                <a:solidFill>
                  <a:srgbClr val="1F497D"/>
                </a:solidFill>
              </a:rPr>
              <a:t>Minutes précieuses ! Soyons attentifs à Jésus et à rien d’autre… </a:t>
            </a:r>
          </a:p>
        </p:txBody>
      </p:sp>
      <p:sp>
        <p:nvSpPr>
          <p:cNvPr id="39940" name="ZoneTexte 3">
            <a:extLst>
              <a:ext uri="{FF2B5EF4-FFF2-40B4-BE49-F238E27FC236}">
                <a16:creationId xmlns:a16="http://schemas.microsoft.com/office/drawing/2014/main" id="{396153BB-C8C0-FE49-8FE4-B504989A3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4705350"/>
            <a:ext cx="8618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376092"/>
                </a:solidFill>
              </a:rPr>
              <a:t>On peut aussi soutenir notre prière avec le schéma " A.R.D.O.R " :</a:t>
            </a:r>
          </a:p>
          <a:p>
            <a:pPr eaLnBrk="1" hangingPunct="1"/>
            <a:endParaRPr lang="fr-FR" altLang="fr-FR" sz="900" b="1">
              <a:solidFill>
                <a:srgbClr val="376092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fr-FR" altLang="fr-FR" b="1">
                <a:solidFill>
                  <a:srgbClr val="376092"/>
                </a:solidFill>
              </a:rPr>
              <a:t>A</a:t>
            </a:r>
            <a:r>
              <a:rPr lang="fr-FR" altLang="fr-FR">
                <a:solidFill>
                  <a:srgbClr val="376092"/>
                </a:solidFill>
              </a:rPr>
              <a:t>dorer – </a:t>
            </a:r>
            <a:r>
              <a:rPr lang="fr-FR" altLang="fr-FR" b="1">
                <a:solidFill>
                  <a:srgbClr val="376092"/>
                </a:solidFill>
              </a:rPr>
              <a:t>R</a:t>
            </a:r>
            <a:r>
              <a:rPr lang="fr-FR" altLang="fr-FR">
                <a:solidFill>
                  <a:srgbClr val="376092"/>
                </a:solidFill>
              </a:rPr>
              <a:t>emercier – </a:t>
            </a:r>
            <a:r>
              <a:rPr lang="fr-FR" altLang="fr-FR" b="1">
                <a:solidFill>
                  <a:srgbClr val="376092"/>
                </a:solidFill>
              </a:rPr>
              <a:t>D</a:t>
            </a:r>
            <a:r>
              <a:rPr lang="fr-FR" altLang="fr-FR">
                <a:solidFill>
                  <a:srgbClr val="376092"/>
                </a:solidFill>
              </a:rPr>
              <a:t>emander – </a:t>
            </a:r>
            <a:r>
              <a:rPr lang="fr-FR" altLang="fr-FR" b="1">
                <a:solidFill>
                  <a:srgbClr val="376092"/>
                </a:solidFill>
              </a:rPr>
              <a:t>O</a:t>
            </a:r>
            <a:r>
              <a:rPr lang="fr-FR" altLang="fr-FR">
                <a:solidFill>
                  <a:srgbClr val="376092"/>
                </a:solidFill>
              </a:rPr>
              <a:t>ffrir - </a:t>
            </a:r>
            <a:r>
              <a:rPr lang="fr-FR" altLang="fr-FR" b="1">
                <a:solidFill>
                  <a:srgbClr val="376092"/>
                </a:solidFill>
              </a:rPr>
              <a:t>R</a:t>
            </a:r>
            <a:r>
              <a:rPr lang="fr-FR" altLang="fr-FR">
                <a:solidFill>
                  <a:srgbClr val="376092"/>
                </a:solidFill>
              </a:rPr>
              <a:t>éparer</a:t>
            </a:r>
            <a:r>
              <a:rPr lang="fr-FR" altLang="fr-FR" b="1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spcAft>
                <a:spcPts val="600"/>
              </a:spcAft>
            </a:pPr>
            <a:r>
              <a:rPr lang="fr-FR" altLang="fr-FR" sz="2200" i="1">
                <a:solidFill>
                  <a:srgbClr val="1F497D"/>
                </a:solidFill>
              </a:rPr>
              <a:t>Voir plus loin la présentation plus détaillée…</a:t>
            </a:r>
          </a:p>
        </p:txBody>
      </p:sp>
      <p:pic>
        <p:nvPicPr>
          <p:cNvPr id="40966" name="Image 4" descr="logo_canevas_16x16sansbordure.jpg">
            <a:extLst>
              <a:ext uri="{FF2B5EF4-FFF2-40B4-BE49-F238E27FC236}">
                <a16:creationId xmlns:a16="http://schemas.microsoft.com/office/drawing/2014/main" id="{175ADED7-7587-C342-BC11-A6E28EEED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4B9DE650-F5B9-384A-95B4-10E35CBD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D9E269-4167-1F4B-AD8A-57839034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B39007-43A4-AD4F-840B-04FA37045177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1987" name="ZoneTexte 4">
            <a:extLst>
              <a:ext uri="{FF2B5EF4-FFF2-40B4-BE49-F238E27FC236}">
                <a16:creationId xmlns:a16="http://schemas.microsoft.com/office/drawing/2014/main" id="{218CD9DF-5FAA-9B4A-876D-01AD0B8F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2154238"/>
            <a:ext cx="9078913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fr-FR" sz="4000">
                <a:solidFill>
                  <a:srgbClr val="C0504D"/>
                </a:solidFill>
              </a:rPr>
              <a:t>- Visite au tabernacle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altLang="fr-FR" sz="4000">
                <a:solidFill>
                  <a:srgbClr val="C0504D"/>
                </a:solidFill>
              </a:rPr>
              <a:t>- Adoration du Saint Sacrement exposé</a:t>
            </a:r>
          </a:p>
        </p:txBody>
      </p:sp>
      <p:pic>
        <p:nvPicPr>
          <p:cNvPr id="41989" name="Image 4" descr="logo_canevas_16x16sansbordure.jpg">
            <a:extLst>
              <a:ext uri="{FF2B5EF4-FFF2-40B4-BE49-F238E27FC236}">
                <a16:creationId xmlns:a16="http://schemas.microsoft.com/office/drawing/2014/main" id="{E8742D48-D83D-DC4F-925E-8677EAF76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D46286BD-2CD2-634E-B5F2-F053BE7B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4C7A502-E662-634A-91C7-002FEBEC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283CD5-F0BB-A64E-894B-A42C51B1D2BD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3010" name="ZoneTexte 2">
            <a:extLst>
              <a:ext uri="{FF2B5EF4-FFF2-40B4-BE49-F238E27FC236}">
                <a16:creationId xmlns:a16="http://schemas.microsoft.com/office/drawing/2014/main" id="{D642144A-7BDC-CB48-BF88-1E359342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47638"/>
            <a:ext cx="851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Une visite à Jésus au tabernacle</a:t>
            </a:r>
          </a:p>
        </p:txBody>
      </p:sp>
      <p:pic>
        <p:nvPicPr>
          <p:cNvPr id="43011" name="Image 2" descr="taberncle mural + lumière r..jpg">
            <a:extLst>
              <a:ext uri="{FF2B5EF4-FFF2-40B4-BE49-F238E27FC236}">
                <a16:creationId xmlns:a16="http://schemas.microsoft.com/office/drawing/2014/main" id="{F3857F4F-E2D4-2B4A-BEDA-F79B33A88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287463"/>
            <a:ext cx="3111500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ZoneTexte 4">
            <a:extLst>
              <a:ext uri="{FF2B5EF4-FFF2-40B4-BE49-F238E27FC236}">
                <a16:creationId xmlns:a16="http://schemas.microsoft.com/office/drawing/2014/main" id="{B13643C4-1AAA-6A41-82F6-3ECDFF891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135063"/>
            <a:ext cx="50466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La petite lumière rouge, si elle est allumée, indique que Jésus-Hostie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est dans le tabernacle.</a:t>
            </a:r>
          </a:p>
        </p:txBody>
      </p:sp>
      <p:sp>
        <p:nvSpPr>
          <p:cNvPr id="41989" name="ZoneTexte 5">
            <a:extLst>
              <a:ext uri="{FF2B5EF4-FFF2-40B4-BE49-F238E27FC236}">
                <a16:creationId xmlns:a16="http://schemas.microsoft.com/office/drawing/2014/main" id="{A3A1C8FE-2026-534B-9AAC-EA66781CB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52750"/>
            <a:ext cx="47974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Il sera toujours heureux d’avoir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notre visite, le temps d’une prière qui Lui dira notre amour, </a:t>
            </a:r>
          </a:p>
        </p:txBody>
      </p:sp>
      <p:sp>
        <p:nvSpPr>
          <p:cNvPr id="41990" name="ZoneTexte 6">
            <a:extLst>
              <a:ext uri="{FF2B5EF4-FFF2-40B4-BE49-F238E27FC236}">
                <a16:creationId xmlns:a16="http://schemas.microsoft.com/office/drawing/2014/main" id="{7ED8B97F-5617-3D4C-9076-079AF127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4826000"/>
            <a:ext cx="5135562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et pour Lui confier nos peines,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nos difficultés, nos projets du moment.</a:t>
            </a:r>
          </a:p>
        </p:txBody>
      </p:sp>
      <p:pic>
        <p:nvPicPr>
          <p:cNvPr id="43016" name="Image 4" descr="logo_canevas_16x16sansbordure.jpg">
            <a:extLst>
              <a:ext uri="{FF2B5EF4-FFF2-40B4-BE49-F238E27FC236}">
                <a16:creationId xmlns:a16="http://schemas.microsoft.com/office/drawing/2014/main" id="{0017599B-7A02-0B44-9721-7A3F3F212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282341BE-D3B8-734D-A21C-24FB610ED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6260AF6-1CB2-F540-B532-366BC5D5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205901-D49B-D34A-B404-2EBA678686F7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4034" name="ZoneTexte 3">
            <a:extLst>
              <a:ext uri="{FF2B5EF4-FFF2-40B4-BE49-F238E27FC236}">
                <a16:creationId xmlns:a16="http://schemas.microsoft.com/office/drawing/2014/main" id="{2E38B0BD-F9ED-D84F-9EDB-2A4FFF64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71438"/>
            <a:ext cx="8786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Exposition du Saint-Sacrement</a:t>
            </a:r>
          </a:p>
        </p:txBody>
      </p:sp>
      <p:pic>
        <p:nvPicPr>
          <p:cNvPr id="44035" name="Image 5" descr="ostensoir + chandeliers.jpg">
            <a:extLst>
              <a:ext uri="{FF2B5EF4-FFF2-40B4-BE49-F238E27FC236}">
                <a16:creationId xmlns:a16="http://schemas.microsoft.com/office/drawing/2014/main" id="{1965DFC5-BC4A-2145-AC08-1ABF8150A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968625"/>
            <a:ext cx="52895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6A817DB-A141-8F4F-ADFF-24A433025E49}"/>
              </a:ext>
            </a:extLst>
          </p:cNvPr>
          <p:cNvSpPr txBox="1"/>
          <p:nvPr/>
        </p:nvSpPr>
        <p:spPr>
          <a:xfrm>
            <a:off x="185738" y="914400"/>
            <a:ext cx="9720262" cy="1304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Quand une exposition du Saint-Sacrement est organisée dans une paroisse,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pour adorer et honorer Jésus plus solennellement,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il est très bon d’y participer. </a:t>
            </a:r>
          </a:p>
        </p:txBody>
      </p:sp>
      <p:pic>
        <p:nvPicPr>
          <p:cNvPr id="44038" name="Image 4" descr="logo_canevas_16x16sansbordure.jpg">
            <a:extLst>
              <a:ext uri="{FF2B5EF4-FFF2-40B4-BE49-F238E27FC236}">
                <a16:creationId xmlns:a16="http://schemas.microsoft.com/office/drawing/2014/main" id="{CBF5FF1E-9807-174B-92B3-6DAC4EBF8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4B599ABE-1984-CE41-9E21-DA2A786CD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E02B9E8-B25A-164C-89A0-B566F34B9F60}"/>
              </a:ext>
            </a:extLst>
          </p:cNvPr>
          <p:cNvSpPr txBox="1"/>
          <p:nvPr/>
        </p:nvSpPr>
        <p:spPr>
          <a:xfrm>
            <a:off x="871538" y="3857625"/>
            <a:ext cx="8191500" cy="2584450"/>
          </a:xfrm>
          <a:prstGeom prst="rect">
            <a:avLst/>
          </a:prstGeom>
          <a:solidFill>
            <a:srgbClr val="FFE4D3"/>
          </a:solidFill>
          <a:ln w="3175" cmpd="sng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2" algn="ctr" eaLnBrk="1" hangingPunct="1"/>
            <a:endParaRPr lang="fr-FR" altLang="fr-FR"/>
          </a:p>
          <a:p>
            <a:pPr lvl="2" algn="ctr" eaLnBrk="1" hangingPunct="1"/>
            <a:r>
              <a:rPr lang="fr-FR" altLang="fr-FR"/>
              <a:t>Au fil de la présentation</a:t>
            </a:r>
          </a:p>
          <a:p>
            <a:pPr lvl="2" algn="just" eaLnBrk="1" hangingPunct="1"/>
            <a:endParaRPr lang="fr-FR" altLang="fr-FR"/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i="1"/>
              <a:t>Valoriser et/ou compléter les citations bibliques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fr-FR" altLang="fr-FR" i="1"/>
              <a:t>Couper par une prière, un chant…</a:t>
            </a:r>
          </a:p>
          <a:p>
            <a:pPr eaLnBrk="1" hangingPunct="1"/>
            <a:endParaRPr lang="fr-FR" altLang="fr-FR" sz="1800"/>
          </a:p>
        </p:txBody>
      </p:sp>
      <p:sp>
        <p:nvSpPr>
          <p:cNvPr id="17410" name="ZoneTexte 1">
            <a:extLst>
              <a:ext uri="{FF2B5EF4-FFF2-40B4-BE49-F238E27FC236}">
                <a16:creationId xmlns:a16="http://schemas.microsoft.com/office/drawing/2014/main" id="{627C03CB-AD79-2248-85AF-74B15ABB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460375"/>
            <a:ext cx="8191500" cy="2843213"/>
          </a:xfrm>
          <a:prstGeom prst="rect">
            <a:avLst/>
          </a:prstGeom>
          <a:solidFill>
            <a:srgbClr val="FFE4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9017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/>
              <a:t>Suggestions avant de commencer</a:t>
            </a:r>
          </a:p>
          <a:p>
            <a:pPr algn="ctr" eaLnBrk="1" hangingPunct="1"/>
            <a:endParaRPr lang="fr-FR" altLang="fr-FR" sz="3600" u="sng"/>
          </a:p>
          <a:p>
            <a:pPr lvl="2" algn="just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fr-FR" altLang="fr-FR"/>
              <a:t>Un moment de silence et de mise en présence de Dieu</a:t>
            </a:r>
            <a:r>
              <a:rPr lang="en-GB" altLang="fr-FR"/>
              <a:t> </a:t>
            </a:r>
            <a:r>
              <a:rPr lang="fr-FR" altLang="fr-FR"/>
              <a:t> </a:t>
            </a:r>
            <a:endParaRPr lang="en-GB" altLang="fr-FR"/>
          </a:p>
          <a:p>
            <a:pPr lvl="2" algn="just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fr-FR" altLang="fr-FR"/>
              <a:t>Un signe de croix bien fait</a:t>
            </a:r>
            <a:endParaRPr lang="en-GB" altLang="fr-FR"/>
          </a:p>
          <a:p>
            <a:pPr lvl="2" algn="just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fr-FR" altLang="fr-FR"/>
              <a:t>Une demande d’aide à l'Esprit-Saint</a:t>
            </a:r>
          </a:p>
          <a:p>
            <a:pPr eaLnBrk="1" hangingPunct="1"/>
            <a:endParaRPr lang="fr-FR" altLang="fr-FR" sz="1800"/>
          </a:p>
        </p:txBody>
      </p:sp>
      <p:pic>
        <p:nvPicPr>
          <p:cNvPr id="17412" name="Image 4" descr="logo_canevas_16x16sansbordure.jpg">
            <a:extLst>
              <a:ext uri="{FF2B5EF4-FFF2-40B4-BE49-F238E27FC236}">
                <a16:creationId xmlns:a16="http://schemas.microsoft.com/office/drawing/2014/main" id="{9F3F3CD8-5214-CB4D-BD00-9AD5C4AC3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07CC39-BEC1-F54E-9A8F-BD021486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693977-4B1D-6448-8787-14ABFA17479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8F6ADB73-C57B-3441-B1FF-67FA78584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AB5BEE2-A973-D043-8E23-2CA23129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D72715-BD30-1F44-B814-55B83BB2F22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5059" name="ZoneTexte 9">
            <a:extLst>
              <a:ext uri="{FF2B5EF4-FFF2-40B4-BE49-F238E27FC236}">
                <a16:creationId xmlns:a16="http://schemas.microsoft.com/office/drawing/2014/main" id="{730382BE-0B1F-774F-9D3B-591993D0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538288"/>
            <a:ext cx="86360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rgbClr val="C0504D"/>
                </a:solidFill>
              </a:rPr>
              <a:t>- Pour se tenir devant Dieu,</a:t>
            </a:r>
          </a:p>
          <a:p>
            <a:pPr algn="ctr" eaLnBrk="1" hangingPunct="1"/>
            <a:endParaRPr lang="fr-FR" altLang="fr-FR" sz="4000">
              <a:solidFill>
                <a:srgbClr val="C0504D"/>
              </a:solidFill>
            </a:endParaRPr>
          </a:p>
          <a:p>
            <a:pPr algn="ctr" eaLnBrk="1" hangingPunct="1"/>
            <a:r>
              <a:rPr lang="fr-FR" altLang="fr-FR" sz="4000">
                <a:solidFill>
                  <a:srgbClr val="C0504D"/>
                </a:solidFill>
              </a:rPr>
              <a:t>l’indispensable respect</a:t>
            </a:r>
          </a:p>
          <a:p>
            <a:pPr algn="ctr" eaLnBrk="1" hangingPunct="1"/>
            <a:endParaRPr lang="fr-FR" altLang="fr-FR" sz="3600"/>
          </a:p>
        </p:txBody>
      </p:sp>
      <p:sp>
        <p:nvSpPr>
          <p:cNvPr id="45060" name="ZoneTexte 4">
            <a:extLst>
              <a:ext uri="{FF2B5EF4-FFF2-40B4-BE49-F238E27FC236}">
                <a16:creationId xmlns:a16="http://schemas.microsoft.com/office/drawing/2014/main" id="{C779B2BC-AC3D-CD44-B6C3-919CF954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4184650"/>
            <a:ext cx="3524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376092"/>
                </a:solidFill>
              </a:rPr>
              <a:t>Faire silence 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2800">
                <a:solidFill>
                  <a:srgbClr val="376092"/>
                </a:solidFill>
              </a:rPr>
              <a:t>La prière du corps 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2800">
                <a:solidFill>
                  <a:srgbClr val="376092"/>
                </a:solidFill>
              </a:rPr>
              <a:t>Recueillement</a:t>
            </a:r>
          </a:p>
        </p:txBody>
      </p:sp>
      <p:pic>
        <p:nvPicPr>
          <p:cNvPr id="45062" name="Image 4" descr="logo_canevas_16x16sansbordure.jpg">
            <a:extLst>
              <a:ext uri="{FF2B5EF4-FFF2-40B4-BE49-F238E27FC236}">
                <a16:creationId xmlns:a16="http://schemas.microsoft.com/office/drawing/2014/main" id="{0F122A6C-4963-0547-A519-54F8A0627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DB94DA9E-8FFC-ED4A-A7DF-2F9F9EA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04E79C-FA64-704D-B049-B64BA33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38DBCB-9FDF-9C4B-A50C-BE842DC6BA8C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6082" name="ZoneTexte 2">
            <a:extLst>
              <a:ext uri="{FF2B5EF4-FFF2-40B4-BE49-F238E27FC236}">
                <a16:creationId xmlns:a16="http://schemas.microsoft.com/office/drawing/2014/main" id="{E9513C82-EEE0-E741-90C8-B897E2D92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179388"/>
            <a:ext cx="792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Faire silence</a:t>
            </a:r>
          </a:p>
        </p:txBody>
      </p:sp>
      <p:pic>
        <p:nvPicPr>
          <p:cNvPr id="46083" name="Image 3" descr="silence 2.png">
            <a:extLst>
              <a:ext uri="{FF2B5EF4-FFF2-40B4-BE49-F238E27FC236}">
                <a16:creationId xmlns:a16="http://schemas.microsoft.com/office/drawing/2014/main" id="{5DBEBECD-00CA-5F43-ADCE-CA5539DC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420938"/>
            <a:ext cx="25225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ZoneTexte 4">
            <a:extLst>
              <a:ext uri="{FF2B5EF4-FFF2-40B4-BE49-F238E27FC236}">
                <a16:creationId xmlns:a16="http://schemas.microsoft.com/office/drawing/2014/main" id="{546BDEE4-F710-F649-8BA1-6ADF10D33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5878513"/>
            <a:ext cx="8551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i="1">
                <a:solidFill>
                  <a:srgbClr val="953735"/>
                </a:solidFill>
              </a:rPr>
              <a:t>‘’Le bruit ne fait pas de bien, le bien ne fait pas de bruit…’’</a:t>
            </a:r>
          </a:p>
        </p:txBody>
      </p:sp>
      <p:sp>
        <p:nvSpPr>
          <p:cNvPr id="45061" name="ZoneTexte 5">
            <a:extLst>
              <a:ext uri="{FF2B5EF4-FFF2-40B4-BE49-F238E27FC236}">
                <a16:creationId xmlns:a16="http://schemas.microsoft.com/office/drawing/2014/main" id="{F9F34028-988F-2B4D-BB8B-29F40842E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6963" y="6721475"/>
            <a:ext cx="53514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fr-FR" sz="2600" i="1">
                <a:solidFill>
                  <a:srgbClr val="215968"/>
                </a:solidFill>
              </a:rPr>
              <a:t>‘’Un arbre qui tombe fait plus de bruit que mille arbres qui poussent</a:t>
            </a:r>
            <a:r>
              <a:rPr lang="fr-FR" altLang="fr-FR" sz="2600" i="1">
                <a:solidFill>
                  <a:srgbClr val="800000"/>
                </a:solidFill>
              </a:rPr>
              <a:t>.’’</a:t>
            </a:r>
          </a:p>
        </p:txBody>
      </p:sp>
      <p:sp>
        <p:nvSpPr>
          <p:cNvPr id="45062" name="ZoneTexte 2">
            <a:extLst>
              <a:ext uri="{FF2B5EF4-FFF2-40B4-BE49-F238E27FC236}">
                <a16:creationId xmlns:a16="http://schemas.microsoft.com/office/drawing/2014/main" id="{2A7F9E5D-0FE5-C44E-AACB-0419186EE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2127250"/>
            <a:ext cx="4635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600">
                <a:solidFill>
                  <a:schemeClr val="tx2"/>
                </a:solidFill>
              </a:rPr>
              <a:t>Il ne suffit pas de </a:t>
            </a:r>
            <a:r>
              <a:rPr lang="fr-FR" altLang="fr-FR" sz="2600" b="1">
                <a:solidFill>
                  <a:schemeClr val="tx2"/>
                </a:solidFill>
              </a:rPr>
              <a:t>se taire</a:t>
            </a:r>
            <a:r>
              <a:rPr lang="fr-FR" altLang="fr-FR" sz="2600">
                <a:solidFill>
                  <a:schemeClr val="tx2"/>
                </a:solidFill>
              </a:rPr>
              <a:t>, </a:t>
            </a:r>
          </a:p>
          <a:p>
            <a:pPr eaLnBrk="1" hangingPunct="1"/>
            <a:r>
              <a:rPr lang="fr-FR" altLang="fr-FR" sz="2600">
                <a:solidFill>
                  <a:schemeClr val="tx2"/>
                </a:solidFill>
              </a:rPr>
              <a:t>dès qu’on entre dans l’église.</a:t>
            </a:r>
          </a:p>
        </p:txBody>
      </p:sp>
      <p:sp>
        <p:nvSpPr>
          <p:cNvPr id="45063" name="ZoneTexte 3">
            <a:extLst>
              <a:ext uri="{FF2B5EF4-FFF2-40B4-BE49-F238E27FC236}">
                <a16:creationId xmlns:a16="http://schemas.microsoft.com/office/drawing/2014/main" id="{B4DA8BCF-7222-7B41-A9FA-3BA6847B7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452938"/>
            <a:ext cx="47879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600">
                <a:solidFill>
                  <a:schemeClr val="tx2"/>
                </a:solidFill>
              </a:rPr>
              <a:t>Et aussi le </a:t>
            </a:r>
            <a:r>
              <a:rPr lang="fr-FR" altLang="fr-FR" sz="2600" b="1">
                <a:solidFill>
                  <a:schemeClr val="tx2"/>
                </a:solidFill>
              </a:rPr>
              <a:t>silence des pensées </a:t>
            </a:r>
            <a:r>
              <a:rPr lang="fr-FR" altLang="fr-FR" sz="2600">
                <a:solidFill>
                  <a:schemeClr val="tx2"/>
                </a:solidFill>
              </a:rPr>
              <a:t>: </a:t>
            </a:r>
          </a:p>
          <a:p>
            <a:pPr eaLnBrk="1" hangingPunct="1"/>
            <a:r>
              <a:rPr lang="fr-FR" altLang="fr-FR" sz="2600">
                <a:solidFill>
                  <a:schemeClr val="tx2"/>
                </a:solidFill>
              </a:rPr>
              <a:t>arrêter le bavardage intérieur…</a:t>
            </a:r>
          </a:p>
        </p:txBody>
      </p:sp>
      <p:sp>
        <p:nvSpPr>
          <p:cNvPr id="45064" name="ZoneTexte 4">
            <a:extLst>
              <a:ext uri="{FF2B5EF4-FFF2-40B4-BE49-F238E27FC236}">
                <a16:creationId xmlns:a16="http://schemas.microsoft.com/office/drawing/2014/main" id="{EC8838E3-CB6A-D84B-BBC9-8143C700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3335338"/>
            <a:ext cx="50752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600">
                <a:solidFill>
                  <a:schemeClr val="tx2"/>
                </a:solidFill>
              </a:rPr>
              <a:t>Il y a encore le </a:t>
            </a:r>
            <a:r>
              <a:rPr lang="fr-FR" altLang="fr-FR" sz="2600" b="1">
                <a:solidFill>
                  <a:schemeClr val="tx2"/>
                </a:solidFill>
              </a:rPr>
              <a:t>silence des yeux</a:t>
            </a:r>
            <a:r>
              <a:rPr lang="fr-FR" altLang="fr-FR" sz="2600">
                <a:solidFill>
                  <a:schemeClr val="tx2"/>
                </a:solidFill>
              </a:rPr>
              <a:t> : </a:t>
            </a:r>
          </a:p>
          <a:p>
            <a:pPr eaLnBrk="1" hangingPunct="1"/>
            <a:r>
              <a:rPr lang="fr-FR" altLang="fr-FR" sz="2600">
                <a:solidFill>
                  <a:schemeClr val="tx2"/>
                </a:solidFill>
              </a:rPr>
              <a:t>se rendre attentif à l’Invisible.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7A1FB7-B825-B84E-978E-FBE030BE5C38}"/>
              </a:ext>
            </a:extLst>
          </p:cNvPr>
          <p:cNvSpPr txBox="1"/>
          <p:nvPr/>
        </p:nvSpPr>
        <p:spPr>
          <a:xfrm>
            <a:off x="939800" y="760413"/>
            <a:ext cx="8099425" cy="8937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i="1">
                <a:solidFill>
                  <a:srgbClr val="953735"/>
                </a:solidFill>
              </a:rPr>
              <a:t>‘’Pour être attentif à Dieu, </a:t>
            </a:r>
          </a:p>
          <a:p>
            <a:pPr algn="ctr" eaLnBrk="1" hangingPunct="1"/>
            <a:r>
              <a:rPr lang="fr-FR" altLang="fr-FR" sz="2600" i="1">
                <a:solidFill>
                  <a:srgbClr val="953735"/>
                </a:solidFill>
              </a:rPr>
              <a:t>il faut se rendre inattentif à tout ce qui n’est pas Dieu</a:t>
            </a:r>
            <a:r>
              <a:rPr lang="fr-FR" altLang="fr-FR" sz="2600">
                <a:solidFill>
                  <a:srgbClr val="953735"/>
                </a:solidFill>
              </a:rPr>
              <a:t>’’</a:t>
            </a:r>
          </a:p>
        </p:txBody>
      </p:sp>
      <p:pic>
        <p:nvPicPr>
          <p:cNvPr id="46091" name="Image 4" descr="logo_canevas_16x16sansbordure.jpg">
            <a:extLst>
              <a:ext uri="{FF2B5EF4-FFF2-40B4-BE49-F238E27FC236}">
                <a16:creationId xmlns:a16="http://schemas.microsoft.com/office/drawing/2014/main" id="{5BE7E68B-F73D-8540-AA6F-DF5A78AAF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3">
            <a:extLst>
              <a:ext uri="{FF2B5EF4-FFF2-40B4-BE49-F238E27FC236}">
                <a16:creationId xmlns:a16="http://schemas.microsoft.com/office/drawing/2014/main" id="{5F0D5176-AE58-8F4D-8C61-DFCE4FA0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45063" grpId="0"/>
      <p:bldP spid="4506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3EE1F7-A099-CC41-BA4C-1CEA6A97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688B1F-3FDD-9D49-9810-85F2C82C2FE4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7106" name="ZoneTexte 2">
            <a:extLst>
              <a:ext uri="{FF2B5EF4-FFF2-40B4-BE49-F238E27FC236}">
                <a16:creationId xmlns:a16="http://schemas.microsoft.com/office/drawing/2014/main" id="{D628D7CA-AC3B-554A-87B4-3F118A69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38113"/>
            <a:ext cx="9004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La prière du corps : </a:t>
            </a:r>
          </a:p>
        </p:txBody>
      </p:sp>
      <p:pic>
        <p:nvPicPr>
          <p:cNvPr id="47108" name="Image 4" descr="logo_canevas_16x16sansbordure.jpg">
            <a:extLst>
              <a:ext uri="{FF2B5EF4-FFF2-40B4-BE49-F238E27FC236}">
                <a16:creationId xmlns:a16="http://schemas.microsoft.com/office/drawing/2014/main" id="{9ACD4089-8653-F54B-BFB9-E54365087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D530CDE-C87C-C549-99AE-73575F2B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1136650"/>
            <a:ext cx="3522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une génuflexion </a:t>
            </a:r>
            <a:endParaRPr lang="fr-FR" altLang="fr-FR" sz="28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023BCF-D08A-5D49-AB46-F6708984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965200"/>
            <a:ext cx="431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un signe de croix  bien fait,</a:t>
            </a:r>
          </a:p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lentement</a:t>
            </a:r>
          </a:p>
        </p:txBody>
      </p:sp>
      <p:pic>
        <p:nvPicPr>
          <p:cNvPr id="5" name="Image 4" descr="canstock5911348_modifié-1.jpg">
            <a:extLst>
              <a:ext uri="{FF2B5EF4-FFF2-40B4-BE49-F238E27FC236}">
                <a16:creationId xmlns:a16="http://schemas.microsoft.com/office/drawing/2014/main" id="{0484F460-A81F-4F45-A1A6-4B877F134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19375"/>
            <a:ext cx="17176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signe-de-croix03_modifié-1.jpg">
            <a:extLst>
              <a:ext uri="{FF2B5EF4-FFF2-40B4-BE49-F238E27FC236}">
                <a16:creationId xmlns:a16="http://schemas.microsoft.com/office/drawing/2014/main" id="{088D7477-2321-8040-8E4D-BB8726699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2619375"/>
            <a:ext cx="19351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39255C3D-769E-8349-9E68-73042E9B4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FB64E5D-730A-0848-B257-F16C4F29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7435C9F-35A7-9447-8A52-4AC119EAE481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8DEED7-F1EB-484B-94CB-B444244063AA}"/>
              </a:ext>
            </a:extLst>
          </p:cNvPr>
          <p:cNvSpPr txBox="1"/>
          <p:nvPr/>
        </p:nvSpPr>
        <p:spPr>
          <a:xfrm>
            <a:off x="2738438" y="60325"/>
            <a:ext cx="44227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spc="300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Recueillement</a:t>
            </a:r>
          </a:p>
        </p:txBody>
      </p:sp>
      <p:pic>
        <p:nvPicPr>
          <p:cNvPr id="48131" name="Image 3" descr="j.fille en prière.jpg">
            <a:extLst>
              <a:ext uri="{FF2B5EF4-FFF2-40B4-BE49-F238E27FC236}">
                <a16:creationId xmlns:a16="http://schemas.microsoft.com/office/drawing/2014/main" id="{EB2A602F-BDF4-0047-87DA-2220CA408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182813"/>
            <a:ext cx="47879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 4" descr="garçon en prière à genoux1.jpg">
            <a:extLst>
              <a:ext uri="{FF2B5EF4-FFF2-40B4-BE49-F238E27FC236}">
                <a16:creationId xmlns:a16="http://schemas.microsoft.com/office/drawing/2014/main" id="{7A559970-7F30-824D-8D33-FEC63D5A9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898525"/>
            <a:ext cx="2935287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age 4" descr="logo_canevas_16x16sansbordure.jpg">
            <a:extLst>
              <a:ext uri="{FF2B5EF4-FFF2-40B4-BE49-F238E27FC236}">
                <a16:creationId xmlns:a16="http://schemas.microsoft.com/office/drawing/2014/main" id="{659A7810-99A3-3140-BE04-A08690FEB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15FA1A59-111F-0845-8A0A-80AB107F1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0C24BCA-77F9-4E4D-844A-5C9AE71B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37228B-E8CD-C64F-B263-DD9D66094F67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9155" name="ZoneTexte 9">
            <a:extLst>
              <a:ext uri="{FF2B5EF4-FFF2-40B4-BE49-F238E27FC236}">
                <a16:creationId xmlns:a16="http://schemas.microsoft.com/office/drawing/2014/main" id="{8E9352E2-82A2-794D-9A73-3576F2D7C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074988"/>
            <a:ext cx="863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rgbClr val="C0504D"/>
                </a:solidFill>
              </a:rPr>
              <a:t>- Grandes attitudes d ’âme…</a:t>
            </a:r>
            <a:endParaRPr lang="fr-FR" altLang="fr-FR" sz="3600"/>
          </a:p>
        </p:txBody>
      </p:sp>
      <p:pic>
        <p:nvPicPr>
          <p:cNvPr id="49157" name="Image 4" descr="logo_canevas_16x16sansbordure.jpg">
            <a:extLst>
              <a:ext uri="{FF2B5EF4-FFF2-40B4-BE49-F238E27FC236}">
                <a16:creationId xmlns:a16="http://schemas.microsoft.com/office/drawing/2014/main" id="{E6B54050-5DFC-2046-A58B-7866F82DB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A981DDD0-F978-8B4B-AF50-DB637B37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0D8A2EB-1045-2B4F-877C-80A9C49B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E7322B-6693-DF40-8934-CDA866F63471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0178" name="ZoneTexte 10">
            <a:extLst>
              <a:ext uri="{FF2B5EF4-FFF2-40B4-BE49-F238E27FC236}">
                <a16:creationId xmlns:a16="http://schemas.microsoft.com/office/drawing/2014/main" id="{D55C7DA1-91BA-F243-982D-C995D5510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36538"/>
            <a:ext cx="925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A    R    D    O    R</a:t>
            </a:r>
          </a:p>
        </p:txBody>
      </p:sp>
      <p:sp>
        <p:nvSpPr>
          <p:cNvPr id="49155" name="ZoneTexte 3">
            <a:extLst>
              <a:ext uri="{FF2B5EF4-FFF2-40B4-BE49-F238E27FC236}">
                <a16:creationId xmlns:a16="http://schemas.microsoft.com/office/drawing/2014/main" id="{AC4CEA30-C17A-F649-99BC-D6C2F14B3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149350"/>
            <a:ext cx="873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 b="1">
                <a:solidFill>
                  <a:srgbClr val="1F497D"/>
                </a:solidFill>
              </a:rPr>
              <a:t>A</a:t>
            </a:r>
            <a:r>
              <a:rPr lang="fr-FR" altLang="fr-FR" b="1">
                <a:solidFill>
                  <a:srgbClr val="1F497D"/>
                </a:solidFill>
              </a:rPr>
              <a:t>dorer</a:t>
            </a:r>
            <a:r>
              <a:rPr lang="fr-FR" altLang="fr-FR">
                <a:solidFill>
                  <a:srgbClr val="1F497D"/>
                </a:solidFill>
              </a:rPr>
              <a:t> Jésus présent dans le Sacrement de son Amour</a:t>
            </a:r>
          </a:p>
        </p:txBody>
      </p:sp>
      <p:sp>
        <p:nvSpPr>
          <p:cNvPr id="49156" name="ZoneTexte 6">
            <a:extLst>
              <a:ext uri="{FF2B5EF4-FFF2-40B4-BE49-F238E27FC236}">
                <a16:creationId xmlns:a16="http://schemas.microsoft.com/office/drawing/2014/main" id="{17142969-B046-1E41-8207-40C7F8F0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4455730"/>
            <a:ext cx="8848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 b="1" dirty="0">
                <a:solidFill>
                  <a:srgbClr val="376092"/>
                </a:solidFill>
              </a:rPr>
              <a:t>O</a:t>
            </a:r>
            <a:r>
              <a:rPr lang="fr-FR" altLang="fr-FR" b="1" dirty="0">
                <a:solidFill>
                  <a:srgbClr val="376092"/>
                </a:solidFill>
              </a:rPr>
              <a:t>ffrir</a:t>
            </a:r>
            <a:r>
              <a:rPr lang="fr-FR" altLang="fr-FR" dirty="0">
                <a:solidFill>
                  <a:srgbClr val="376092"/>
                </a:solidFill>
              </a:rPr>
              <a:t> nos efforts, nos sacrifices, bien faire son « devoir d’état »</a:t>
            </a:r>
          </a:p>
          <a:p>
            <a:pPr eaLnBrk="1" hangingPunct="1"/>
            <a:r>
              <a:rPr lang="fr-FR" altLang="fr-FR" dirty="0">
                <a:solidFill>
                  <a:srgbClr val="376092"/>
                </a:solidFill>
              </a:rPr>
              <a:t> 	et s’offrir soi-même pour que Jésus fasse de nous ce qu’Il veut. </a:t>
            </a:r>
          </a:p>
        </p:txBody>
      </p:sp>
      <p:sp>
        <p:nvSpPr>
          <p:cNvPr id="49157" name="ZoneTexte 2">
            <a:extLst>
              <a:ext uri="{FF2B5EF4-FFF2-40B4-BE49-F238E27FC236}">
                <a16:creationId xmlns:a16="http://schemas.microsoft.com/office/drawing/2014/main" id="{16B6BBDA-937F-7542-98BB-BA823308F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836566"/>
            <a:ext cx="9526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 b="1" dirty="0">
                <a:solidFill>
                  <a:srgbClr val="376092"/>
                </a:solidFill>
              </a:rPr>
              <a:t>D</a:t>
            </a:r>
            <a:r>
              <a:rPr lang="fr-FR" altLang="fr-FR" b="1" dirty="0">
                <a:solidFill>
                  <a:srgbClr val="376092"/>
                </a:solidFill>
              </a:rPr>
              <a:t>emander</a:t>
            </a:r>
            <a:r>
              <a:rPr lang="fr-FR" altLang="fr-FR" dirty="0">
                <a:solidFill>
                  <a:srgbClr val="376092"/>
                </a:solidFill>
              </a:rPr>
              <a:t> toutes les grâces dont nous avons besoin pour Lui ressembler</a:t>
            </a:r>
          </a:p>
        </p:txBody>
      </p:sp>
      <p:sp>
        <p:nvSpPr>
          <p:cNvPr id="49158" name="ZoneTexte 7">
            <a:extLst>
              <a:ext uri="{FF2B5EF4-FFF2-40B4-BE49-F238E27FC236}">
                <a16:creationId xmlns:a16="http://schemas.microsoft.com/office/drawing/2014/main" id="{EB9C26FD-3C37-EB43-A6FF-B86EFBE3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766888"/>
            <a:ext cx="9753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 b="1" dirty="0">
                <a:solidFill>
                  <a:srgbClr val="376092"/>
                </a:solidFill>
              </a:rPr>
              <a:t>R</a:t>
            </a:r>
            <a:r>
              <a:rPr lang="fr-FR" altLang="fr-FR" b="1" dirty="0">
                <a:solidFill>
                  <a:srgbClr val="376092"/>
                </a:solidFill>
              </a:rPr>
              <a:t>emercier</a:t>
            </a:r>
            <a:r>
              <a:rPr lang="fr-FR" altLang="fr-FR" dirty="0">
                <a:solidFill>
                  <a:srgbClr val="376092"/>
                </a:solidFill>
              </a:rPr>
              <a:t> : </a:t>
            </a:r>
          </a:p>
          <a:p>
            <a:pPr eaLnBrk="1" hangingPunct="1"/>
            <a:r>
              <a:rPr lang="fr-FR" altLang="fr-FR" dirty="0">
                <a:solidFill>
                  <a:srgbClr val="800000"/>
                </a:solidFill>
              </a:rPr>
              <a:t>Le mot ‘’</a:t>
            </a:r>
            <a:r>
              <a:rPr lang="fr-FR" altLang="ja-JP" i="1" dirty="0">
                <a:solidFill>
                  <a:srgbClr val="800000"/>
                </a:solidFill>
              </a:rPr>
              <a:t>Eucharistie</a:t>
            </a:r>
            <a:r>
              <a:rPr lang="fr-FR" altLang="fr-FR" i="1" dirty="0">
                <a:solidFill>
                  <a:srgbClr val="800000"/>
                </a:solidFill>
              </a:rPr>
              <a:t>’</a:t>
            </a:r>
            <a:r>
              <a:rPr lang="fr-FR" altLang="fr-FR" dirty="0">
                <a:solidFill>
                  <a:srgbClr val="800000"/>
                </a:solidFill>
              </a:rPr>
              <a:t>’</a:t>
            </a:r>
            <a:r>
              <a:rPr lang="fr-FR" altLang="ja-JP" dirty="0">
                <a:solidFill>
                  <a:srgbClr val="800000"/>
                </a:solidFill>
              </a:rPr>
              <a:t> veut dire : action de grâces, reconnaissance,</a:t>
            </a:r>
            <a:r>
              <a:rPr lang="fr-FR" altLang="ja-JP" b="1" dirty="0">
                <a:solidFill>
                  <a:srgbClr val="800000"/>
                </a:solidFill>
              </a:rPr>
              <a:t> </a:t>
            </a:r>
            <a:r>
              <a:rPr lang="fr-FR" altLang="ja-JP" dirty="0">
                <a:solidFill>
                  <a:srgbClr val="800000"/>
                </a:solidFill>
              </a:rPr>
              <a:t>remerciement</a:t>
            </a:r>
            <a:r>
              <a:rPr lang="fr-FR" altLang="ja-JP" dirty="0">
                <a:solidFill>
                  <a:srgbClr val="376092"/>
                </a:solidFill>
              </a:rPr>
              <a:t>. </a:t>
            </a:r>
          </a:p>
          <a:p>
            <a:pPr eaLnBrk="1" hangingPunct="1"/>
            <a:r>
              <a:rPr lang="fr-FR" altLang="fr-FR" dirty="0">
                <a:solidFill>
                  <a:schemeClr val="tx2"/>
                </a:solidFill>
              </a:rPr>
              <a:t>Remercions Dieu de toutes les grâces qu’Il nous donne et surtout de nourrir notre âme avec le Pain du Ciel. </a:t>
            </a:r>
            <a:endParaRPr lang="fr-FR" altLang="fr-FR" dirty="0">
              <a:solidFill>
                <a:srgbClr val="376092"/>
              </a:solidFill>
            </a:endParaRPr>
          </a:p>
        </p:txBody>
      </p:sp>
      <p:sp>
        <p:nvSpPr>
          <p:cNvPr id="49159" name="ZoneTexte 8">
            <a:extLst>
              <a:ext uri="{FF2B5EF4-FFF2-40B4-BE49-F238E27FC236}">
                <a16:creationId xmlns:a16="http://schemas.microsoft.com/office/drawing/2014/main" id="{1A6D324E-1814-3748-AB41-2F8743648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5435600"/>
            <a:ext cx="8834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 b="1">
                <a:solidFill>
                  <a:srgbClr val="1F497D"/>
                </a:solidFill>
              </a:rPr>
              <a:t>R</a:t>
            </a:r>
            <a:r>
              <a:rPr lang="fr-FR" altLang="fr-FR" b="1">
                <a:solidFill>
                  <a:srgbClr val="1F497D"/>
                </a:solidFill>
              </a:rPr>
              <a:t>éparer</a:t>
            </a:r>
            <a:r>
              <a:rPr lang="fr-FR" altLang="fr-FR">
                <a:solidFill>
                  <a:srgbClr val="1F497D"/>
                </a:solidFill>
              </a:rPr>
              <a:t> par notre amour toutes les offenses faites à Jésus </a:t>
            </a:r>
          </a:p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		dans son « </a:t>
            </a:r>
            <a:r>
              <a:rPr lang="fr-FR" altLang="fr-FR" i="1">
                <a:solidFill>
                  <a:srgbClr val="1F497D"/>
                </a:solidFill>
              </a:rPr>
              <a:t>Sacrement d’amour</a:t>
            </a:r>
            <a:r>
              <a:rPr lang="fr-FR" altLang="fr-FR">
                <a:solidFill>
                  <a:srgbClr val="1F497D"/>
                </a:solidFill>
              </a:rPr>
              <a:t> »</a:t>
            </a:r>
          </a:p>
        </p:txBody>
      </p:sp>
      <p:pic>
        <p:nvPicPr>
          <p:cNvPr id="50185" name="Image 4" descr="logo_canevas_16x16sansbordure.jpg">
            <a:extLst>
              <a:ext uri="{FF2B5EF4-FFF2-40B4-BE49-F238E27FC236}">
                <a16:creationId xmlns:a16="http://schemas.microsoft.com/office/drawing/2014/main" id="{E77AE7F3-B9A8-E940-892A-5E81BF42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6ED31CF3-B4F2-2945-A3DC-156588E11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  <p:bldP spid="49158" grpId="0"/>
      <p:bldP spid="491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9A56DF-7103-F04A-8324-6752C997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4477A9-35DD-7B48-BCF1-511EF22A5713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E1CDE7-13CD-9242-835B-B2182DA88AED}"/>
              </a:ext>
            </a:extLst>
          </p:cNvPr>
          <p:cNvSpPr txBox="1"/>
          <p:nvPr/>
        </p:nvSpPr>
        <p:spPr>
          <a:xfrm>
            <a:off x="119063" y="57150"/>
            <a:ext cx="9786937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fr-FR" altLang="fr-FR" sz="2800" b="1">
                <a:solidFill>
                  <a:schemeClr val="accent2"/>
                </a:solidFill>
              </a:rPr>
              <a:t>Réparer tous les outrages fait à Jésus dans ce Sacrement d’amour</a:t>
            </a:r>
          </a:p>
        </p:txBody>
      </p:sp>
      <p:sp>
        <p:nvSpPr>
          <p:cNvPr id="50179" name="ZoneTexte 4">
            <a:extLst>
              <a:ext uri="{FF2B5EF4-FFF2-40B4-BE49-F238E27FC236}">
                <a16:creationId xmlns:a16="http://schemas.microsoft.com/office/drawing/2014/main" id="{33F7B318-C667-AA4D-AD1D-337369A1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927100"/>
            <a:ext cx="90312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Dans l’Eucharistie, Jésus souffre de nombreux manques de respect,</a:t>
            </a:r>
          </a:p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des injures, même des sacrilèges. Ce sont des </a:t>
            </a:r>
            <a:r>
              <a:rPr lang="fr-FR" altLang="fr-FR" b="1">
                <a:solidFill>
                  <a:srgbClr val="1F497D"/>
                </a:solidFill>
              </a:rPr>
              <a:t>offenses graves </a:t>
            </a:r>
          </a:p>
          <a:p>
            <a:pPr eaLnBrk="1" hangingPunct="1"/>
            <a:r>
              <a:rPr lang="fr-FR" altLang="fr-FR" b="1">
                <a:solidFill>
                  <a:srgbClr val="1F497D"/>
                </a:solidFill>
              </a:rPr>
              <a:t>faites à Dieu, </a:t>
            </a:r>
            <a:r>
              <a:rPr lang="fr-FR" altLang="fr-FR"/>
              <a:t>qui</a:t>
            </a:r>
            <a:r>
              <a:rPr lang="fr-FR" altLang="fr-FR" b="1"/>
              <a:t> </a:t>
            </a:r>
            <a:r>
              <a:rPr lang="fr-FR" altLang="fr-FR" b="1" i="1">
                <a:solidFill>
                  <a:srgbClr val="C0504D"/>
                </a:solidFill>
              </a:rPr>
              <a:t>demandent réparation</a:t>
            </a:r>
            <a:r>
              <a:rPr lang="fr-FR" altLang="fr-FR" b="1" i="1">
                <a:solidFill>
                  <a:schemeClr val="accent2"/>
                </a:solidFill>
              </a:rPr>
              <a:t>.</a:t>
            </a:r>
          </a:p>
          <a:p>
            <a:pPr algn="just" eaLnBrk="1" hangingPunct="1"/>
            <a:endParaRPr lang="fr-FR" altLang="fr-FR" sz="2000" b="1">
              <a:solidFill>
                <a:srgbClr val="800000"/>
              </a:solidFill>
            </a:endParaRPr>
          </a:p>
          <a:p>
            <a:pPr algn="just" eaLnBrk="1" hangingPunct="1"/>
            <a:r>
              <a:rPr lang="fr-FR" altLang="fr-FR" b="1" i="1">
                <a:solidFill>
                  <a:schemeClr val="tx2"/>
                </a:solidFill>
              </a:rPr>
              <a:t>Qui viendra consoler Jésus, sinon ses amis ?</a:t>
            </a:r>
          </a:p>
        </p:txBody>
      </p:sp>
      <p:pic>
        <p:nvPicPr>
          <p:cNvPr id="50180" name="Image 5" descr="agneau de Dieu Jan Van Eyt.jpg">
            <a:extLst>
              <a:ext uri="{FF2B5EF4-FFF2-40B4-BE49-F238E27FC236}">
                <a16:creationId xmlns:a16="http://schemas.microsoft.com/office/drawing/2014/main" id="{C7D241B3-1AB6-9B4A-86B0-AED2194D7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998663"/>
            <a:ext cx="357663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ZoneTexte 6">
            <a:extLst>
              <a:ext uri="{FF2B5EF4-FFF2-40B4-BE49-F238E27FC236}">
                <a16:creationId xmlns:a16="http://schemas.microsoft.com/office/drawing/2014/main" id="{DDFF455A-808B-A14A-83CC-DF14F3FE1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368800"/>
            <a:ext cx="85137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algn="ctr" eaLnBrk="1" hangingPunct="1"/>
            <a:r>
              <a:rPr lang="fr-FR" altLang="fr-FR" i="1">
                <a:solidFill>
                  <a:srgbClr val="558ED5"/>
                </a:solidFill>
              </a:rPr>
              <a:t> ’’</a:t>
            </a:r>
            <a:r>
              <a:rPr lang="fr-FR" altLang="ja-JP" i="1">
                <a:solidFill>
                  <a:srgbClr val="3366FF"/>
                </a:solidFill>
              </a:rPr>
              <a:t>Je ne te demande pas autre chose que </a:t>
            </a:r>
          </a:p>
          <a:p>
            <a:pPr marL="0" lvl="1" algn="ctr" eaLnBrk="1" hangingPunct="1">
              <a:lnSpc>
                <a:spcPct val="110000"/>
              </a:lnSpc>
            </a:pPr>
            <a:r>
              <a:rPr lang="fr-FR" altLang="fr-FR" i="1">
                <a:solidFill>
                  <a:srgbClr val="3366FF"/>
                </a:solidFill>
              </a:rPr>
              <a:t>de</a:t>
            </a:r>
            <a:r>
              <a:rPr lang="fr-FR" altLang="fr-FR" b="1" i="1">
                <a:solidFill>
                  <a:srgbClr val="3366FF"/>
                </a:solidFill>
              </a:rPr>
              <a:t> l’amour dans toutes tes actions</a:t>
            </a:r>
            <a:r>
              <a:rPr lang="fr-FR" altLang="fr-FR" i="1">
                <a:solidFill>
                  <a:srgbClr val="3366FF"/>
                </a:solidFill>
              </a:rPr>
              <a:t>’’</a:t>
            </a:r>
            <a:r>
              <a:rPr lang="fr-FR" altLang="ja-JP" b="1" i="1">
                <a:solidFill>
                  <a:srgbClr val="3366FF"/>
                </a:solidFill>
              </a:rPr>
              <a:t> </a:t>
            </a:r>
            <a:r>
              <a:rPr lang="fr-FR" altLang="ja-JP" b="1">
                <a:solidFill>
                  <a:srgbClr val="3366FF"/>
                </a:solidFill>
              </a:rPr>
              <a:t> 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 altLang="fr-FR">
                <a:solidFill>
                  <a:srgbClr val="1F497D"/>
                </a:solidFill>
              </a:rPr>
              <a:t>a demandé Jésus à sainte Marguerite-Marie </a:t>
            </a:r>
            <a:r>
              <a:rPr lang="fr-FR" altLang="fr-FR" sz="2000" i="1">
                <a:solidFill>
                  <a:srgbClr val="1F497D"/>
                </a:solidFill>
              </a:rPr>
              <a:t>(religieuse au 17</a:t>
            </a:r>
            <a:r>
              <a:rPr lang="fr-FR" altLang="fr-FR" sz="2000" i="1" baseline="30000">
                <a:solidFill>
                  <a:srgbClr val="1F497D"/>
                </a:solidFill>
              </a:rPr>
              <a:t>ème</a:t>
            </a:r>
            <a:r>
              <a:rPr lang="fr-FR" altLang="fr-FR" sz="2000" i="1">
                <a:solidFill>
                  <a:srgbClr val="1F497D"/>
                </a:solidFill>
              </a:rPr>
              <a:t> siècle) </a:t>
            </a:r>
            <a:endParaRPr lang="fr-FR" altLang="fr-FR">
              <a:solidFill>
                <a:srgbClr val="1F497D"/>
              </a:solidFill>
            </a:endParaRPr>
          </a:p>
          <a:p>
            <a:pPr algn="ctr" eaLnBrk="1" hangingPunct="1">
              <a:lnSpc>
                <a:spcPct val="140000"/>
              </a:lnSpc>
            </a:pPr>
            <a:r>
              <a:rPr lang="fr-FR" altLang="fr-FR" b="1">
                <a:solidFill>
                  <a:schemeClr val="accent2"/>
                </a:solidFill>
              </a:rPr>
              <a:t>Cette demande de Jésus est aussi valable pour chacun de nous.</a:t>
            </a:r>
            <a:endParaRPr lang="fr-FR" altLang="fr-FR" sz="2800" b="1">
              <a:solidFill>
                <a:schemeClr val="accent2"/>
              </a:solidFill>
            </a:endParaRPr>
          </a:p>
        </p:txBody>
      </p:sp>
      <p:sp>
        <p:nvSpPr>
          <p:cNvPr id="50182" name="ZoneTexte 7">
            <a:extLst>
              <a:ext uri="{FF2B5EF4-FFF2-40B4-BE49-F238E27FC236}">
                <a16:creationId xmlns:a16="http://schemas.microsoft.com/office/drawing/2014/main" id="{1E815CF6-F55D-DA42-B400-D660243B4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2986088"/>
            <a:ext cx="545306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algn="just" eaLnBrk="1" hangingPunct="1">
              <a:lnSpc>
                <a:spcPct val="60000"/>
              </a:lnSpc>
            </a:pPr>
            <a:r>
              <a:rPr lang="fr-FR" altLang="fr-FR">
                <a:solidFill>
                  <a:schemeClr val="tx2"/>
                </a:solidFill>
              </a:rPr>
              <a:t>- par une visite au tabernacle</a:t>
            </a:r>
          </a:p>
          <a:p>
            <a:pPr algn="just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- par une prière de compassion</a:t>
            </a:r>
          </a:p>
          <a:p>
            <a:pPr algn="just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- en faisant bien ce que nous avons à faire</a:t>
            </a:r>
            <a:r>
              <a:rPr lang="fr-FR" altLang="fr-FR"/>
              <a:t>.</a:t>
            </a:r>
          </a:p>
        </p:txBody>
      </p:sp>
      <p:pic>
        <p:nvPicPr>
          <p:cNvPr id="51208" name="Image 4" descr="logo_canevas_16x16sansbordure.jpg">
            <a:extLst>
              <a:ext uri="{FF2B5EF4-FFF2-40B4-BE49-F238E27FC236}">
                <a16:creationId xmlns:a16="http://schemas.microsoft.com/office/drawing/2014/main" id="{C00C225A-E62B-204C-BA97-C7C7E3E61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5796CCE0-03FD-104A-A0A4-D697C214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1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41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1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0D5AA8-F08D-A74E-829E-5719D538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81916B-BE58-6F4C-B59D-FB7358868294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9F174A-3BB4-0943-95C1-C779E2F6FCB1}"/>
              </a:ext>
            </a:extLst>
          </p:cNvPr>
          <p:cNvSpPr txBox="1"/>
          <p:nvPr/>
        </p:nvSpPr>
        <p:spPr>
          <a:xfrm>
            <a:off x="327025" y="2681288"/>
            <a:ext cx="9245600" cy="183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spc="250" dirty="0">
                <a:solidFill>
                  <a:srgbClr val="C0504D"/>
                </a:solidFill>
                <a:latin typeface="+mn-lt"/>
                <a:ea typeface="+mn-ea"/>
              </a:rPr>
              <a:t>LA PROCESSION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spc="250" dirty="0">
              <a:solidFill>
                <a:srgbClr val="C0504D"/>
              </a:solidFill>
              <a:latin typeface="+mn-lt"/>
              <a:ea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spc="250" dirty="0">
                <a:solidFill>
                  <a:srgbClr val="C0504D"/>
                </a:solidFill>
                <a:latin typeface="+mn-lt"/>
                <a:ea typeface="+mn-ea"/>
              </a:rPr>
              <a:t>DU </a:t>
            </a:r>
            <a:r>
              <a:rPr lang="fr-FR" sz="4400" spc="250" dirty="0">
                <a:solidFill>
                  <a:srgbClr val="C0504D"/>
                </a:solidFill>
                <a:latin typeface="+mn-lt"/>
                <a:ea typeface="+mn-ea"/>
              </a:rPr>
              <a:t>S</a:t>
            </a:r>
            <a:r>
              <a:rPr lang="fr-FR" sz="4000" spc="250" dirty="0">
                <a:solidFill>
                  <a:srgbClr val="C0504D"/>
                </a:solidFill>
                <a:latin typeface="+mn-lt"/>
                <a:ea typeface="+mn-ea"/>
              </a:rPr>
              <a:t>AINT-</a:t>
            </a:r>
            <a:r>
              <a:rPr lang="fr-FR" sz="4400" spc="250" dirty="0">
                <a:solidFill>
                  <a:srgbClr val="C0504D"/>
                </a:solidFill>
                <a:latin typeface="+mn-lt"/>
                <a:ea typeface="+mn-ea"/>
              </a:rPr>
              <a:t>S</a:t>
            </a:r>
            <a:r>
              <a:rPr lang="fr-FR" sz="4000" spc="250" dirty="0">
                <a:solidFill>
                  <a:srgbClr val="C0504D"/>
                </a:solidFill>
                <a:latin typeface="+mn-lt"/>
                <a:ea typeface="+mn-ea"/>
              </a:rPr>
              <a:t>ACREMENT</a:t>
            </a:r>
            <a:endParaRPr lang="fr-FR" sz="2800" dirty="0">
              <a:solidFill>
                <a:srgbClr val="C0504D"/>
              </a:solidFill>
              <a:latin typeface="+mn-lt"/>
              <a:ea typeface="+mn-ea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0CAB3C-2F05-5A4A-928C-316BA7FD9520}"/>
              </a:ext>
            </a:extLst>
          </p:cNvPr>
          <p:cNvSpPr txBox="1"/>
          <p:nvPr/>
        </p:nvSpPr>
        <p:spPr>
          <a:xfrm>
            <a:off x="2566988" y="1135063"/>
            <a:ext cx="4551362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rgbClr val="31859C"/>
                </a:solidFill>
              </a:rPr>
              <a:t>Troisième partie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C561B6-1AD8-AF4B-8293-B392468B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D20092-0D81-D244-B2EC-408B38D90245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879FCB-9D17-4C45-8663-3D6BE8FE3C42}"/>
              </a:ext>
            </a:extLst>
          </p:cNvPr>
          <p:cNvSpPr txBox="1"/>
          <p:nvPr/>
        </p:nvSpPr>
        <p:spPr>
          <a:xfrm>
            <a:off x="0" y="44450"/>
            <a:ext cx="9906000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>
                <a:solidFill>
                  <a:srgbClr val="376092"/>
                </a:solidFill>
              </a:rPr>
              <a:t>Le jour de la Fête-Dieu, </a:t>
            </a:r>
          </a:p>
          <a:p>
            <a:pPr algn="ctr" eaLnBrk="1" hangingPunct="1"/>
            <a:r>
              <a:rPr lang="fr-FR" altLang="fr-FR" sz="2800">
                <a:solidFill>
                  <a:srgbClr val="376092"/>
                </a:solidFill>
              </a:rPr>
              <a:t>une procession permet d’honorer plus spécialement </a:t>
            </a:r>
          </a:p>
          <a:p>
            <a:pPr algn="ctr" eaLnBrk="1" hangingPunct="1"/>
            <a:r>
              <a:rPr lang="fr-FR" altLang="fr-FR" sz="2800">
                <a:solidFill>
                  <a:srgbClr val="376092"/>
                </a:solidFill>
              </a:rPr>
              <a:t>Jésus dans son Sacrement d’Amour</a:t>
            </a:r>
            <a:r>
              <a:rPr lang="fr-FR" altLang="fr-FR">
                <a:solidFill>
                  <a:srgbClr val="376092"/>
                </a:solidFill>
              </a:rPr>
              <a:t>.</a:t>
            </a:r>
          </a:p>
        </p:txBody>
      </p:sp>
      <p:sp>
        <p:nvSpPr>
          <p:cNvPr id="41987" name="ZoneTexte 8">
            <a:extLst>
              <a:ext uri="{FF2B5EF4-FFF2-40B4-BE49-F238E27FC236}">
                <a16:creationId xmlns:a16="http://schemas.microsoft.com/office/drawing/2014/main" id="{1C176755-2EE9-064C-9821-558732CD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712913"/>
            <a:ext cx="2989263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40000"/>
              </a:lnSpc>
            </a:pPr>
            <a:r>
              <a:rPr lang="fr-FR" altLang="fr-FR">
                <a:solidFill>
                  <a:srgbClr val="376092"/>
                </a:solidFill>
              </a:rPr>
              <a:t>Le prêtre porte</a:t>
            </a:r>
          </a:p>
          <a:p>
            <a:pPr algn="just" eaLnBrk="1" hangingPunct="1">
              <a:lnSpc>
                <a:spcPct val="140000"/>
              </a:lnSpc>
            </a:pPr>
            <a:r>
              <a:rPr lang="fr-FR" altLang="fr-FR">
                <a:solidFill>
                  <a:srgbClr val="376092"/>
                </a:solidFill>
              </a:rPr>
              <a:t>le Saint-Sacrement </a:t>
            </a:r>
          </a:p>
          <a:p>
            <a:pPr algn="just" eaLnBrk="1" hangingPunct="1">
              <a:lnSpc>
                <a:spcPct val="140000"/>
              </a:lnSpc>
            </a:pPr>
            <a:r>
              <a:rPr lang="fr-FR" altLang="fr-FR">
                <a:solidFill>
                  <a:srgbClr val="376092"/>
                </a:solidFill>
              </a:rPr>
              <a:t>dans un ostensoir,</a:t>
            </a:r>
          </a:p>
          <a:p>
            <a:pPr algn="just" eaLnBrk="1" hangingPunct="1">
              <a:lnSpc>
                <a:spcPct val="140000"/>
              </a:lnSpc>
            </a:pPr>
            <a:r>
              <a:rPr lang="fr-FR" altLang="fr-FR">
                <a:solidFill>
                  <a:srgbClr val="376092"/>
                </a:solidFill>
              </a:rPr>
              <a:t>sous un dais, </a:t>
            </a:r>
          </a:p>
          <a:p>
            <a:pPr algn="just" eaLnBrk="1" hangingPunct="1">
              <a:lnSpc>
                <a:spcPct val="140000"/>
              </a:lnSpc>
            </a:pPr>
            <a:r>
              <a:rPr lang="fr-FR" altLang="fr-FR">
                <a:solidFill>
                  <a:srgbClr val="376092"/>
                </a:solidFill>
              </a:rPr>
              <a:t>dans les rues,</a:t>
            </a:r>
          </a:p>
          <a:p>
            <a:pPr algn="just" eaLnBrk="1" hangingPunct="1">
              <a:lnSpc>
                <a:spcPct val="140000"/>
              </a:lnSpc>
            </a:pPr>
            <a:r>
              <a:rPr lang="fr-FR" altLang="fr-FR">
                <a:solidFill>
                  <a:srgbClr val="376092"/>
                </a:solidFill>
              </a:rPr>
              <a:t>les places publiques</a:t>
            </a:r>
          </a:p>
          <a:p>
            <a:pPr algn="just" eaLnBrk="1" hangingPunct="1">
              <a:lnSpc>
                <a:spcPct val="140000"/>
              </a:lnSpc>
            </a:pPr>
            <a:r>
              <a:rPr lang="fr-FR" altLang="fr-FR">
                <a:solidFill>
                  <a:srgbClr val="376092"/>
                </a:solidFill>
              </a:rPr>
              <a:t> les jardins…</a:t>
            </a:r>
          </a:p>
        </p:txBody>
      </p:sp>
      <p:pic>
        <p:nvPicPr>
          <p:cNvPr id="53253" name="Image 4" descr="logo_canevas_16x16sansbordure.jpg">
            <a:extLst>
              <a:ext uri="{FF2B5EF4-FFF2-40B4-BE49-F238E27FC236}">
                <a16:creationId xmlns:a16="http://schemas.microsoft.com/office/drawing/2014/main" id="{DCCA74D6-C8B0-E242-AB0F-14C72D8B4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fetedieu_2.jpg">
            <a:extLst>
              <a:ext uri="{FF2B5EF4-FFF2-40B4-BE49-F238E27FC236}">
                <a16:creationId xmlns:a16="http://schemas.microsoft.com/office/drawing/2014/main" id="{AED5C651-35C0-B84B-A64B-CCDF76AA4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2"/>
          <a:stretch>
            <a:fillRect/>
          </a:stretch>
        </p:blipFill>
        <p:spPr bwMode="auto">
          <a:xfrm>
            <a:off x="4016375" y="1557338"/>
            <a:ext cx="416242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2C4A1A49-6DFF-CE4A-8441-E4D98D2C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59FFEE-DA7A-0948-870D-8BE3B514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532B3B-8603-0941-AC5D-EBEE647C1253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4274" name="ZoneTexte 8">
            <a:extLst>
              <a:ext uri="{FF2B5EF4-FFF2-40B4-BE49-F238E27FC236}">
                <a16:creationId xmlns:a16="http://schemas.microsoft.com/office/drawing/2014/main" id="{3021E451-4A26-3E4C-8AFD-96517725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168400"/>
            <a:ext cx="251618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rgbClr val="376092"/>
                </a:solidFill>
              </a:rPr>
              <a:t>Encensoirs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rgbClr val="376092"/>
                </a:solidFill>
              </a:rPr>
              <a:t>Flambeaux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rgbClr val="376092"/>
                </a:solidFill>
              </a:rPr>
              <a:t>Pétales de fleurs</a:t>
            </a:r>
          </a:p>
          <a:p>
            <a:pPr algn="just" eaLnBrk="1" hangingPunct="1"/>
            <a:r>
              <a:rPr lang="fr-FR" altLang="fr-FR" sz="1000">
                <a:solidFill>
                  <a:srgbClr val="376092"/>
                </a:solidFill>
              </a:rPr>
              <a:t> </a:t>
            </a:r>
          </a:p>
          <a:p>
            <a:pPr algn="just" eaLnBrk="1" hangingPunct="1"/>
            <a:endParaRPr lang="fr-FR" altLang="fr-FR">
              <a:solidFill>
                <a:srgbClr val="376092"/>
              </a:solidFill>
            </a:endParaRPr>
          </a:p>
        </p:txBody>
      </p:sp>
      <p:pic>
        <p:nvPicPr>
          <p:cNvPr id="54276" name="Image 4" descr="logo_canevas_16x16sansbordure.jpg">
            <a:extLst>
              <a:ext uri="{FF2B5EF4-FFF2-40B4-BE49-F238E27FC236}">
                <a16:creationId xmlns:a16="http://schemas.microsoft.com/office/drawing/2014/main" id="{5169F239-0B7F-354F-9B39-2C64D784D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ZoneTexte 7">
            <a:extLst>
              <a:ext uri="{FF2B5EF4-FFF2-40B4-BE49-F238E27FC236}">
                <a16:creationId xmlns:a16="http://schemas.microsoft.com/office/drawing/2014/main" id="{36334559-A9F3-C84C-BD25-072B6A93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5" y="3355975"/>
            <a:ext cx="26717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r-FR" altLang="fr-FR">
                <a:solidFill>
                  <a:schemeClr val="accent2"/>
                </a:solidFill>
              </a:rPr>
              <a:t>Chants de joie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accent2"/>
                </a:solidFill>
              </a:rPr>
              <a:t>  pour fêter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accent2"/>
                </a:solidFill>
              </a:rPr>
              <a:t>et honorer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accent2"/>
                </a:solidFill>
              </a:rPr>
              <a:t>Jésus-Hostie.       </a:t>
            </a:r>
            <a:endParaRPr lang="fr-FR" altLang="fr-FR" i="1">
              <a:solidFill>
                <a:schemeClr val="accent2"/>
              </a:solidFill>
            </a:endParaRPr>
          </a:p>
        </p:txBody>
      </p:sp>
      <p:pic>
        <p:nvPicPr>
          <p:cNvPr id="54278" name="Image 2" descr="Arrivee-pres-d-Andecy-Procession-du-St-Sacrement-Fete-Dieu-2013-2.jpg">
            <a:extLst>
              <a:ext uri="{FF2B5EF4-FFF2-40B4-BE49-F238E27FC236}">
                <a16:creationId xmlns:a16="http://schemas.microsoft.com/office/drawing/2014/main" id="{BB09254E-B180-1E4D-9F59-CE2EAE951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r="2422"/>
          <a:stretch>
            <a:fillRect/>
          </a:stretch>
        </p:blipFill>
        <p:spPr bwMode="auto">
          <a:xfrm>
            <a:off x="2678113" y="373063"/>
            <a:ext cx="687546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779B3FC4-8062-6F44-B5FA-F7C3B771C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1">
            <a:extLst>
              <a:ext uri="{FF2B5EF4-FFF2-40B4-BE49-F238E27FC236}">
                <a16:creationId xmlns:a16="http://schemas.microsoft.com/office/drawing/2014/main" id="{CD059AF6-C604-DB40-8188-770CF9B3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6538"/>
            <a:ext cx="780573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i="1">
                <a:solidFill>
                  <a:srgbClr val="376092"/>
                </a:solidFill>
              </a:rPr>
              <a:t>Le Jeudi qui suit la fête de la Sainte Trinité, </a:t>
            </a:r>
          </a:p>
          <a:p>
            <a:pPr algn="r" eaLnBrk="1" hangingPunct="1"/>
            <a:r>
              <a:rPr lang="fr-FR" altLang="fr-FR">
                <a:solidFill>
                  <a:srgbClr val="376092"/>
                </a:solidFill>
              </a:rPr>
              <a:t>(en France</a:t>
            </a:r>
            <a:r>
              <a:rPr lang="fr-FR" altLang="fr-FR" i="1">
                <a:solidFill>
                  <a:srgbClr val="376092"/>
                </a:solidFill>
              </a:rPr>
              <a:t>, le dimanche suivant)</a:t>
            </a:r>
            <a:endParaRPr lang="fr-FR" altLang="fr-FR">
              <a:solidFill>
                <a:srgbClr val="376092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endParaRPr lang="fr-FR" altLang="fr-FR" sz="1200">
              <a:solidFill>
                <a:srgbClr val="376092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800">
                <a:solidFill>
                  <a:srgbClr val="376092"/>
                </a:solidFill>
              </a:rPr>
              <a:t>l’Église célèbre la</a:t>
            </a:r>
            <a:r>
              <a:rPr lang="fr-FR" altLang="fr-FR" sz="2800">
                <a:solidFill>
                  <a:srgbClr val="17375E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Fête du Saint Sacrement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du Corps et du Sang du Christ.</a:t>
            </a:r>
            <a:endParaRPr lang="fr-FR" altLang="fr-FR" sz="3200">
              <a:solidFill>
                <a:schemeClr val="accent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CC2EC5-74C4-A14A-97E0-8333F792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966011-9D8A-9F47-B098-A152E56A7B12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5363" name="Image 5" descr="communion Fra Angelico.jpg">
            <a:extLst>
              <a:ext uri="{FF2B5EF4-FFF2-40B4-BE49-F238E27FC236}">
                <a16:creationId xmlns:a16="http://schemas.microsoft.com/office/drawing/2014/main" id="{6D867CC6-5025-FA4F-9BD6-C022539D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198563"/>
            <a:ext cx="22526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 4" descr="logo_canevas_16x16sansbordure.jpg">
            <a:extLst>
              <a:ext uri="{FF2B5EF4-FFF2-40B4-BE49-F238E27FC236}">
                <a16:creationId xmlns:a16="http://schemas.microsoft.com/office/drawing/2014/main" id="{56476191-EA6E-0E44-85B5-825D2C5D8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A74BE09-52AC-C047-B6D3-E16A5808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3792538"/>
            <a:ext cx="95472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376092"/>
                </a:solidFill>
              </a:rPr>
              <a:t>Par cette fête, l’Église veut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3200" b="1">
                <a:solidFill>
                  <a:srgbClr val="C0504D"/>
                </a:solidFill>
              </a:rPr>
              <a:t>HONORER l’EUCHARISTIE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800">
                <a:solidFill>
                  <a:srgbClr val="376092"/>
                </a:solidFill>
              </a:rPr>
              <a:t>d’un hommage plus solennel qu’il n’est possible de faire </a:t>
            </a:r>
          </a:p>
          <a:p>
            <a:pPr algn="ctr" eaLnBrk="1" hangingPunct="1"/>
            <a:r>
              <a:rPr lang="fr-FR" altLang="fr-FR" sz="2800">
                <a:solidFill>
                  <a:srgbClr val="376092"/>
                </a:solidFill>
              </a:rPr>
              <a:t>le Jeudi-Saint, quelques heures avant sa Passion et sa mort.</a:t>
            </a:r>
          </a:p>
        </p:txBody>
      </p:sp>
      <p:pic>
        <p:nvPicPr>
          <p:cNvPr id="15367" name="Image 8" descr="ostensoir 6.jpg">
            <a:extLst>
              <a:ext uri="{FF2B5EF4-FFF2-40B4-BE49-F238E27FC236}">
                <a16:creationId xmlns:a16="http://schemas.microsoft.com/office/drawing/2014/main" id="{51703434-133A-8047-890B-03791E1DA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r="21529"/>
          <a:stretch>
            <a:fillRect/>
          </a:stretch>
        </p:blipFill>
        <p:spPr bwMode="auto">
          <a:xfrm>
            <a:off x="7504113" y="1181100"/>
            <a:ext cx="216217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07BB9042-ED31-644C-9B33-0B9C918E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6A4E4F-EF43-BA4C-AC27-670749AC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11D902-7C82-5642-BEA9-E30203A224AF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55298" name="Image 4" descr="reposoir st S..jpg">
            <a:extLst>
              <a:ext uri="{FF2B5EF4-FFF2-40B4-BE49-F238E27FC236}">
                <a16:creationId xmlns:a16="http://schemas.microsoft.com/office/drawing/2014/main" id="{3F33FE78-D38D-C74E-A591-DE59584A3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76250"/>
            <a:ext cx="36687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D2CEAC-CCC8-DB4A-A486-C694DA159266}"/>
              </a:ext>
            </a:extLst>
          </p:cNvPr>
          <p:cNvSpPr txBox="1"/>
          <p:nvPr/>
        </p:nvSpPr>
        <p:spPr>
          <a:xfrm>
            <a:off x="74613" y="573088"/>
            <a:ext cx="5868987" cy="13350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fr-FR" altLang="fr-FR">
                <a:solidFill>
                  <a:srgbClr val="376092"/>
                </a:solidFill>
              </a:rPr>
              <a:t>Plusieurs </a:t>
            </a:r>
            <a:r>
              <a:rPr lang="fr-FR" altLang="fr-FR" b="1">
                <a:solidFill>
                  <a:srgbClr val="376092"/>
                </a:solidFill>
              </a:rPr>
              <a:t>reposoirs</a:t>
            </a:r>
            <a:r>
              <a:rPr lang="fr-FR" altLang="fr-FR">
                <a:solidFill>
                  <a:srgbClr val="376092"/>
                </a:solidFill>
              </a:rPr>
              <a:t> permettent des haltes </a:t>
            </a:r>
          </a:p>
          <a:p>
            <a:pPr algn="r" eaLnBrk="1" hangingPunct="1">
              <a:lnSpc>
                <a:spcPct val="120000"/>
              </a:lnSpc>
            </a:pPr>
            <a:r>
              <a:rPr lang="fr-FR" altLang="fr-FR">
                <a:solidFill>
                  <a:srgbClr val="376092"/>
                </a:solidFill>
              </a:rPr>
              <a:t>où le Saint Sacrement est encensé, honoré par des cantiques.</a:t>
            </a:r>
          </a:p>
        </p:txBody>
      </p:sp>
      <p:pic>
        <p:nvPicPr>
          <p:cNvPr id="55300" name="Image 6" descr="bénédiction du st s..jpg">
            <a:extLst>
              <a:ext uri="{FF2B5EF4-FFF2-40B4-BE49-F238E27FC236}">
                <a16:creationId xmlns:a16="http://schemas.microsoft.com/office/drawing/2014/main" id="{611F6AFE-F29D-BB46-A2B4-5C2B64111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"/>
          <a:stretch>
            <a:fillRect/>
          </a:stretch>
        </p:blipFill>
        <p:spPr bwMode="auto">
          <a:xfrm>
            <a:off x="150813" y="2354263"/>
            <a:ext cx="47752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ZoneTexte 7">
            <a:extLst>
              <a:ext uri="{FF2B5EF4-FFF2-40B4-BE49-F238E27FC236}">
                <a16:creationId xmlns:a16="http://schemas.microsoft.com/office/drawing/2014/main" id="{BE1603BC-D43D-664D-B048-4E59C852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3136900"/>
            <a:ext cx="489426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376092"/>
                </a:solidFill>
              </a:rPr>
              <a:t>La cérémonie se termine ensuite par une prière pour le Pape,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376092"/>
                </a:solidFill>
              </a:rPr>
              <a:t>la bénédiction du Saint Sacrement  et le chant du </a:t>
            </a:r>
            <a:r>
              <a:rPr lang="fr-FR" altLang="fr-FR" i="1">
                <a:solidFill>
                  <a:srgbClr val="376092"/>
                </a:solidFill>
              </a:rPr>
              <a:t>Tantum ergo.</a:t>
            </a:r>
          </a:p>
        </p:txBody>
      </p:sp>
      <p:sp>
        <p:nvSpPr>
          <p:cNvPr id="54278" name="ZoneTexte 8">
            <a:extLst>
              <a:ext uri="{FF2B5EF4-FFF2-40B4-BE49-F238E27FC236}">
                <a16:creationId xmlns:a16="http://schemas.microsoft.com/office/drawing/2014/main" id="{AB505F65-5072-F344-B304-740B493EA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5549900"/>
            <a:ext cx="8934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800000"/>
                </a:solidFill>
              </a:rPr>
              <a:t>La procession du Saint-Sacrement est un beau témoignage public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b="1">
                <a:solidFill>
                  <a:srgbClr val="800000"/>
                </a:solidFill>
              </a:rPr>
              <a:t>d’amour pour Jésus-Hostie</a:t>
            </a:r>
            <a:r>
              <a:rPr lang="fr-FR" altLang="fr-FR">
                <a:solidFill>
                  <a:srgbClr val="800000"/>
                </a:solidFill>
              </a:rPr>
              <a:t>.</a:t>
            </a:r>
          </a:p>
        </p:txBody>
      </p:sp>
      <p:pic>
        <p:nvPicPr>
          <p:cNvPr id="55304" name="Image 4" descr="logo_canevas_16x16sansbordure.jpg">
            <a:extLst>
              <a:ext uri="{FF2B5EF4-FFF2-40B4-BE49-F238E27FC236}">
                <a16:creationId xmlns:a16="http://schemas.microsoft.com/office/drawing/2014/main" id="{1DFF8BCA-AF73-9C4C-AFFF-FFCA95871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8A79336E-22AC-154B-95CE-EEBF816D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6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3F5D769-B40A-EA4F-8EB2-D7404FB8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B7BE8D-58B0-B247-AFB7-D0DE16104D45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9676A24C-2790-DF4C-9668-8431AEF4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34925"/>
            <a:ext cx="9028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En résumé</a:t>
            </a:r>
            <a:r>
              <a:rPr lang="fr-FR" altLang="fr-FR" sz="3200" b="1">
                <a:solidFill>
                  <a:schemeClr val="accent2"/>
                </a:solidFill>
              </a:rPr>
              <a:t>, dans le Saint-Sacrement</a:t>
            </a:r>
          </a:p>
        </p:txBody>
      </p:sp>
      <p:pic>
        <p:nvPicPr>
          <p:cNvPr id="56323" name="Image 4" descr="communion 1.jpg">
            <a:extLst>
              <a:ext uri="{FF2B5EF4-FFF2-40B4-BE49-F238E27FC236}">
                <a16:creationId xmlns:a16="http://schemas.microsoft.com/office/drawing/2014/main" id="{13982B8E-B1CC-9A42-ADFC-7C8AA4B5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68750"/>
            <a:ext cx="33972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Image 5" descr="calice et hostie - cène.jpg">
            <a:extLst>
              <a:ext uri="{FF2B5EF4-FFF2-40B4-BE49-F238E27FC236}">
                <a16:creationId xmlns:a16="http://schemas.microsoft.com/office/drawing/2014/main" id="{565D061E-59CB-8847-AF48-DAADA880C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423988"/>
            <a:ext cx="34686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Image 6" descr="tabernacle surmonté d'un crucifix.jpg">
            <a:extLst>
              <a:ext uri="{FF2B5EF4-FFF2-40B4-BE49-F238E27FC236}">
                <a16:creationId xmlns:a16="http://schemas.microsoft.com/office/drawing/2014/main" id="{A0914367-F703-7F4E-A45F-D1D8827EA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971925"/>
            <a:ext cx="3921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848E2B0-C635-8C4A-9944-FB845ACC0AB8}"/>
              </a:ext>
            </a:extLst>
          </p:cNvPr>
          <p:cNvSpPr txBox="1"/>
          <p:nvPr/>
        </p:nvSpPr>
        <p:spPr>
          <a:xfrm>
            <a:off x="5576888" y="3357563"/>
            <a:ext cx="3905250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C0504D"/>
                </a:solidFill>
              </a:rPr>
              <a:t>Jésus reste avec nous</a:t>
            </a:r>
            <a:endParaRPr lang="fr-FR" altLang="fr-FR">
              <a:solidFill>
                <a:srgbClr val="C0504D"/>
              </a:solidFill>
            </a:endParaRPr>
          </a:p>
        </p:txBody>
      </p:sp>
      <p:pic>
        <p:nvPicPr>
          <p:cNvPr id="56328" name="Image 4" descr="logo_canevas_16x16sansbordure.jpg">
            <a:extLst>
              <a:ext uri="{FF2B5EF4-FFF2-40B4-BE49-F238E27FC236}">
                <a16:creationId xmlns:a16="http://schemas.microsoft.com/office/drawing/2014/main" id="{415131E0-A7E8-3147-B4FE-D6EB7C013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D7EF8D3-CCF7-3146-A6C3-54E268FD1284}"/>
              </a:ext>
            </a:extLst>
          </p:cNvPr>
          <p:cNvSpPr txBox="1"/>
          <p:nvPr/>
        </p:nvSpPr>
        <p:spPr>
          <a:xfrm>
            <a:off x="382588" y="3341688"/>
            <a:ext cx="3489325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C0504D"/>
                </a:solidFill>
              </a:rPr>
              <a:t>Jésus nourrit nos âmes</a:t>
            </a:r>
          </a:p>
          <a:p>
            <a:pPr eaLnBrk="1" hangingPunct="1"/>
            <a:endParaRPr lang="fr-FR" alt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1C9579-8891-9949-ADEF-4A1277B5EA07}"/>
              </a:ext>
            </a:extLst>
          </p:cNvPr>
          <p:cNvSpPr txBox="1"/>
          <p:nvPr/>
        </p:nvSpPr>
        <p:spPr>
          <a:xfrm>
            <a:off x="2236788" y="881063"/>
            <a:ext cx="5376862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accent2"/>
                </a:solidFill>
              </a:rPr>
              <a:t> </a:t>
            </a:r>
            <a:r>
              <a:rPr lang="fr-FR" altLang="fr-FR" b="1">
                <a:solidFill>
                  <a:schemeClr val="accent2"/>
                </a:solidFill>
              </a:rPr>
              <a:t>Jésus s’offre à son Père en sacrifice</a:t>
            </a:r>
            <a:endParaRPr lang="fr-FR" altLang="fr-FR" b="1">
              <a:solidFill>
                <a:srgbClr val="FF0000"/>
              </a:solidFill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id="{37B45CCB-171A-6042-9036-CB16207E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6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B1C2D5A-2BD3-864D-A1F3-69160CA8BC24}"/>
              </a:ext>
            </a:extLst>
          </p:cNvPr>
          <p:cNvSpPr txBox="1"/>
          <p:nvPr/>
        </p:nvSpPr>
        <p:spPr>
          <a:xfrm>
            <a:off x="366713" y="134938"/>
            <a:ext cx="908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300" dirty="0">
                <a:solidFill>
                  <a:srgbClr val="C0504D"/>
                </a:solidFill>
                <a:latin typeface="+mn-lt"/>
                <a:ea typeface="+mn-ea"/>
              </a:rPr>
              <a:t>Petit vocabulaire eucharistique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4EA3C5-522C-8947-BD23-8E1DBEE3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72F402-35B7-4941-B565-A5975AAE3247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7347" name="ZoneTexte 5">
            <a:extLst>
              <a:ext uri="{FF2B5EF4-FFF2-40B4-BE49-F238E27FC236}">
                <a16:creationId xmlns:a16="http://schemas.microsoft.com/office/drawing/2014/main" id="{E17770F4-C1AC-754A-AB4A-74C919E20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846138"/>
            <a:ext cx="39560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just" eaLnBrk="1" hangingPunct="1"/>
            <a:r>
              <a:rPr lang="fr-FR" altLang="fr-FR" b="1" i="1">
                <a:solidFill>
                  <a:srgbClr val="008000"/>
                </a:solidFill>
              </a:rPr>
              <a:t>Relier le nom et l’objet</a:t>
            </a:r>
            <a:endParaRPr lang="fr-FR" altLang="fr-FR"/>
          </a:p>
          <a:p>
            <a:pPr lvl="2" algn="just"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ciboire 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 calice 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 dais 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encensoir 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hostie 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navette 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ostensoir 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patène 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 reposoir </a:t>
            </a:r>
          </a:p>
          <a:p>
            <a:pPr lvl="2"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tabernacle</a:t>
            </a:r>
          </a:p>
          <a:p>
            <a:pPr algn="r" eaLnBrk="1" hangingPunct="1">
              <a:lnSpc>
                <a:spcPct val="200000"/>
              </a:lnSpc>
            </a:pPr>
            <a:r>
              <a:rPr lang="fr-FR" altLang="fr-FR" sz="2200" i="1">
                <a:solidFill>
                  <a:srgbClr val="008000"/>
                </a:solidFill>
              </a:rPr>
              <a:t>(Réponse page suivante)  </a:t>
            </a:r>
          </a:p>
        </p:txBody>
      </p:sp>
      <p:pic>
        <p:nvPicPr>
          <p:cNvPr id="57348" name="Image 2" descr="1040Vocabeucharsans rien.jpg">
            <a:extLst>
              <a:ext uri="{FF2B5EF4-FFF2-40B4-BE49-F238E27FC236}">
                <a16:creationId xmlns:a16="http://schemas.microsoft.com/office/drawing/2014/main" id="{C4D7C70C-942D-1041-B202-DDA3083C0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830263"/>
            <a:ext cx="4476750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Image 4" descr="logo_canevas_16x16sansbordure.jpg">
            <a:extLst>
              <a:ext uri="{FF2B5EF4-FFF2-40B4-BE49-F238E27FC236}">
                <a16:creationId xmlns:a16="http://schemas.microsoft.com/office/drawing/2014/main" id="{BD0461E1-98A1-7F4C-963F-3E7627A9B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05ACFE82-3B89-8446-A580-EEDF3C3D2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DB5AF06-C905-7B48-BC65-A194F75A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A04F06-3CF1-694C-98F5-D4FFEBDDD760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74D05B-E0A2-6944-B779-71536EE8334A}"/>
              </a:ext>
            </a:extLst>
          </p:cNvPr>
          <p:cNvSpPr txBox="1"/>
          <p:nvPr/>
        </p:nvSpPr>
        <p:spPr>
          <a:xfrm>
            <a:off x="881063" y="203200"/>
            <a:ext cx="807085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 i="1">
                <a:solidFill>
                  <a:srgbClr val="008000"/>
                </a:solidFill>
              </a:rPr>
              <a:t>Réponses au Petit vocabulaire eucharistique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425806-C54C-4340-93D3-E2BC4AE26161}"/>
              </a:ext>
            </a:extLst>
          </p:cNvPr>
          <p:cNvSpPr txBox="1"/>
          <p:nvPr/>
        </p:nvSpPr>
        <p:spPr>
          <a:xfrm>
            <a:off x="1265238" y="1252538"/>
            <a:ext cx="3082925" cy="48752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1 -  hostie 		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2 - calice 		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3 - patène 	 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4 - ciboire 	  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5 - tabernacle 	 	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6 - encensoir	 	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7 - navette 	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8 - ostensoir 	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9 - dais 		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10 – reposoir</a:t>
            </a:r>
            <a:r>
              <a:rPr lang="fr-FR" altLang="fr-FR"/>
              <a:t>	 </a:t>
            </a:r>
          </a:p>
        </p:txBody>
      </p:sp>
      <p:pic>
        <p:nvPicPr>
          <p:cNvPr id="58372" name="Image 5" descr="1040Vocabeucharnuméros.jpg">
            <a:extLst>
              <a:ext uri="{FF2B5EF4-FFF2-40B4-BE49-F238E27FC236}">
                <a16:creationId xmlns:a16="http://schemas.microsoft.com/office/drawing/2014/main" id="{BC491491-F7A1-D744-ADF1-F8773FB98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839788"/>
            <a:ext cx="4484688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Image 4" descr="logo_canevas_16x16sansbordure.jpg">
            <a:extLst>
              <a:ext uri="{FF2B5EF4-FFF2-40B4-BE49-F238E27FC236}">
                <a16:creationId xmlns:a16="http://schemas.microsoft.com/office/drawing/2014/main" id="{FFA4B305-A965-D34F-89BA-22DB6CE1C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50B2B218-265B-F648-A20C-7037CB028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ZoneTexte 1">
            <a:extLst>
              <a:ext uri="{FF2B5EF4-FFF2-40B4-BE49-F238E27FC236}">
                <a16:creationId xmlns:a16="http://schemas.microsoft.com/office/drawing/2014/main" id="{D15857A3-57F4-2E46-8399-FB604297A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1444625"/>
            <a:ext cx="5795962" cy="3968750"/>
          </a:xfrm>
          <a:prstGeom prst="rect">
            <a:avLst/>
          </a:prstGeom>
          <a:solidFill>
            <a:srgbClr val="FFE4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fr-FR" altLang="fr-FR"/>
          </a:p>
          <a:p>
            <a:pPr algn="ctr" eaLnBrk="1" hangingPunct="1"/>
            <a:r>
              <a:rPr lang="fr-FR" altLang="fr-FR"/>
              <a:t>En fin de présentation</a:t>
            </a:r>
          </a:p>
          <a:p>
            <a:pPr algn="ctr" eaLnBrk="1" hangingPunct="1"/>
            <a:endParaRPr lang="fr-FR" altLang="fr-FR" sz="3600"/>
          </a:p>
          <a:p>
            <a:pPr lvl="2" algn="just" eaLnBrk="1" hangingPunct="1">
              <a:buFont typeface="Wingdings" pitchFamily="2" charset="2"/>
              <a:buChar char="²"/>
            </a:pPr>
            <a:r>
              <a:rPr lang="fr-FR" altLang="fr-FR"/>
              <a:t>  Important à retenir ? </a:t>
            </a:r>
            <a:endParaRPr lang="en-GB" altLang="fr-FR"/>
          </a:p>
          <a:p>
            <a:pPr lvl="2" algn="just" eaLnBrk="1" hangingPunct="1">
              <a:buFont typeface="Wingdings" pitchFamily="2" charset="2"/>
              <a:buChar char="²"/>
            </a:pPr>
            <a:endParaRPr lang="fr-FR" altLang="fr-FR"/>
          </a:p>
          <a:p>
            <a:pPr lvl="2" algn="just" eaLnBrk="1" hangingPunct="1">
              <a:buFont typeface="Wingdings" pitchFamily="2" charset="2"/>
              <a:buChar char="²"/>
            </a:pPr>
            <a:r>
              <a:rPr lang="fr-FR" altLang="fr-FR"/>
              <a:t>  Prière à Marie</a:t>
            </a:r>
          </a:p>
          <a:p>
            <a:pPr lvl="2" algn="just" eaLnBrk="1" hangingPunct="1">
              <a:buFont typeface="Wingdings" pitchFamily="2" charset="2"/>
              <a:buChar char="²"/>
            </a:pPr>
            <a:endParaRPr lang="fr-FR" altLang="fr-FR"/>
          </a:p>
          <a:p>
            <a:pPr lvl="2" algn="just" eaLnBrk="1" hangingPunct="1">
              <a:buFont typeface="Wingdings" pitchFamily="2" charset="2"/>
              <a:buChar char="²"/>
            </a:pPr>
            <a:r>
              <a:rPr lang="fr-FR" altLang="fr-FR"/>
              <a:t>  Signe de croix</a:t>
            </a:r>
            <a:endParaRPr lang="en-GB" altLang="fr-FR"/>
          </a:p>
          <a:p>
            <a:pPr lvl="2" algn="just" eaLnBrk="1" hangingPunct="1"/>
            <a:endParaRPr lang="en-GB" altLang="fr-FR"/>
          </a:p>
          <a:p>
            <a:pPr lvl="2" algn="just" eaLnBrk="1" hangingPunct="1"/>
            <a:r>
              <a:rPr lang="fr-FR" altLang="fr-FR"/>
              <a:t> </a:t>
            </a:r>
            <a:endParaRPr lang="en-GB" altLang="fr-FR"/>
          </a:p>
        </p:txBody>
      </p:sp>
      <p:pic>
        <p:nvPicPr>
          <p:cNvPr id="59395" name="Image 4" descr="logo_canevas_16x16sansbordure.jpg">
            <a:extLst>
              <a:ext uri="{FF2B5EF4-FFF2-40B4-BE49-F238E27FC236}">
                <a16:creationId xmlns:a16="http://schemas.microsoft.com/office/drawing/2014/main" id="{268EB4A0-3FB1-3B49-A36E-55CE7D73C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2678FB-A4EC-2945-BA79-A522C084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365007-EEC3-5146-A081-7FE75B4CC0FB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4C1754D1-FC05-C143-A377-88DEA4242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F9F25A-05A7-3946-B141-CC8D621B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34C1D3-0658-D740-B213-7AE46520E30E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0418" name="ZoneTexte 2">
            <a:extLst>
              <a:ext uri="{FF2B5EF4-FFF2-40B4-BE49-F238E27FC236}">
                <a16:creationId xmlns:a16="http://schemas.microsoft.com/office/drawing/2014/main" id="{6E9065BE-BB0B-024A-8E04-47A56F91D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913696"/>
            <a:ext cx="7813675" cy="5030608"/>
          </a:xfrm>
          <a:prstGeom prst="rect">
            <a:avLst/>
          </a:prstGeom>
          <a:solidFill>
            <a:srgbClr val="FFF0A1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i="1" dirty="0">
                <a:solidFill>
                  <a:srgbClr val="E46C0A"/>
                </a:solidFill>
              </a:rPr>
              <a:t> </a:t>
            </a:r>
          </a:p>
          <a:p>
            <a:pPr algn="ctr" eaLnBrk="1" hangingPunct="1"/>
            <a:r>
              <a:rPr lang="fr-FR" altLang="fr-FR" sz="2800" i="1" dirty="0">
                <a:solidFill>
                  <a:srgbClr val="E46C0A"/>
                </a:solidFill>
              </a:rPr>
              <a:t>Quelques liens pour compléter :</a:t>
            </a:r>
          </a:p>
          <a:p>
            <a:pPr eaLnBrk="1" hangingPunct="1"/>
            <a:endParaRPr lang="fr-FR" altLang="fr-FR" dirty="0"/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fr-FR" altLang="fr-FR" sz="2000" dirty="0"/>
              <a:t>  </a:t>
            </a:r>
            <a:r>
              <a:rPr lang="fr-FR" altLang="fr-FR" sz="2000" dirty="0">
                <a:hlinkClick r:id="rId2"/>
              </a:rPr>
              <a:t>Vivre la Fête- Dieu avec les enfants</a:t>
            </a:r>
            <a:endParaRPr lang="fr-FR" altLang="fr-FR" sz="2000" dirty="0"/>
          </a:p>
          <a:p>
            <a:pPr lvl="1" eaLnBrk="1" hangingPunct="1">
              <a:lnSpc>
                <a:spcPct val="120000"/>
              </a:lnSpc>
            </a:pPr>
            <a:endParaRPr lang="fr-FR" altLang="fr-FR" sz="2000" dirty="0"/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fr-FR" altLang="fr-FR" sz="2000" dirty="0"/>
              <a:t>  </a:t>
            </a:r>
            <a:r>
              <a:rPr lang="fr-FR" altLang="fr-FR" sz="2000" dirty="0">
                <a:hlinkClick r:id="rId3"/>
              </a:rPr>
              <a:t>Ensemble de prières en l'honneur du Saint Sacrement</a:t>
            </a:r>
            <a:endParaRPr lang="fr-FR" altLang="fr-FR" sz="2000" dirty="0"/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</a:pPr>
            <a:endParaRPr lang="fr-FR" altLang="fr-FR" sz="2000" dirty="0"/>
          </a:p>
          <a:p>
            <a:pPr lvl="3" eaLnBrk="1" hangingPunct="1"/>
            <a:endParaRPr lang="fr-FR" altLang="fr-FR" sz="2000" dirty="0"/>
          </a:p>
          <a:p>
            <a:pPr lvl="3" eaLnBrk="1" hangingPunct="1"/>
            <a:endParaRPr lang="fr-FR" altLang="fr-FR" sz="2000" dirty="0"/>
          </a:p>
          <a:p>
            <a:pPr marL="11113" lvl="3" algn="ctr" eaLnBrk="1" hangingPunct="1">
              <a:lnSpc>
                <a:spcPct val="70000"/>
              </a:lnSpc>
              <a:buFont typeface="Wingdings" pitchFamily="2" charset="2"/>
              <a:buChar char="v"/>
            </a:pPr>
            <a:endParaRPr lang="fr-FR" altLang="fr-FR" sz="2000" dirty="0"/>
          </a:p>
          <a:p>
            <a:pPr marL="755650" lvl="3">
              <a:buFont typeface="Wingdings" charset="2"/>
              <a:buChar char="v"/>
              <a:defRPr/>
            </a:pPr>
            <a:r>
              <a:rPr lang="fr-FR" sz="2000" dirty="0"/>
              <a:t>  </a:t>
            </a:r>
            <a:r>
              <a:rPr lang="fr-FR" sz="2000" dirty="0">
                <a:hlinkClick r:id="rId4"/>
              </a:rPr>
              <a:t>Tous les diaporamas</a:t>
            </a:r>
            <a:endParaRPr lang="fr-FR" sz="2000" dirty="0"/>
          </a:p>
          <a:p>
            <a:pPr marL="755650" lvl="3">
              <a:lnSpc>
                <a:spcPct val="70000"/>
              </a:lnSpc>
              <a:buFont typeface="Wingdings" charset="2"/>
              <a:buChar char="v"/>
              <a:defRPr/>
            </a:pPr>
            <a:endParaRPr lang="fr-FR" sz="2000" dirty="0">
              <a:hlinkClick r:id="" action="ppaction://noaction"/>
            </a:endParaRPr>
          </a:p>
          <a:p>
            <a:pPr marL="755650" lvl="3">
              <a:lnSpc>
                <a:spcPct val="70000"/>
              </a:lnSpc>
              <a:buFont typeface="Wingdings" charset="2"/>
              <a:buChar char="v"/>
              <a:defRPr/>
            </a:pPr>
            <a:r>
              <a:rPr lang="fr-FR" sz="2000" dirty="0"/>
              <a:t>  </a:t>
            </a:r>
            <a:r>
              <a:rPr lang="fr-FR" sz="2000" dirty="0">
                <a:hlinkClick r:id="rId5"/>
              </a:rPr>
              <a:t>Page d’accueil du site</a:t>
            </a:r>
            <a:endParaRPr lang="fr-FR" sz="2000" dirty="0"/>
          </a:p>
          <a:p>
            <a:pPr marL="755650" lvl="3">
              <a:lnSpc>
                <a:spcPct val="70000"/>
              </a:lnSpc>
              <a:defRPr/>
            </a:pPr>
            <a:endParaRPr lang="fr-FR" sz="2000" dirty="0"/>
          </a:p>
          <a:p>
            <a:pPr marL="755650" lvl="3">
              <a:lnSpc>
                <a:spcPct val="70000"/>
              </a:lnSpc>
              <a:buFont typeface="Wingdings" charset="2"/>
              <a:buChar char="v"/>
              <a:defRPr/>
            </a:pPr>
            <a:endParaRPr lang="fr-FR" sz="2000" dirty="0"/>
          </a:p>
          <a:p>
            <a:pPr lvl="3" eaLnBrk="1" hangingPunct="1">
              <a:lnSpc>
                <a:spcPct val="70000"/>
              </a:lnSpc>
            </a:pPr>
            <a:endParaRPr lang="fr-FR" altLang="fr-FR" sz="2000" dirty="0"/>
          </a:p>
        </p:txBody>
      </p:sp>
      <p:pic>
        <p:nvPicPr>
          <p:cNvPr id="60420" name="Image 4" descr="logo_canevas_16x16sansbordure.jpg">
            <a:extLst>
              <a:ext uri="{FF2B5EF4-FFF2-40B4-BE49-F238E27FC236}">
                <a16:creationId xmlns:a16="http://schemas.microsoft.com/office/drawing/2014/main" id="{06F93A19-F231-BD4D-8D22-AD757B2F6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3DC582EE-9F48-544F-BDB5-C84355677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DD4275-C1CB-C14C-9B18-11E4E673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E4977F-B0FC-9344-A072-B69CF2A1A467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61444" name="Image 4" descr="logo_canevas_16x16sansbordure.jpg">
            <a:extLst>
              <a:ext uri="{FF2B5EF4-FFF2-40B4-BE49-F238E27FC236}">
                <a16:creationId xmlns:a16="http://schemas.microsoft.com/office/drawing/2014/main" id="{79579100-3B4A-8946-92E5-CF2EFFED2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454D5D61-3B9F-D84C-BD63-7524E2D1E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66F446-F8BA-224D-B6C2-CE03BB68944E}"/>
              </a:ext>
            </a:extLst>
          </p:cNvPr>
          <p:cNvSpPr txBox="1"/>
          <p:nvPr/>
        </p:nvSpPr>
        <p:spPr>
          <a:xfrm>
            <a:off x="1354667" y="751344"/>
            <a:ext cx="7196667" cy="5355312"/>
          </a:xfrm>
          <a:prstGeom prst="rect">
            <a:avLst/>
          </a:prstGeom>
          <a:solidFill>
            <a:srgbClr val="FFD2A0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400" b="1" dirty="0"/>
              <a:t>DOCUMENTATION</a:t>
            </a:r>
          </a:p>
          <a:p>
            <a:pPr algn="ctr"/>
            <a:endParaRPr lang="fr-FR" sz="2400" b="1" dirty="0"/>
          </a:p>
          <a:p>
            <a:pPr algn="ctr"/>
            <a:endParaRPr lang="fr-FR" sz="1600" b="1" dirty="0"/>
          </a:p>
          <a:p>
            <a:pPr marL="342900" indent="-3429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pPr marL="342900" indent="-342900">
              <a:buFont typeface="Wingdings" charset="2"/>
              <a:buChar char="ü"/>
            </a:pPr>
            <a:endParaRPr lang="fr-FR" sz="2000" b="1" dirty="0"/>
          </a:p>
          <a:p>
            <a:endParaRPr lang="fr-FR" sz="1200" dirty="0">
              <a:hlinkClick r:id="rId4"/>
            </a:endParaRPr>
          </a:p>
          <a:p>
            <a:pPr lvl="2"/>
            <a:r>
              <a:rPr lang="fr-FR" sz="2400" dirty="0">
                <a:hlinkClick r:id="rId5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6"/>
              </a:rPr>
              <a:t>Pour que s’épanouisse la foi du tout-petit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7"/>
              </a:rPr>
              <a:t>Éduquer pour le bonheur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i="1" dirty="0">
                <a:hlinkClick r:id="rId8"/>
              </a:rPr>
              <a:t>Autres écrits</a:t>
            </a:r>
            <a:endParaRPr lang="fr-FR" sz="2400" i="1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4C4F273-47BA-5544-9A80-D9AA47BB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43114D-7DFB-E54C-9AFB-11E065BC40A3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656D1F-1299-FE4B-8A59-46691E304405}"/>
              </a:ext>
            </a:extLst>
          </p:cNvPr>
          <p:cNvSpPr txBox="1"/>
          <p:nvPr/>
        </p:nvSpPr>
        <p:spPr>
          <a:xfrm>
            <a:off x="385763" y="169863"/>
            <a:ext cx="8896350" cy="1304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fr-FR" altLang="fr-FR" b="1">
                <a:solidFill>
                  <a:srgbClr val="376092"/>
                </a:solidFill>
              </a:rPr>
              <a:t>Cette fête </a:t>
            </a:r>
            <a:r>
              <a:rPr lang="fr-FR" altLang="fr-FR">
                <a:solidFill>
                  <a:srgbClr val="376092"/>
                </a:solidFill>
              </a:rPr>
              <a:t>« La solennité du Corps du Christ », </a:t>
            </a:r>
            <a:r>
              <a:rPr lang="fr-FR" altLang="fr-FR" b="1">
                <a:solidFill>
                  <a:srgbClr val="376092"/>
                </a:solidFill>
              </a:rPr>
              <a:t>a été demandée par Notre Seigneur</a:t>
            </a:r>
            <a:r>
              <a:rPr lang="fr-FR" altLang="fr-FR">
                <a:solidFill>
                  <a:srgbClr val="376092"/>
                </a:solidFill>
              </a:rPr>
              <a:t> Lui-même, en 1208,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b="1">
                <a:solidFill>
                  <a:srgbClr val="376092"/>
                </a:solidFill>
              </a:rPr>
              <a:t>à sainte Julienne du Mont Cornillon</a:t>
            </a:r>
            <a:r>
              <a:rPr lang="fr-FR" altLang="fr-FR">
                <a:solidFill>
                  <a:srgbClr val="376092"/>
                </a:solidFill>
              </a:rPr>
              <a:t> </a:t>
            </a:r>
            <a:r>
              <a:rPr lang="fr-FR" altLang="fr-FR" i="1">
                <a:solidFill>
                  <a:srgbClr val="376092"/>
                </a:solidFill>
              </a:rPr>
              <a:t>(</a:t>
            </a:r>
            <a:r>
              <a:rPr lang="fr-FR" altLang="fr-FR" sz="2200" i="1">
                <a:solidFill>
                  <a:srgbClr val="376092"/>
                </a:solidFill>
              </a:rPr>
              <a:t>Liège</a:t>
            </a:r>
            <a:r>
              <a:rPr lang="fr-FR" altLang="fr-FR" i="1">
                <a:solidFill>
                  <a:srgbClr val="376092"/>
                </a:solidFill>
              </a:rPr>
              <a:t> </a:t>
            </a:r>
            <a:r>
              <a:rPr lang="fr-FR" altLang="fr-FR">
                <a:solidFill>
                  <a:srgbClr val="376092"/>
                </a:solidFill>
              </a:rPr>
              <a:t>- </a:t>
            </a:r>
            <a:r>
              <a:rPr lang="fr-FR" altLang="fr-FR" sz="2200" i="1">
                <a:solidFill>
                  <a:srgbClr val="376092"/>
                </a:solidFill>
              </a:rPr>
              <a:t>Belgique)</a:t>
            </a:r>
          </a:p>
        </p:txBody>
      </p:sp>
      <p:pic>
        <p:nvPicPr>
          <p:cNvPr id="19459" name="Image 4" descr="sainte-julienne-de-cornillon-ou-julienne-de-li.ge.jpg">
            <a:extLst>
              <a:ext uri="{FF2B5EF4-FFF2-40B4-BE49-F238E27FC236}">
                <a16:creationId xmlns:a16="http://schemas.microsoft.com/office/drawing/2014/main" id="{D9D398A4-8B5B-5C4D-9980-546403CC2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36750"/>
            <a:ext cx="6350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B8F93F-34E2-404C-BA42-A5C8D52A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0000"/>
            <a:ext cx="990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376092"/>
                </a:solidFill>
              </a:rPr>
              <a:t>Elle fut étendue à  toute l’Église en 1246 par le Pape Urbain IV, pour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376092"/>
                </a:solidFill>
              </a:rPr>
              <a:t>réfuter des hérésies toujours renouvelées contre la Sainte Eucharistie. </a:t>
            </a:r>
          </a:p>
        </p:txBody>
      </p:sp>
      <p:pic>
        <p:nvPicPr>
          <p:cNvPr id="19462" name="Image 4" descr="logo_canevas_16x16sansbordure.jpg">
            <a:extLst>
              <a:ext uri="{FF2B5EF4-FFF2-40B4-BE49-F238E27FC236}">
                <a16:creationId xmlns:a16="http://schemas.microsoft.com/office/drawing/2014/main" id="{12D74C27-21DC-5D4A-9E8B-7B3D713F3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28297A76-13BE-164E-886D-D9D02121F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10EC06-DE14-9345-AFDF-186C12FE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112848-FE5B-3640-A123-D2EA58957D50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05A00A-06C5-7549-8C72-767CC32CBC00}"/>
              </a:ext>
            </a:extLst>
          </p:cNvPr>
          <p:cNvSpPr txBox="1"/>
          <p:nvPr/>
        </p:nvSpPr>
        <p:spPr>
          <a:xfrm>
            <a:off x="660400" y="969963"/>
            <a:ext cx="8566150" cy="29956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000090"/>
                </a:solidFill>
              </a:rPr>
              <a:t>Tous les jours, à la messe,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000090"/>
                </a:solidFill>
              </a:rPr>
              <a:t>Jésus s’offre à son Père en sacrifice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000090"/>
                </a:solidFill>
              </a:rPr>
              <a:t>pour nous sauver.</a:t>
            </a:r>
          </a:p>
          <a:p>
            <a:pPr algn="ctr" eaLnBrk="1" hangingPunct="1">
              <a:lnSpc>
                <a:spcPct val="120000"/>
              </a:lnSpc>
            </a:pPr>
            <a:endParaRPr lang="fr-FR" altLang="fr-FR" sz="18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000090"/>
                </a:solidFill>
              </a:rPr>
              <a:t>Ainsi, chaque jour, nous pouvons penser à Lui,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000090"/>
                </a:solidFill>
              </a:rPr>
              <a:t>Lui dire tout notre amour et notre reconnaissance.</a:t>
            </a:r>
          </a:p>
        </p:txBody>
      </p:sp>
      <p:pic>
        <p:nvPicPr>
          <p:cNvPr id="20484" name="Image 4" descr="logo_canevas_16x16sansbordure.jpg">
            <a:extLst>
              <a:ext uri="{FF2B5EF4-FFF2-40B4-BE49-F238E27FC236}">
                <a16:creationId xmlns:a16="http://schemas.microsoft.com/office/drawing/2014/main" id="{453DAAD8-A329-AF40-9521-A756750DF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E4DE5C-8C2C-C249-AB2B-89900B80FDD0}"/>
              </a:ext>
            </a:extLst>
          </p:cNvPr>
          <p:cNvSpPr txBox="1"/>
          <p:nvPr/>
        </p:nvSpPr>
        <p:spPr>
          <a:xfrm>
            <a:off x="495300" y="4403725"/>
            <a:ext cx="8915400" cy="1111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C0504D"/>
                </a:solidFill>
              </a:rPr>
              <a:t>Mais la fête du Saint Sacrement a pour but de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800" b="1">
                <a:solidFill>
                  <a:srgbClr val="C0504D"/>
                </a:solidFill>
              </a:rPr>
              <a:t>raviver notre foi et notre amour pour Jésus-Hostie. </a:t>
            </a: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D4F72E23-C0BD-914C-A7BF-06B997B38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273BBC-9CE9-0F48-964A-2F0F80D9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BC5597-C380-884C-863B-E800FF541103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8435" name="ZoneTexte 2">
            <a:extLst>
              <a:ext uri="{FF2B5EF4-FFF2-40B4-BE49-F238E27FC236}">
                <a16:creationId xmlns:a16="http://schemas.microsoft.com/office/drawing/2014/main" id="{E41AB995-E4A0-1B4C-89E6-EDB9208E8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1895475"/>
            <a:ext cx="8107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rgbClr val="31859C"/>
                </a:solidFill>
              </a:rPr>
              <a:t>Première partie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167BFB-AAD7-9547-A88B-F77E2AFD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3289300"/>
            <a:ext cx="70008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4000">
                <a:solidFill>
                  <a:srgbClr val="C0504D"/>
                </a:solidFill>
              </a:rPr>
              <a:t>QU’EST-CE QUE L’EUCHARISTIE ?</a:t>
            </a:r>
          </a:p>
          <a:p>
            <a:pPr eaLnBrk="1" hangingPunct="1"/>
            <a:endParaRPr lang="fr-FR" altLang="fr-FR" sz="18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F13E88-8178-A84C-B2DC-CB4CB3DB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611440-60AC-D343-96E3-56E3589CC65A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2531" name="Image 4" descr="logo_canevas_16x16sansbordure.jpg">
            <a:extLst>
              <a:ext uri="{FF2B5EF4-FFF2-40B4-BE49-F238E27FC236}">
                <a16:creationId xmlns:a16="http://schemas.microsoft.com/office/drawing/2014/main" id="{1656609C-CC46-B446-B4D1-A68DA9B6A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82714DA-DFBA-AA4C-BA61-8C1DA0448A1C}"/>
              </a:ext>
            </a:extLst>
          </p:cNvPr>
          <p:cNvSpPr txBox="1"/>
          <p:nvPr/>
        </p:nvSpPr>
        <p:spPr>
          <a:xfrm>
            <a:off x="685800" y="5130800"/>
            <a:ext cx="853122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altLang="fr-FR" sz="1800" i="1">
                <a:solidFill>
                  <a:srgbClr val="558ED5"/>
                </a:solidFill>
              </a:rPr>
              <a:t>	‘’</a:t>
            </a:r>
            <a:r>
              <a:rPr lang="fr-FR" altLang="ja-JP" i="1">
                <a:solidFill>
                  <a:srgbClr val="558ED5"/>
                </a:solidFill>
              </a:rPr>
              <a:t> Je suis avec vous tous les jours jusqu</a:t>
            </a:r>
            <a:r>
              <a:rPr lang="fr-FR" altLang="fr-FR" i="1">
                <a:solidFill>
                  <a:srgbClr val="558ED5"/>
                </a:solidFill>
              </a:rPr>
              <a:t>’</a:t>
            </a:r>
            <a:r>
              <a:rPr lang="fr-FR" altLang="ja-JP" i="1">
                <a:solidFill>
                  <a:srgbClr val="558ED5"/>
                </a:solidFill>
              </a:rPr>
              <a:t>à la fin du monde</a:t>
            </a:r>
            <a:r>
              <a:rPr lang="fr-FR" altLang="fr-FR" i="1">
                <a:solidFill>
                  <a:srgbClr val="558ED5"/>
                </a:solidFill>
              </a:rPr>
              <a:t>’’</a:t>
            </a:r>
            <a:r>
              <a:rPr lang="fr-FR" altLang="ja-JP" i="1">
                <a:solidFill>
                  <a:srgbClr val="558ED5"/>
                </a:solidFill>
              </a:rPr>
              <a:t> </a:t>
            </a:r>
            <a:endParaRPr lang="fr-FR" altLang="fr-FR" i="1">
              <a:solidFill>
                <a:srgbClr val="558ED5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857081-CB7D-3E49-A057-32E30582F0BC}"/>
              </a:ext>
            </a:extLst>
          </p:cNvPr>
          <p:cNvSpPr txBox="1"/>
          <p:nvPr/>
        </p:nvSpPr>
        <p:spPr>
          <a:xfrm>
            <a:off x="685800" y="4603750"/>
            <a:ext cx="853122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fr-FR" altLang="fr-FR" sz="1800">
                <a:solidFill>
                  <a:srgbClr val="953735"/>
                </a:solidFill>
              </a:rPr>
              <a:t> </a:t>
            </a:r>
            <a:r>
              <a:rPr lang="fr-FR" altLang="fr-FR" sz="2800" b="1">
                <a:solidFill>
                  <a:srgbClr val="C0504D"/>
                </a:solidFill>
              </a:rPr>
              <a:t>La PRÉSENCE RÉELLE de Jésus parmi nous</a:t>
            </a:r>
            <a:r>
              <a:rPr lang="fr-FR" altLang="fr-FR" sz="1800" i="1">
                <a:solidFill>
                  <a:srgbClr val="558ED5"/>
                </a:solidFill>
              </a:rPr>
              <a:t>	</a:t>
            </a:r>
            <a:endParaRPr lang="fr-FR" altLang="fr-FR" i="1">
              <a:solidFill>
                <a:srgbClr val="558ED5"/>
              </a:solidFill>
            </a:endParaRPr>
          </a:p>
        </p:txBody>
      </p:sp>
      <p:sp>
        <p:nvSpPr>
          <p:cNvPr id="19461" name="ZoneTexte 6">
            <a:extLst>
              <a:ext uri="{FF2B5EF4-FFF2-40B4-BE49-F238E27FC236}">
                <a16:creationId xmlns:a16="http://schemas.microsoft.com/office/drawing/2014/main" id="{6716A75E-6EE4-B547-BEA2-A57698FDA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068638"/>
            <a:ext cx="829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fr-FR" altLang="fr-FR" sz="2800" b="1">
                <a:solidFill>
                  <a:srgbClr val="C0504D"/>
                </a:solidFill>
              </a:rPr>
              <a:t>Le  SACREMENT qui nourrit et unit les âmes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9A828F-6389-654E-B852-D3DAD1912B52}"/>
              </a:ext>
            </a:extLst>
          </p:cNvPr>
          <p:cNvSpPr txBox="1"/>
          <p:nvPr/>
        </p:nvSpPr>
        <p:spPr>
          <a:xfrm>
            <a:off x="804863" y="1430338"/>
            <a:ext cx="82915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2800" b="1" dirty="0">
                <a:solidFill>
                  <a:schemeClr val="accent2"/>
                </a:solidFill>
                <a:latin typeface="+mn-lt"/>
                <a:ea typeface="+mn-ea"/>
              </a:rPr>
              <a:t>Le SACRIFICE qui nous sauve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934DF03-1A05-4544-A5EA-D3E680C004D2}"/>
              </a:ext>
            </a:extLst>
          </p:cNvPr>
          <p:cNvSpPr txBox="1"/>
          <p:nvPr/>
        </p:nvSpPr>
        <p:spPr>
          <a:xfrm>
            <a:off x="804863" y="1954213"/>
            <a:ext cx="8291512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altLang="fr-FR" i="1">
                <a:solidFill>
                  <a:srgbClr val="558ED5"/>
                </a:solidFill>
              </a:rPr>
              <a:t>	Sur l’autel comme sur la croix, c’est le même sacrifice</a:t>
            </a: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8A72B19C-0A7A-9E44-A5DA-0604001CB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568700"/>
            <a:ext cx="829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altLang="fr-FR" i="1">
                <a:solidFill>
                  <a:srgbClr val="558ED5"/>
                </a:solidFill>
              </a:rPr>
              <a:t>	Jésus Lui-même se donne en nourriture</a:t>
            </a:r>
          </a:p>
        </p:txBody>
      </p:sp>
      <p:sp>
        <p:nvSpPr>
          <p:cNvPr id="22538" name="ZoneTexte 1">
            <a:extLst>
              <a:ext uri="{FF2B5EF4-FFF2-40B4-BE49-F238E27FC236}">
                <a16:creationId xmlns:a16="http://schemas.microsoft.com/office/drawing/2014/main" id="{81398CE8-1E74-674D-B02E-91B97364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906000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bg1"/>
                </a:solidFill>
              </a:rPr>
              <a:t>SACRIFICE            SACREMENT          PRÉSENCE RÉELLE</a:t>
            </a: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id="{A0206A82-AF6E-B442-95A4-895965FE9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9461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AC39084-8C59-5347-9887-90F764E1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92376D-F321-F344-91DB-EEEAC8811830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09F074-0CD0-CC44-9212-F2E2F09227A2}"/>
              </a:ext>
            </a:extLst>
          </p:cNvPr>
          <p:cNvSpPr txBox="1"/>
          <p:nvPr/>
        </p:nvSpPr>
        <p:spPr>
          <a:xfrm>
            <a:off x="1584325" y="2354263"/>
            <a:ext cx="6731000" cy="1579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spc="150" dirty="0"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r>
              <a:rPr lang="fr-FR" sz="4000" spc="150" dirty="0">
                <a:solidFill>
                  <a:schemeClr val="accent2"/>
                </a:solidFill>
                <a:latin typeface="+mn-lt"/>
                <a:ea typeface="+mn-ea"/>
              </a:rPr>
              <a:t>Le SACRIFICE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spc="150" dirty="0">
                <a:solidFill>
                  <a:schemeClr val="accent2"/>
                </a:solidFill>
                <a:latin typeface="+mn-lt"/>
                <a:ea typeface="+mn-ea"/>
              </a:rPr>
              <a:t>qui nous sauve</a:t>
            </a:r>
          </a:p>
        </p:txBody>
      </p:sp>
      <p:pic>
        <p:nvPicPr>
          <p:cNvPr id="23557" name="Image 4" descr="logo_canevas_16x16sansbordure.jpg">
            <a:extLst>
              <a:ext uri="{FF2B5EF4-FFF2-40B4-BE49-F238E27FC236}">
                <a16:creationId xmlns:a16="http://schemas.microsoft.com/office/drawing/2014/main" id="{7590979D-8CF8-954E-AC34-68289429A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27788"/>
            <a:ext cx="465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7C5D6BC6-8052-D741-A396-B56924D85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201" y="6529380"/>
            <a:ext cx="2369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Saint-Sacrement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2292</Words>
  <Application>Microsoft Macintosh PowerPoint</Application>
  <PresentationFormat>Format A4 (210 x 297 mm)</PresentationFormat>
  <Paragraphs>423</Paragraphs>
  <Slides>46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 berger</dc:creator>
  <cp:lastModifiedBy>Microsoft Office User</cp:lastModifiedBy>
  <cp:revision>527</cp:revision>
  <cp:lastPrinted>2016-04-14T08:53:43Z</cp:lastPrinted>
  <dcterms:created xsi:type="dcterms:W3CDTF">2015-05-25T13:53:23Z</dcterms:created>
  <dcterms:modified xsi:type="dcterms:W3CDTF">2021-05-16T18:59:37Z</dcterms:modified>
</cp:coreProperties>
</file>