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76" r:id="rId8"/>
    <p:sldId id="263" r:id="rId9"/>
    <p:sldId id="272" r:id="rId10"/>
    <p:sldId id="264" r:id="rId11"/>
    <p:sldId id="265" r:id="rId12"/>
    <p:sldId id="277" r:id="rId13"/>
    <p:sldId id="266" r:id="rId14"/>
    <p:sldId id="268" r:id="rId15"/>
    <p:sldId id="282" r:id="rId16"/>
    <p:sldId id="278" r:id="rId17"/>
    <p:sldId id="270" r:id="rId18"/>
    <p:sldId id="274" r:id="rId19"/>
    <p:sldId id="273" r:id="rId20"/>
    <p:sldId id="275" r:id="rId21"/>
    <p:sldId id="279" r:id="rId22"/>
    <p:sldId id="280" r:id="rId23"/>
    <p:sldId id="267" r:id="rId24"/>
    <p:sldId id="283" r:id="rId25"/>
    <p:sldId id="281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4660"/>
  </p:normalViewPr>
  <p:slideViewPr>
    <p:cSldViewPr snapToGrid="0">
      <p:cViewPr>
        <p:scale>
          <a:sx n="62" d="100"/>
          <a:sy n="62" d="100"/>
        </p:scale>
        <p:origin x="34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18FFE8-6FDD-4C3E-8C8E-35DAFE03C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D9885DB-7B4D-4E3E-A08E-961C139AE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F8FA6D-E9E9-414F-839A-BBDB6F888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8A1488-BC7F-4EAF-8101-CFA695A8B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193A04-3DDC-4D17-BD33-318124B23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55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3B70A8-420D-4684-903C-9498CB69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37E007-CD15-419D-92C5-106B71BAE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BB4B57-810F-41BE-9C8A-B5F62581A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55C1BE-0BBD-4477-BE34-D73CCC19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0A402D-97FB-4E44-97D9-E336FCE5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80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B68214-E57B-4512-A57E-5F56091E6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B0E1E9-40E1-4A96-89F0-EEDE038DB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B546B5-3CBE-4002-AFE1-625DFEFF2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557CD4-4607-4160-AC9C-C14337770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ABC074-A429-4988-B086-EA46F9F0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44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62404-0E15-4785-B8E7-A6AA1E1E9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997172-5EAC-493D-81EC-58784BA4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99E62B-2876-4F4D-B0D3-35D2AF6A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650450-D588-4DC9-8B12-7A69B50B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D9CA09-5531-4552-994D-B6553299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96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41DB00-3FB0-4832-ADE7-19611661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139B81-8E27-4F4A-BEA8-A9FCBA7BA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E43591-868B-4F25-8C06-D849157C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FD1B8A-2C6F-4FDA-8CFF-09D6442E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3B7D73-74D2-47D2-997F-165600E7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26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1FCE0-E23B-46B0-A86E-55BC29C2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CF2456-6FE2-42B3-8331-3C58AC8E1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27A0D0-E814-4E53-B3A7-64AF19742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04F294-DE3B-4A05-BECA-548E6328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99FC8F-80D8-4D48-9D4F-C587427E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E0DE5A-05A0-4EB2-B726-9C148712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570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5BCB29-2AD8-455C-8AA5-861D34E79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052A17-6F86-4B1F-A4A3-17C5071AF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AA368F-27CF-4656-96D7-7103DDF9A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E00F04-79F6-445D-98D6-85A05B57A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E48D55-BAD2-40A9-9AA4-B92E5E86A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5037671-5BEF-4AEF-9B75-3DBCD7E1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F1443A-07F2-41BE-A1EB-E63C66FB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207825F-19F4-490D-AB5E-7A9E2B03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13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14F47-1D97-4716-B3AD-4AADCE021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0BAA48-BED9-4892-97E5-F46C6320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ABCE93-04AC-49B4-89B9-1B5B4669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807034-11F9-41DE-B3A7-5A7D87D3B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93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562564E-F217-4EC1-A76A-5458A011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A823ED-D674-4A9A-87CF-469CE94C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901B96-CAD1-4750-B38A-0CC61119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38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A7CA8B-CB35-4ADF-BB93-C3A4A376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A61CD8-24D3-4D9E-904E-29195420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06D928-522D-4C73-A821-24CED664D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225C949-79A4-46D8-A9CE-7888C925A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3901D9-8795-42E8-90F6-4EDBE7DAB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C7F35A-26CC-4EDE-8E6C-7A224488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70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637A8-6D90-4193-A1BB-741D2B87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626C719-388B-4134-A968-77E8FBCCB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A3E442-3892-449E-87DF-8C6B824DD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7B38BE-4996-4821-9978-F3B93B5A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9207F8-D532-45E8-8109-C93295389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AFEC50-4CE3-41B6-98B4-F66548BA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88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4EDF35-7257-48D7-855C-DB9FE8F0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704C68-80CB-497C-ADAB-CE4AC73F3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70B85-A5A7-4819-9210-6446124194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DA2B9-0215-40A0-A182-B082A619C8D1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FA9381-E062-4DC6-A954-A6A0B16C5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D93427-88BA-4466-A3AC-806D0C6E8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D1E55-766F-49CD-8288-A43F0FD86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50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Patene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hyperlink" Target="https://lemondedufrancais.com/2012/01/25/lexpression-du-jour-boire-le-calice-jusqua-la-li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ersonne, gens, intérieur, groupe&#10;&#10;Description générée automatiquement">
            <a:extLst>
              <a:ext uri="{FF2B5EF4-FFF2-40B4-BE49-F238E27FC236}">
                <a16:creationId xmlns:a16="http://schemas.microsoft.com/office/drawing/2014/main" id="{3E506EB0-E537-44D8-BB9F-627FFA817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5" b="380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752" y="2539674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fr-FR" sz="6600" dirty="0">
                <a:solidFill>
                  <a:srgbClr val="FFFFFF"/>
                </a:solidFill>
              </a:rPr>
              <a:t>L’espace et les objets</a:t>
            </a:r>
          </a:p>
          <a:p>
            <a:r>
              <a:rPr lang="fr-FR" sz="6600" dirty="0">
                <a:solidFill>
                  <a:srgbClr val="FFFFFF"/>
                </a:solidFill>
              </a:rPr>
              <a:t>liturgiques</a:t>
            </a:r>
          </a:p>
        </p:txBody>
      </p:sp>
    </p:spTree>
    <p:extLst>
      <p:ext uri="{BB962C8B-B14F-4D97-AF65-F5344CB8AC3E}">
        <p14:creationId xmlns:p14="http://schemas.microsoft.com/office/powerpoint/2010/main" val="203378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8BB67967-F60F-4386-8C29-8CB8AC647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Servants et Servantes d'Autel - Paroisse Saint-Joseph-des-Thermes">
            <a:extLst>
              <a:ext uri="{FF2B5EF4-FFF2-40B4-BE49-F238E27FC236}">
                <a16:creationId xmlns:a16="http://schemas.microsoft.com/office/drawing/2014/main" id="{AD01BEAE-C85F-4334-9687-B6A120B4790A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" r="-2" b="-2"/>
          <a:stretch/>
        </p:blipFill>
        <p:spPr bwMode="auto">
          <a:xfrm>
            <a:off x="-182887" y="-164597"/>
            <a:ext cx="6447707" cy="4622292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7BA0A61-6B50-4E1D-9469-BFCC5D987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8" r="-2" b="-2"/>
          <a:stretch/>
        </p:blipFill>
        <p:spPr>
          <a:xfrm>
            <a:off x="-186572" y="3184613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6524" y="1111348"/>
            <a:ext cx="5005593" cy="5275385"/>
          </a:xfrm>
        </p:spPr>
        <p:txBody>
          <a:bodyPr anchor="b">
            <a:noAutofit/>
          </a:bodyPr>
          <a:lstStyle/>
          <a:p>
            <a:pPr algn="l"/>
            <a:r>
              <a:rPr lang="fr-FR" b="1" dirty="0">
                <a:solidFill>
                  <a:srgbClr val="000000"/>
                </a:solidFill>
              </a:rPr>
              <a:t>Le chœur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Il comprend l’autel, le tabernacle (souvent), l’ambon, les sièges du célébrant et des assistants.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L’autel est surélevé 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la montée à l’autel symbolise notre </a:t>
            </a:r>
            <a:r>
              <a:rPr lang="fr-FR" b="1" dirty="0">
                <a:solidFill>
                  <a:srgbClr val="000000"/>
                </a:solidFill>
              </a:rPr>
              <a:t>montée vers Dieu.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</a:rPr>
              <a:t>surélevé</a:t>
            </a:r>
            <a:r>
              <a:rPr lang="fr-FR" dirty="0">
                <a:solidFill>
                  <a:srgbClr val="000000"/>
                </a:solidFill>
              </a:rPr>
              <a:t> pour que tout le monde puisse bien voir.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Avant d’approcher l’autel, nous nous reconnaissons d’abord pêcheurs, nous demandons pardon de nos fautes, nous exprimons à Dieu notre besoin de recevoir son pardon : étape de purification, préparation pénitentielle.</a:t>
            </a:r>
          </a:p>
        </p:txBody>
      </p:sp>
    </p:spTree>
    <p:extLst>
      <p:ext uri="{BB962C8B-B14F-4D97-AF65-F5344CB8AC3E}">
        <p14:creationId xmlns:p14="http://schemas.microsoft.com/office/powerpoint/2010/main" val="2249489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3774" y="528459"/>
            <a:ext cx="5158555" cy="5416144"/>
          </a:xfrm>
        </p:spPr>
        <p:txBody>
          <a:bodyPr>
            <a:noAutofit/>
          </a:bodyPr>
          <a:lstStyle/>
          <a:p>
            <a:pPr algn="l"/>
            <a:r>
              <a:rPr lang="fr-FR" sz="3200" b="1" dirty="0"/>
              <a:t>L’autel</a:t>
            </a:r>
            <a:endParaRPr lang="fr-FR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Surmonté d’une croix car il désigne le lieu où est actualisé le sacrifice du Christ : il représente le calvaire. La messe rend présent le sacrifice du Christ sur la croix qui sauve le monde, et sa résurrection: Il est vivant!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Les </a:t>
            </a:r>
            <a:r>
              <a:rPr lang="fr-FR" sz="2000" b="1" dirty="0"/>
              <a:t>nappes</a:t>
            </a:r>
            <a:r>
              <a:rPr lang="fr-FR" sz="2000" dirty="0"/>
              <a:t> : blanches, elles symbolisent la résurrection , la vie, la pureté du Christ, notre pureté, symbole du linceul blanc du ressuscité.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Les </a:t>
            </a:r>
            <a:r>
              <a:rPr lang="fr-FR" sz="2000" b="1" dirty="0"/>
              <a:t>cierges</a:t>
            </a:r>
            <a:r>
              <a:rPr lang="fr-FR" sz="2000" dirty="0"/>
              <a:t> : rappellent que le Christ est la lumière du monde (rappel du cierge pascal). « Vous êtes la lumière du monde ».Sur l’autel on retrouve la passion et la résurrection: la messe est le mystère pascal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br>
              <a:rPr lang="fr-FR" sz="2000" dirty="0"/>
            </a:br>
            <a:r>
              <a:rPr lang="fr-FR" sz="2000" dirty="0"/>
              <a:t>La </a:t>
            </a:r>
            <a:r>
              <a:rPr lang="fr-FR" sz="2000" b="1" dirty="0"/>
              <a:t>crédence</a:t>
            </a:r>
            <a:r>
              <a:rPr lang="fr-FR" sz="2000" dirty="0"/>
              <a:t> : petite table à droite où l’on pose les burettes, le plateau de communion, les linges, etc.</a:t>
            </a:r>
          </a:p>
        </p:txBody>
      </p:sp>
      <p:sp>
        <p:nvSpPr>
          <p:cNvPr id="63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Image 4" descr="Servants et Servantes d'Autel - Paroisse Saint-Joseph-des-Thermes">
            <a:extLst>
              <a:ext uri="{FF2B5EF4-FFF2-40B4-BE49-F238E27FC236}">
                <a16:creationId xmlns:a16="http://schemas.microsoft.com/office/drawing/2014/main" id="{AD01BEAE-C85F-4334-9687-B6A120B4790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2" r="1" b="1"/>
          <a:stretch/>
        </p:blipFill>
        <p:spPr bwMode="auto">
          <a:xfrm>
            <a:off x="734715" y="346029"/>
            <a:ext cx="5184498" cy="387304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923962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2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mur, intérieur, plancher&#10;&#10;Description générée automatiquement">
            <a:extLst>
              <a:ext uri="{FF2B5EF4-FFF2-40B4-BE49-F238E27FC236}">
                <a16:creationId xmlns:a16="http://schemas.microsoft.com/office/drawing/2014/main" id="{5C1475C1-3328-44E0-B21B-3486415BA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r="2404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5628FE-2FED-4408-8031-F4682ED11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1" y="492369"/>
            <a:ext cx="5613008" cy="5684594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endParaRPr lang="fr-FR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r-FR" sz="39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L’autel</a:t>
            </a: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(suite)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représente le Christ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par plusieurs symboles:</a:t>
            </a:r>
          </a:p>
          <a:p>
            <a:pPr>
              <a:spcAft>
                <a:spcPts val="600"/>
              </a:spcAft>
            </a:pP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croix gravées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images des cinq plaies du Christ.</a:t>
            </a:r>
          </a:p>
          <a:p>
            <a:pPr>
              <a:spcAft>
                <a:spcPts val="600"/>
              </a:spcAft>
            </a:pP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pierre d’autel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 des reliques de saints martyrs qui à la suite du Christ ont donné leur vie pour lui. </a:t>
            </a:r>
          </a:p>
          <a:p>
            <a:pPr>
              <a:spcAft>
                <a:spcPts val="6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C’est aussi à la fois la </a:t>
            </a: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cène et le </a:t>
            </a: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tombeau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Christ, comme la messe est sacrifice et repas, deux aspects d’un même mystère.</a:t>
            </a:r>
          </a:p>
          <a:p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prêtre </a:t>
            </a: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baise l’autel 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arrivant, il embrasse le Christ, fait un avec Lui.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0286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2264" y="0"/>
            <a:ext cx="934973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997" y="2616592"/>
            <a:ext cx="5946202" cy="3629464"/>
          </a:xfrm>
        </p:spPr>
        <p:txBody>
          <a:bodyPr anchor="b">
            <a:normAutofit fontScale="77500" lnSpcReduction="20000"/>
          </a:bodyPr>
          <a:lstStyle/>
          <a:p>
            <a:pPr algn="l"/>
            <a:r>
              <a:rPr lang="fr-FR" sz="3800" b="1" dirty="0">
                <a:solidFill>
                  <a:srgbClr val="000000"/>
                </a:solidFill>
              </a:rPr>
              <a:t>L’ambon</a:t>
            </a:r>
            <a:endParaRPr lang="fr-FR" b="1" dirty="0">
              <a:solidFill>
                <a:srgbClr val="000000"/>
              </a:solidFill>
            </a:endParaRPr>
          </a:p>
          <a:p>
            <a:pPr algn="l"/>
            <a:r>
              <a:rPr lang="fr-FR" dirty="0">
                <a:solidFill>
                  <a:srgbClr val="000000"/>
                </a:solidFill>
              </a:rPr>
              <a:t>C’est un pupitre où sont posés le lectionnaire et l’évangile. C’est aussi le lieu de l’homélie.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Après avoir chanté la Gloire de Dieu, c’est le temps d’enseignement et d’écoute de la sa Parole.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La proclamation de l’Evangile 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Est précédée de l’</a:t>
            </a:r>
            <a:r>
              <a:rPr lang="fr-FR" dirty="0" err="1">
                <a:solidFill>
                  <a:srgbClr val="000000"/>
                </a:solidFill>
              </a:rPr>
              <a:t>Alleluia</a:t>
            </a:r>
            <a:r>
              <a:rPr lang="fr-FR" dirty="0">
                <a:solidFill>
                  <a:srgbClr val="000000"/>
                </a:solidFill>
              </a:rPr>
              <a:t> : </a:t>
            </a:r>
            <a:r>
              <a:rPr lang="fr-FR" dirty="0" err="1">
                <a:solidFill>
                  <a:srgbClr val="000000"/>
                </a:solidFill>
              </a:rPr>
              <a:t>Hallel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Yaweh</a:t>
            </a:r>
            <a:r>
              <a:rPr lang="fr-FR" dirty="0">
                <a:solidFill>
                  <a:srgbClr val="000000"/>
                </a:solidFill>
              </a:rPr>
              <a:t> = Louez Dieu 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Est le point culminant de la liturgie de la Parole, préparé par les lectures de l’ancien testament et des épîtres.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On reçoit Dieu par sa Parole,  qui prend corps à la Consécration.</a:t>
            </a:r>
          </a:p>
        </p:txBody>
      </p:sp>
      <p:sp>
        <p:nvSpPr>
          <p:cNvPr id="44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021" y="2"/>
            <a:ext cx="4305922" cy="3193227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9D235F-A59E-4BEB-9CED-264BC20C2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814"/>
          <a:stretch/>
        </p:blipFill>
        <p:spPr>
          <a:xfrm>
            <a:off x="3347837" y="1"/>
            <a:ext cx="4063868" cy="3072200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6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5658" y="1424717"/>
            <a:ext cx="4506342" cy="544275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B8AD38-6C86-4020-BCDD-A7B0FB213C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0895" r="3273" b="1"/>
          <a:stretch/>
        </p:blipFill>
        <p:spPr>
          <a:xfrm>
            <a:off x="7840768" y="1579827"/>
            <a:ext cx="4351232" cy="5287648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64165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BB2710-158B-4465-9251-97BE869BA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" r="-1" b="-1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88" y="1026943"/>
            <a:ext cx="4414326" cy="4656406"/>
          </a:xfrm>
        </p:spPr>
        <p:txBody>
          <a:bodyPr anchor="b">
            <a:normAutofit/>
          </a:bodyPr>
          <a:lstStyle/>
          <a:p>
            <a:pPr algn="l"/>
            <a:r>
              <a:rPr lang="fr-FR" sz="3200" b="1" dirty="0">
                <a:solidFill>
                  <a:srgbClr val="000000"/>
                </a:solidFill>
              </a:rPr>
              <a:t>Les vases sacrés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A l’offertoire sont disposés sur l’autel les objets suivants dont le prêtre va se servir pour célébrer la liturgie eucharistique, cœur de la messe 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La patène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Le calice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La/les coupes eucharistiques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Les burettes</a:t>
            </a:r>
          </a:p>
        </p:txBody>
      </p:sp>
    </p:spTree>
    <p:extLst>
      <p:ext uri="{BB962C8B-B14F-4D97-AF65-F5344CB8AC3E}">
        <p14:creationId xmlns:p14="http://schemas.microsoft.com/office/powerpoint/2010/main" val="2034953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23A2F7-B81E-4CFC-9AB4-47EC2A3C8C1D}"/>
              </a:ext>
            </a:extLst>
          </p:cNvPr>
          <p:cNvSpPr/>
          <p:nvPr/>
        </p:nvSpPr>
        <p:spPr>
          <a:xfrm>
            <a:off x="484909" y="290945"/>
            <a:ext cx="5888182" cy="5971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43C2CC67-BE4E-4CB4-867D-A81D172B12E7}"/>
              </a:ext>
            </a:extLst>
          </p:cNvPr>
          <p:cNvSpPr txBox="1">
            <a:spLocks/>
          </p:cNvSpPr>
          <p:nvPr/>
        </p:nvSpPr>
        <p:spPr>
          <a:xfrm>
            <a:off x="6677891" y="959428"/>
            <a:ext cx="5275119" cy="32246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 dirty="0"/>
              <a:t>La patène</a:t>
            </a:r>
          </a:p>
          <a:p>
            <a:pPr marL="0" indent="0">
              <a:buNone/>
            </a:pPr>
            <a:r>
              <a:rPr lang="fr-FR" sz="2600" dirty="0"/>
              <a:t>C’est une petite assiette ronde, en or, sur laquelle est placée la grande hostie, qui devient le corps du Christ à la consécration</a:t>
            </a:r>
          </a:p>
          <a:p>
            <a:endParaRPr lang="fr-FR" sz="3200" dirty="0"/>
          </a:p>
          <a:p>
            <a:pPr marL="0" indent="0">
              <a:buNone/>
            </a:pPr>
            <a:r>
              <a:rPr lang="fr-FR" sz="3200" b="1" dirty="0"/>
              <a:t>La coupe eucharistique </a:t>
            </a:r>
            <a:endParaRPr lang="fr-FR" sz="3200" dirty="0"/>
          </a:p>
          <a:p>
            <a:pPr marL="0" indent="0">
              <a:buNone/>
            </a:pPr>
            <a:r>
              <a:rPr lang="fr-FR" dirty="0"/>
              <a:t>Elle contient des hosties à consacrer s’il n’y en n’a pas suffisamment dans le ciboire pour toutes les personnes.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4DBF8DE-171B-4981-A000-35EAEFBD184F}"/>
              </a:ext>
            </a:extLst>
          </p:cNvPr>
          <p:cNvGrpSpPr/>
          <p:nvPr/>
        </p:nvGrpSpPr>
        <p:grpSpPr>
          <a:xfrm>
            <a:off x="690638" y="403466"/>
            <a:ext cx="3438017" cy="3404344"/>
            <a:chOff x="0" y="0"/>
            <a:chExt cx="5760720" cy="423862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41953EC-6E85-45F1-800B-74E34794E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5760720" cy="3917315"/>
            </a:xfrm>
            <a:prstGeom prst="rect">
              <a:avLst/>
            </a:prstGeom>
          </p:spPr>
        </p:pic>
        <p:sp>
          <p:nvSpPr>
            <p:cNvPr id="5" name="Zone de texte 18">
              <a:extLst>
                <a:ext uri="{FF2B5EF4-FFF2-40B4-BE49-F238E27FC236}">
                  <a16:creationId xmlns:a16="http://schemas.microsoft.com/office/drawing/2014/main" id="{F9E3AE88-614E-477A-999C-E87C219D462A}"/>
                </a:ext>
              </a:extLst>
            </p:cNvPr>
            <p:cNvSpPr txBox="1"/>
            <p:nvPr/>
          </p:nvSpPr>
          <p:spPr>
            <a:xfrm>
              <a:off x="0" y="3917315"/>
              <a:ext cx="5760720" cy="32131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spcAft>
                  <a:spcPts val="600"/>
                </a:spcAft>
              </a:pPr>
              <a:r>
                <a:rPr lang="fr-FR" sz="9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A8D53E95-26D2-4B8F-96D0-A1CA24B7D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269" y="3308257"/>
            <a:ext cx="4126772" cy="27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39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1150439"/>
            <a:ext cx="5614875" cy="5208158"/>
          </a:xfrm>
        </p:spPr>
        <p:txBody>
          <a:bodyPr>
            <a:normAutofit/>
          </a:bodyPr>
          <a:lstStyle/>
          <a:p>
            <a:pPr algn="l"/>
            <a:r>
              <a:rPr lang="fr-FR" sz="3200" b="1" dirty="0"/>
              <a:t>Le Calice</a:t>
            </a:r>
          </a:p>
          <a:p>
            <a:pPr algn="l"/>
            <a:r>
              <a:rPr lang="fr-FR" dirty="0"/>
              <a:t>Signifie « vase à boire »</a:t>
            </a:r>
          </a:p>
          <a:p>
            <a:pPr algn="l"/>
            <a:r>
              <a:rPr lang="fr-FR" dirty="0"/>
              <a:t>A l’offertoire, le célébrant y verse un peu de vin et une goutte d’eau.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/>
              <a:t>C’est le symbole de l’union de la divinité de Jésus et de son humanité (Il est Dieu et Homme).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/>
              <a:t>La goutte d’eau nous représente, nous offrons à Dieu toute notre vie, avec nos joies et souffrances, pour être transformés en Dieu : c’est notre participation active à la messe.</a:t>
            </a:r>
          </a:p>
          <a:p>
            <a:pPr algn="l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685D2CB-1224-41D8-ACDC-B703939CBDE2}"/>
              </a:ext>
            </a:extLst>
          </p:cNvPr>
          <p:cNvGrpSpPr/>
          <p:nvPr/>
        </p:nvGrpSpPr>
        <p:grpSpPr>
          <a:xfrm>
            <a:off x="181944" y="969818"/>
            <a:ext cx="2852201" cy="4025824"/>
            <a:chOff x="0" y="0"/>
            <a:chExt cx="2336800" cy="394144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15773BE-DEE4-40B3-86EE-4BD6D23CC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0" y="0"/>
              <a:ext cx="2336800" cy="3467100"/>
            </a:xfrm>
            <a:prstGeom prst="rect">
              <a:avLst/>
            </a:prstGeom>
          </p:spPr>
        </p:pic>
        <p:sp>
          <p:nvSpPr>
            <p:cNvPr id="8" name="Zone de texte 15">
              <a:extLst>
                <a:ext uri="{FF2B5EF4-FFF2-40B4-BE49-F238E27FC236}">
                  <a16:creationId xmlns:a16="http://schemas.microsoft.com/office/drawing/2014/main" id="{82CA0A29-733F-4067-8DBC-87BE3F65A4E4}"/>
                </a:ext>
              </a:extLst>
            </p:cNvPr>
            <p:cNvSpPr txBox="1"/>
            <p:nvPr/>
          </p:nvSpPr>
          <p:spPr>
            <a:xfrm>
              <a:off x="0" y="3467100"/>
              <a:ext cx="2336800" cy="47434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spcAft>
                  <a:spcPts val="600"/>
                </a:spcAft>
              </a:pPr>
              <a:r>
                <a:rPr lang="fr-FR" sz="20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8A7775D-50C5-4B49-9B60-0D1A79603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812" y="4017521"/>
            <a:ext cx="3822435" cy="25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60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963" y="3288965"/>
            <a:ext cx="6417542" cy="1611648"/>
          </a:xfrm>
        </p:spPr>
        <p:txBody>
          <a:bodyPr anchor="b">
            <a:normAutofit/>
          </a:bodyPr>
          <a:lstStyle/>
          <a:p>
            <a:pPr algn="l"/>
            <a:r>
              <a:rPr lang="fr-FR" sz="3200" b="1" dirty="0"/>
              <a:t>Le Ciboire</a:t>
            </a:r>
          </a:p>
          <a:p>
            <a:pPr algn="l"/>
            <a:r>
              <a:rPr lang="fr-FR" dirty="0"/>
              <a:t>C’est un récipient en or qui contient les hosties consacrées dans le tabernacle</a:t>
            </a:r>
            <a:r>
              <a:rPr lang="fr-FR" sz="1400" dirty="0"/>
              <a:t>.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7583227-44AB-4ECD-AD51-9EC7A5A3E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ED520D6-8B57-4047-BB5F-2BE1017B2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D67A6E-4FC4-4897-96D3-6A92624EFC7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45" b="22671"/>
          <a:stretch/>
        </p:blipFill>
        <p:spPr bwMode="auto">
          <a:xfrm>
            <a:off x="4672013" y="0"/>
            <a:ext cx="2085975" cy="2581275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605DB0C-018F-4A9B-8B91-66F0E88F1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873" y="2167171"/>
            <a:ext cx="3131127" cy="469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96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040" y="1006272"/>
            <a:ext cx="4805691" cy="5172856"/>
          </a:xfrm>
        </p:spPr>
        <p:txBody>
          <a:bodyPr anchor="b">
            <a:normAutofit lnSpcReduction="10000"/>
          </a:bodyPr>
          <a:lstStyle/>
          <a:p>
            <a:pPr algn="l"/>
            <a:r>
              <a:rPr lang="fr-FR" sz="3200" b="1" dirty="0">
                <a:solidFill>
                  <a:srgbClr val="000000"/>
                </a:solidFill>
              </a:rPr>
              <a:t>Les linges d’autel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Le </a:t>
            </a:r>
            <a:r>
              <a:rPr lang="fr-FR" b="1" dirty="0">
                <a:solidFill>
                  <a:srgbClr val="000000"/>
                </a:solidFill>
              </a:rPr>
              <a:t>corporal</a:t>
            </a:r>
            <a:r>
              <a:rPr lang="fr-FR" dirty="0">
                <a:solidFill>
                  <a:srgbClr val="000000"/>
                </a:solidFill>
              </a:rPr>
              <a:t>, linge sur lequel est déposé le calice et la patène. Son nom rappelle qu’il représente le linceul qui a enveloppé le corps du Christ, comme il le fait à la consécration.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La </a:t>
            </a:r>
            <a:r>
              <a:rPr lang="fr-FR" b="1" dirty="0">
                <a:solidFill>
                  <a:srgbClr val="000000"/>
                </a:solidFill>
              </a:rPr>
              <a:t>pale</a:t>
            </a:r>
            <a:r>
              <a:rPr lang="fr-FR" dirty="0">
                <a:solidFill>
                  <a:srgbClr val="000000"/>
                </a:solidFill>
              </a:rPr>
              <a:t> est le carré en toile qui recouvre le calice.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Le </a:t>
            </a:r>
            <a:r>
              <a:rPr lang="fr-FR" b="1" dirty="0">
                <a:solidFill>
                  <a:srgbClr val="000000"/>
                </a:solidFill>
              </a:rPr>
              <a:t>purificatoire</a:t>
            </a:r>
            <a:r>
              <a:rPr lang="fr-FR" dirty="0">
                <a:solidFill>
                  <a:srgbClr val="000000"/>
                </a:solidFill>
              </a:rPr>
              <a:t> essuie le calice après la communion du prêtre au sang du Christ.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Le </a:t>
            </a:r>
            <a:r>
              <a:rPr lang="fr-FR" b="1" dirty="0">
                <a:solidFill>
                  <a:srgbClr val="000000"/>
                </a:solidFill>
              </a:rPr>
              <a:t>manuterge</a:t>
            </a:r>
            <a:r>
              <a:rPr lang="fr-FR" dirty="0">
                <a:solidFill>
                  <a:srgbClr val="000000"/>
                </a:solidFill>
              </a:rPr>
              <a:t> sur lequel le prêtre s’essuie après le lavement des mains qui précède la consécration.</a:t>
            </a:r>
          </a:p>
          <a:p>
            <a:pPr algn="l"/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292DD3-861A-4BEC-800C-E1C58369DAF3}"/>
              </a:ext>
            </a:extLst>
          </p:cNvPr>
          <p:cNvPicPr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r="10968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042497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2264" y="0"/>
            <a:ext cx="934973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910" y="3429000"/>
            <a:ext cx="5946202" cy="1982290"/>
          </a:xfrm>
        </p:spPr>
        <p:txBody>
          <a:bodyPr anchor="b">
            <a:normAutofit/>
          </a:bodyPr>
          <a:lstStyle/>
          <a:p>
            <a:pPr algn="l"/>
            <a:r>
              <a:rPr lang="fr-FR" sz="3600" b="1" dirty="0">
                <a:solidFill>
                  <a:srgbClr val="000000"/>
                </a:solidFill>
              </a:rPr>
              <a:t>Les Burettes</a:t>
            </a:r>
          </a:p>
          <a:p>
            <a:pPr algn="l"/>
            <a:r>
              <a:rPr lang="fr-FR" sz="2800" dirty="0">
                <a:solidFill>
                  <a:srgbClr val="000000"/>
                </a:solidFill>
              </a:rPr>
              <a:t>Deux flacons semblables qui contiennent le vin et l’eau.</a:t>
            </a:r>
          </a:p>
        </p:txBody>
      </p:sp>
      <p:sp>
        <p:nvSpPr>
          <p:cNvPr id="24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021" y="2"/>
            <a:ext cx="4305922" cy="3193227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 5" descr="Burette, article religieux, objet liturgique cultemania">
            <a:extLst>
              <a:ext uri="{FF2B5EF4-FFF2-40B4-BE49-F238E27FC236}">
                <a16:creationId xmlns:a16="http://schemas.microsoft.com/office/drawing/2014/main" id="{2FDC4577-AB84-4408-96DC-7152345BB46D}"/>
              </a:ext>
            </a:extLst>
          </p:cNvPr>
          <p:cNvPicPr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6" b="-4"/>
          <a:stretch/>
        </p:blipFill>
        <p:spPr bwMode="auto">
          <a:xfrm>
            <a:off x="3347837" y="1"/>
            <a:ext cx="4063868" cy="3072200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26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5658" y="1424717"/>
            <a:ext cx="4506342" cy="544275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17BFEB7-2653-4447-8415-DDC8AB090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5562" r="19509"/>
          <a:stretch/>
        </p:blipFill>
        <p:spPr>
          <a:xfrm>
            <a:off x="7840768" y="1579827"/>
            <a:ext cx="4351232" cy="5287648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98519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6871AAEE-DAB1-4B81-B619-A8C0FD96A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3933" y="3876754"/>
            <a:ext cx="6766405" cy="237954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b="1" dirty="0">
                <a:solidFill>
                  <a:srgbClr val="FFFFFE"/>
                </a:solidFill>
              </a:rPr>
              <a:t>L’église</a:t>
            </a:r>
            <a:r>
              <a:rPr lang="fr-FR" dirty="0">
                <a:solidFill>
                  <a:srgbClr val="FFFFFE"/>
                </a:solidFill>
              </a:rPr>
              <a:t> est en forme de croix (nef, transept, chœur), tournée vers l’Orient.</a:t>
            </a:r>
          </a:p>
          <a:p>
            <a:pPr algn="l"/>
            <a:r>
              <a:rPr lang="fr-FR" dirty="0">
                <a:solidFill>
                  <a:srgbClr val="FFFFFE"/>
                </a:solidFill>
              </a:rPr>
              <a:t>Nef, transept, chœur et abside. </a:t>
            </a:r>
          </a:p>
          <a:p>
            <a:pPr algn="l"/>
            <a:r>
              <a:rPr lang="fr-FR" dirty="0">
                <a:solidFill>
                  <a:srgbClr val="FFFFFE"/>
                </a:solidFill>
              </a:rPr>
              <a:t>La </a:t>
            </a:r>
            <a:r>
              <a:rPr lang="fr-FR" b="1" dirty="0">
                <a:solidFill>
                  <a:srgbClr val="FFFFFE"/>
                </a:solidFill>
              </a:rPr>
              <a:t>nef</a:t>
            </a:r>
            <a:r>
              <a:rPr lang="fr-FR" dirty="0">
                <a:solidFill>
                  <a:srgbClr val="FFFFFE"/>
                </a:solidFill>
              </a:rPr>
              <a:t> symbolise la terre, la voûte de l’abside symbolise le ciel : le </a:t>
            </a:r>
            <a:r>
              <a:rPr lang="fr-FR" b="1" dirty="0">
                <a:solidFill>
                  <a:srgbClr val="FFFFFE"/>
                </a:solidFill>
              </a:rPr>
              <a:t>chœur (avec l’autel au centre)</a:t>
            </a:r>
            <a:r>
              <a:rPr lang="fr-FR" dirty="0">
                <a:solidFill>
                  <a:srgbClr val="FFFFFE"/>
                </a:solidFill>
              </a:rPr>
              <a:t> est le point de rencontre du ciel et de la terre : le Christ se rend présent  à la messe</a:t>
            </a:r>
            <a:r>
              <a:rPr lang="fr-FR" sz="1300" dirty="0">
                <a:solidFill>
                  <a:srgbClr val="FFFFFE"/>
                </a:solidFill>
              </a:rPr>
              <a:t>.</a:t>
            </a: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EBF4792E-DF83-4D24-9924-01EC30A3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8512"/>
            <a:ext cx="3952259" cy="5932172"/>
          </a:xfrm>
          <a:custGeom>
            <a:avLst/>
            <a:gdLst>
              <a:gd name="connsiteX0" fmla="*/ 986173 w 3952259"/>
              <a:gd name="connsiteY0" fmla="*/ 0 h 5932172"/>
              <a:gd name="connsiteX1" fmla="*/ 3952259 w 3952259"/>
              <a:gd name="connsiteY1" fmla="*/ 2966086 h 5932172"/>
              <a:gd name="connsiteX2" fmla="*/ 986173 w 3952259"/>
              <a:gd name="connsiteY2" fmla="*/ 5932172 h 5932172"/>
              <a:gd name="connsiteX3" fmla="*/ 104150 w 3952259"/>
              <a:gd name="connsiteY3" fmla="*/ 5798823 h 5932172"/>
              <a:gd name="connsiteX4" fmla="*/ 0 w 3952259"/>
              <a:gd name="connsiteY4" fmla="*/ 5760704 h 5932172"/>
              <a:gd name="connsiteX5" fmla="*/ 0 w 3952259"/>
              <a:gd name="connsiteY5" fmla="*/ 171469 h 5932172"/>
              <a:gd name="connsiteX6" fmla="*/ 104150 w 3952259"/>
              <a:gd name="connsiteY6" fmla="*/ 133350 h 5932172"/>
              <a:gd name="connsiteX7" fmla="*/ 986173 w 3952259"/>
              <a:gd name="connsiteY7" fmla="*/ 0 h 593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259" h="5932172">
                <a:moveTo>
                  <a:pt x="986173" y="0"/>
                </a:moveTo>
                <a:cubicBezTo>
                  <a:pt x="2624297" y="0"/>
                  <a:pt x="3952259" y="1327962"/>
                  <a:pt x="3952259" y="2966086"/>
                </a:cubicBezTo>
                <a:cubicBezTo>
                  <a:pt x="3952259" y="4604210"/>
                  <a:pt x="2624297" y="5932172"/>
                  <a:pt x="986173" y="5932172"/>
                </a:cubicBezTo>
                <a:cubicBezTo>
                  <a:pt x="679025" y="5932172"/>
                  <a:pt x="382781" y="5885486"/>
                  <a:pt x="104150" y="5798823"/>
                </a:cubicBezTo>
                <a:lnTo>
                  <a:pt x="0" y="5760704"/>
                </a:lnTo>
                <a:lnTo>
                  <a:pt x="0" y="171469"/>
                </a:lnTo>
                <a:lnTo>
                  <a:pt x="104150" y="133350"/>
                </a:lnTo>
                <a:cubicBezTo>
                  <a:pt x="382781" y="46686"/>
                  <a:pt x="679025" y="0"/>
                  <a:pt x="9861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5837328-A57C-47AA-B520-C83F4A6BD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8125" y="0"/>
            <a:ext cx="4475748" cy="3256337"/>
          </a:xfrm>
          <a:custGeom>
            <a:avLst/>
            <a:gdLst>
              <a:gd name="connsiteX0" fmla="*/ 246861 w 4475748"/>
              <a:gd name="connsiteY0" fmla="*/ 0 h 3256337"/>
              <a:gd name="connsiteX1" fmla="*/ 4228888 w 4475748"/>
              <a:gd name="connsiteY1" fmla="*/ 0 h 3256337"/>
              <a:gd name="connsiteX2" fmla="*/ 4299885 w 4475748"/>
              <a:gd name="connsiteY2" fmla="*/ 147382 h 3256337"/>
              <a:gd name="connsiteX3" fmla="*/ 4475748 w 4475748"/>
              <a:gd name="connsiteY3" fmla="*/ 1018463 h 3256337"/>
              <a:gd name="connsiteX4" fmla="*/ 2237874 w 4475748"/>
              <a:gd name="connsiteY4" fmla="*/ 3256337 h 3256337"/>
              <a:gd name="connsiteX5" fmla="*/ 0 w 4475748"/>
              <a:gd name="connsiteY5" fmla="*/ 1018463 h 3256337"/>
              <a:gd name="connsiteX6" fmla="*/ 175863 w 4475748"/>
              <a:gd name="connsiteY6" fmla="*/ 147382 h 325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5748" h="3256337">
                <a:moveTo>
                  <a:pt x="246861" y="0"/>
                </a:moveTo>
                <a:lnTo>
                  <a:pt x="4228888" y="0"/>
                </a:lnTo>
                <a:lnTo>
                  <a:pt x="4299885" y="147382"/>
                </a:lnTo>
                <a:cubicBezTo>
                  <a:pt x="4413128" y="415117"/>
                  <a:pt x="4475748" y="709477"/>
                  <a:pt x="4475748" y="1018463"/>
                </a:cubicBezTo>
                <a:cubicBezTo>
                  <a:pt x="4475748" y="2254407"/>
                  <a:pt x="3473818" y="3256337"/>
                  <a:pt x="2237874" y="3256337"/>
                </a:cubicBezTo>
                <a:cubicBezTo>
                  <a:pt x="1001930" y="3256337"/>
                  <a:pt x="0" y="2254407"/>
                  <a:pt x="0" y="1018463"/>
                </a:cubicBezTo>
                <a:cubicBezTo>
                  <a:pt x="0" y="709477"/>
                  <a:pt x="62621" y="415117"/>
                  <a:pt x="175863" y="14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580241">
            <a:off x="-1784401" y="613620"/>
            <a:ext cx="6199926" cy="6199926"/>
          </a:xfrm>
          <a:prstGeom prst="arc">
            <a:avLst>
              <a:gd name="adj1" fmla="val 14455503"/>
              <a:gd name="adj2" fmla="val 18389131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BEEE9A-FCC2-4BC4-B2C4-C6C6CBD035E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83" y="2202874"/>
            <a:ext cx="3736959" cy="2687058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865CEFB-9B12-4EBF-8330-2210D6432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537" y="0"/>
            <a:ext cx="2022263" cy="2971971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A03A6A2-7849-4179-B68F-C11DDDB23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1078" y="0"/>
            <a:ext cx="3440922" cy="3674631"/>
          </a:xfrm>
          <a:custGeom>
            <a:avLst/>
            <a:gdLst>
              <a:gd name="connsiteX0" fmla="*/ 523074 w 3440922"/>
              <a:gd name="connsiteY0" fmla="*/ 0 h 3674631"/>
              <a:gd name="connsiteX1" fmla="*/ 3440922 w 3440922"/>
              <a:gd name="connsiteY1" fmla="*/ 0 h 3674631"/>
              <a:gd name="connsiteX2" fmla="*/ 3440922 w 3440922"/>
              <a:gd name="connsiteY2" fmla="*/ 3321701 h 3674631"/>
              <a:gd name="connsiteX3" fmla="*/ 3304578 w 3440922"/>
              <a:gd name="connsiteY3" fmla="*/ 3404532 h 3674631"/>
              <a:gd name="connsiteX4" fmla="*/ 2237874 w 3440922"/>
              <a:gd name="connsiteY4" fmla="*/ 3674631 h 3674631"/>
              <a:gd name="connsiteX5" fmla="*/ 0 w 3440922"/>
              <a:gd name="connsiteY5" fmla="*/ 1436757 h 3674631"/>
              <a:gd name="connsiteX6" fmla="*/ 511022 w 3440922"/>
              <a:gd name="connsiteY6" fmla="*/ 13261 h 3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0922" h="3674631">
                <a:moveTo>
                  <a:pt x="523074" y="0"/>
                </a:moveTo>
                <a:lnTo>
                  <a:pt x="3440922" y="0"/>
                </a:lnTo>
                <a:lnTo>
                  <a:pt x="3440922" y="3321701"/>
                </a:lnTo>
                <a:lnTo>
                  <a:pt x="3304578" y="3404532"/>
                </a:lnTo>
                <a:cubicBezTo>
                  <a:pt x="2987486" y="3576786"/>
                  <a:pt x="2624107" y="3674631"/>
                  <a:pt x="2237874" y="3674631"/>
                </a:cubicBezTo>
                <a:cubicBezTo>
                  <a:pt x="1001930" y="3674631"/>
                  <a:pt x="0" y="2672701"/>
                  <a:pt x="0" y="1436757"/>
                </a:cubicBezTo>
                <a:cubicBezTo>
                  <a:pt x="0" y="896032"/>
                  <a:pt x="191776" y="400098"/>
                  <a:pt x="511022" y="13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FE378B-DB79-440C-B12C-1E1A022F1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915" y="149258"/>
            <a:ext cx="2226011" cy="296801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1788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79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9627" y="1102331"/>
            <a:ext cx="4996328" cy="4204162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FFFFFF"/>
                </a:solidFill>
              </a:rPr>
              <a:t>A l’offertoire, ces dons (offrandes) sont apportés en procession et nous représentent. Nous venons offrir nos vies à Jésus pour qu’Il les unisse à la sienne.</a:t>
            </a:r>
          </a:p>
          <a:p>
            <a:r>
              <a:rPr lang="fr-FR" sz="2800" b="1" dirty="0">
                <a:solidFill>
                  <a:srgbClr val="FFFFFF"/>
                </a:solidFill>
              </a:rPr>
              <a:t>Le pain</a:t>
            </a:r>
          </a:p>
          <a:p>
            <a:pPr algn="l"/>
            <a:r>
              <a:rPr lang="fr-FR" sz="2000" dirty="0">
                <a:solidFill>
                  <a:srgbClr val="FFFFFF"/>
                </a:solidFill>
              </a:rPr>
              <a:t>A la cène, Jésus prend du pain. C’est la base de la nourriture du corps ,il nous est vital;  il représente le fruit de notre travail. C’est aussi un symbole d’unité : pour le faire on broie des grains et on les réunit en une seule pâte, c’est l’Eglise.</a:t>
            </a:r>
          </a:p>
          <a:p>
            <a:pPr algn="l"/>
            <a:r>
              <a:rPr lang="fr-FR" sz="2000" dirty="0">
                <a:solidFill>
                  <a:srgbClr val="FFFFFF"/>
                </a:solidFill>
              </a:rPr>
              <a:t>Ce pain est appelé hostie, qui veut dire victime. Pain azyme, sans levain.</a:t>
            </a:r>
          </a:p>
          <a:p>
            <a:r>
              <a:rPr lang="fr-FR" sz="2800" b="1" dirty="0">
                <a:solidFill>
                  <a:srgbClr val="FFFFFF"/>
                </a:solidFill>
              </a:rPr>
              <a:t>Le vin</a:t>
            </a:r>
          </a:p>
          <a:p>
            <a:pPr algn="l"/>
            <a:r>
              <a:rPr lang="fr-FR" sz="2000" dirty="0">
                <a:solidFill>
                  <a:srgbClr val="FFFFFF"/>
                </a:solidFill>
              </a:rPr>
              <a:t>Il est fait avec des grains de raisin qui sont pressés, symbole de nos vies, et du sang versé du christ.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1A45F1-1BDC-4DBC-9BB2-1F311970E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312"/>
          <a:stretch/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0B959A-32E2-4DCD-A1DC-D97400EEB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09" b="-2"/>
          <a:stretch/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6444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2264" y="0"/>
            <a:ext cx="934973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997" y="3753492"/>
            <a:ext cx="5946202" cy="1608217"/>
          </a:xfrm>
        </p:spPr>
        <p:txBody>
          <a:bodyPr anchor="b">
            <a:noAutofit/>
          </a:bodyPr>
          <a:lstStyle/>
          <a:p>
            <a:pPr algn="l"/>
            <a:r>
              <a:rPr lang="fr-FR" sz="3200" b="1" dirty="0">
                <a:solidFill>
                  <a:srgbClr val="000000"/>
                </a:solidFill>
              </a:rPr>
              <a:t>La consécration</a:t>
            </a:r>
          </a:p>
          <a:p>
            <a:pPr algn="l"/>
            <a:r>
              <a:rPr lang="fr-FR" sz="2800" dirty="0">
                <a:solidFill>
                  <a:srgbClr val="000000"/>
                </a:solidFill>
              </a:rPr>
              <a:t>Les offrandes du pain et du vin deviennent le corps et le sang du Christ à la consécration, cœur de la messe</a:t>
            </a:r>
          </a:p>
        </p:txBody>
      </p:sp>
      <p:sp>
        <p:nvSpPr>
          <p:cNvPr id="14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021" y="2"/>
            <a:ext cx="4305922" cy="3193227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1E3A81-6EB4-445C-976E-D6B68FCC8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7866" r="5994"/>
          <a:stretch/>
        </p:blipFill>
        <p:spPr>
          <a:xfrm>
            <a:off x="3347837" y="1"/>
            <a:ext cx="4063868" cy="3072200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6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5658" y="1424717"/>
            <a:ext cx="4506342" cy="544275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B4CC47-E85C-4E73-9BF6-F48471C0C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32317" b="1"/>
          <a:stretch/>
        </p:blipFill>
        <p:spPr>
          <a:xfrm>
            <a:off x="7840768" y="1579827"/>
            <a:ext cx="4351232" cy="5287648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05998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6" y="3780825"/>
            <a:ext cx="5609219" cy="2342884"/>
          </a:xfrm>
        </p:spPr>
        <p:txBody>
          <a:bodyPr anchor="b">
            <a:normAutofit/>
          </a:bodyPr>
          <a:lstStyle/>
          <a:p>
            <a:pPr algn="l"/>
            <a:r>
              <a:rPr lang="fr-FR" sz="3200" b="1" dirty="0"/>
              <a:t>La communion</a:t>
            </a:r>
          </a:p>
          <a:p>
            <a:pPr algn="l"/>
            <a:r>
              <a:rPr lang="fr-FR" sz="2800" dirty="0"/>
              <a:t>Nous sommes invités à avancer en procession pour recevoir le corps du Christ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38190DA-A698-49BC-8D53-6F9501DD4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86" r="28107" b="-1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A2918E-CEEF-41ED-A550-DE2AA2255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48" b="9887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vêtement de cérémonie&#10;&#10;Description générée automatiquement">
            <a:extLst>
              <a:ext uri="{FF2B5EF4-FFF2-40B4-BE49-F238E27FC236}">
                <a16:creationId xmlns:a16="http://schemas.microsoft.com/office/drawing/2014/main" id="{9EB4ABF8-FE78-4D27-9529-5DC50FDE6E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3" r="13938" b="2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1053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CA7AF01-D309-4072-874C-505D5F319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9" r="3532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953D184F-F684-4771-92EB-780043927973}"/>
              </a:ext>
            </a:extLst>
          </p:cNvPr>
          <p:cNvSpPr txBox="1">
            <a:spLocks/>
          </p:cNvSpPr>
          <p:nvPr/>
        </p:nvSpPr>
        <p:spPr>
          <a:xfrm>
            <a:off x="4684461" y="114198"/>
            <a:ext cx="3086504" cy="1051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dirty="0"/>
              <a:t>La messe est finie, mais Dieu reste avec nous dans le Saint Sacrement (hostie consacrée)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56A143-3BBA-4EE4-B527-75DB3D6A012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2"/>
          <a:stretch/>
        </p:blipFill>
        <p:spPr>
          <a:xfrm>
            <a:off x="0" y="-2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>
        <p:nvSpPr>
          <p:cNvPr id="24" name="Sous-titre 2">
            <a:extLst>
              <a:ext uri="{FF2B5EF4-FFF2-40B4-BE49-F238E27FC236}">
                <a16:creationId xmlns:a16="http://schemas.microsoft.com/office/drawing/2014/main" id="{9DD975EA-ECCC-4B98-9F48-9CD9FB8BF7D3}"/>
              </a:ext>
            </a:extLst>
          </p:cNvPr>
          <p:cNvSpPr txBox="1">
            <a:spLocks/>
          </p:cNvSpPr>
          <p:nvPr/>
        </p:nvSpPr>
        <p:spPr>
          <a:xfrm>
            <a:off x="5002207" y="1818328"/>
            <a:ext cx="3086504" cy="2491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dirty="0"/>
              <a:t>Soit déposé dans le </a:t>
            </a:r>
            <a:r>
              <a:rPr lang="fr-FR" sz="1800" b="1" dirty="0"/>
              <a:t>Tabernacle</a:t>
            </a:r>
          </a:p>
          <a:p>
            <a:pPr algn="l"/>
            <a:r>
              <a:rPr lang="fr-FR" sz="1800" dirty="0"/>
              <a:t>Le mot vient de l’hébreu « tente » et rappelle la tente qui abritait l’Arche d’Alliance</a:t>
            </a:r>
          </a:p>
          <a:p>
            <a:pPr algn="l"/>
            <a:r>
              <a:rPr lang="fr-FR" sz="1800" dirty="0"/>
              <a:t>La veilleuse signale la présence réelle et aimante de Dieu, ainsi que la présence aimante des fidèles.</a:t>
            </a:r>
          </a:p>
        </p:txBody>
      </p:sp>
      <p:sp>
        <p:nvSpPr>
          <p:cNvPr id="25" name="Sous-titre 2">
            <a:extLst>
              <a:ext uri="{FF2B5EF4-FFF2-40B4-BE49-F238E27FC236}">
                <a16:creationId xmlns:a16="http://schemas.microsoft.com/office/drawing/2014/main" id="{776CB633-35F7-4765-97F7-4157303771BF}"/>
              </a:ext>
            </a:extLst>
          </p:cNvPr>
          <p:cNvSpPr txBox="1">
            <a:spLocks/>
          </p:cNvSpPr>
          <p:nvPr/>
        </p:nvSpPr>
        <p:spPr>
          <a:xfrm>
            <a:off x="5032411" y="5377727"/>
            <a:ext cx="3086504" cy="750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800" dirty="0"/>
              <a:t>Soit exposé dans </a:t>
            </a:r>
            <a:r>
              <a:rPr lang="fr-FR" sz="1800" b="1" dirty="0"/>
              <a:t>l’ostensoir</a:t>
            </a:r>
            <a:r>
              <a:rPr lang="fr-FR" sz="1800" dirty="0"/>
              <a:t> lors d’une Adoration</a:t>
            </a:r>
          </a:p>
          <a:p>
            <a:pPr algn="l"/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198031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58B8DB-BB29-48C9-85A6-6B1B8D7A2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77" r="-1" b="15104"/>
          <a:stretch/>
        </p:blipFill>
        <p:spPr>
          <a:xfrm>
            <a:off x="4140652" y="-54182"/>
            <a:ext cx="8025495" cy="306704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B548E1C-AB75-4B81-BF37-4FAA5267F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45" r="-1" b="32262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57" name="Freeform: Shape 42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484378-E641-494C-8D72-116178748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0" r="8466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58" name="Freeform: Shape 44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CFEF82-6A31-4149-B42B-9951EB1312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74" r="12713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59" name="Oval 46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A3FA76-2B82-4213-9F4E-44428F1D25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30" r="13655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0704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9DFF8B5-189F-402E-AA5A-EBEE6FC57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5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2787679"/>
            <a:ext cx="4330262" cy="3838408"/>
          </a:xfrm>
        </p:spPr>
        <p:txBody>
          <a:bodyPr>
            <a:normAutofit/>
          </a:bodyPr>
          <a:lstStyle/>
          <a:p>
            <a:r>
              <a:rPr lang="fr-FR" b="1" dirty="0"/>
              <a:t>Conclusion</a:t>
            </a:r>
            <a:endParaRPr lang="fr-FR" sz="2000" b="1" dirty="0"/>
          </a:p>
          <a:p>
            <a:r>
              <a:rPr lang="fr-FR" sz="2000" dirty="0"/>
              <a:t>Nous avons découvert une multitude d’objets, de gestes, de paroles, pour célébrer l’eucharistie. </a:t>
            </a:r>
          </a:p>
          <a:p>
            <a:r>
              <a:rPr lang="fr-FR" sz="2000" dirty="0"/>
              <a:t>Ils sont là pour manifester la gloire de Dieu, toucher tout notre être par ses cinq sens, et exprimer des réalités spirituelles à travers des intermédiaires sensibles</a:t>
            </a:r>
          </a:p>
          <a:p>
            <a:r>
              <a:rPr lang="fr-FR" sz="2000" dirty="0"/>
              <a:t>Cela nous aide à passer des réalités visibles aux réalités invisibles : l’amour de Dieu qui se donne.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15348-B808-4B70-9368-CDE129A7FA6E}"/>
              </a:ext>
            </a:extLst>
          </p:cNvPr>
          <p:cNvSpPr/>
          <p:nvPr/>
        </p:nvSpPr>
        <p:spPr>
          <a:xfrm>
            <a:off x="9457586" y="5075516"/>
            <a:ext cx="1005699" cy="87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1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280" y="1422400"/>
            <a:ext cx="5331150" cy="3820160"/>
          </a:xfrm>
        </p:spPr>
        <p:txBody>
          <a:bodyPr anchor="b">
            <a:normAutofit/>
          </a:bodyPr>
          <a:lstStyle/>
          <a:p>
            <a:pPr algn="l"/>
            <a:r>
              <a:rPr lang="fr-FR" sz="2800" b="1" dirty="0">
                <a:solidFill>
                  <a:srgbClr val="000000"/>
                </a:solidFill>
              </a:rPr>
              <a:t>Le bénitier</a:t>
            </a:r>
            <a:r>
              <a:rPr lang="fr-FR" sz="2800" dirty="0">
                <a:solidFill>
                  <a:srgbClr val="000000"/>
                </a:solidFill>
              </a:rPr>
              <a:t>:</a:t>
            </a:r>
          </a:p>
          <a:p>
            <a:pPr algn="l"/>
            <a:r>
              <a:rPr lang="fr-FR" sz="2800" dirty="0">
                <a:solidFill>
                  <a:srgbClr val="000000"/>
                </a:solidFill>
              </a:rPr>
              <a:t>Contient l’eau bénite avec laquelle on fait le signe de croix : rappel du baptême qui par l’eau nous a fait devenir enfant de Dieu, frères du Christ.</a:t>
            </a:r>
          </a:p>
          <a:p>
            <a:pPr algn="l"/>
            <a:r>
              <a:rPr lang="fr-FR" sz="2800" dirty="0">
                <a:solidFill>
                  <a:srgbClr val="000000"/>
                </a:solidFill>
              </a:rPr>
              <a:t>L’eau est symbole de la grâce de Dieu qui nous purifie, qui nous fait vivre.</a:t>
            </a:r>
          </a:p>
          <a:p>
            <a:pPr algn="l"/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 5" descr="Bénitier - Diocèse de Paris">
            <a:extLst>
              <a:ext uri="{FF2B5EF4-FFF2-40B4-BE49-F238E27FC236}">
                <a16:creationId xmlns:a16="http://schemas.microsoft.com/office/drawing/2014/main" id="{9E8A1CDC-CFAB-449B-AF1B-C8E31FC64DB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0" r="14406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117183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2264" y="0"/>
            <a:ext cx="934973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997" y="3072201"/>
            <a:ext cx="5946202" cy="2779959"/>
          </a:xfrm>
        </p:spPr>
        <p:txBody>
          <a:bodyPr anchor="b">
            <a:normAutofit/>
          </a:bodyPr>
          <a:lstStyle/>
          <a:p>
            <a:pPr algn="l"/>
            <a:r>
              <a:rPr lang="fr-FR" sz="2800" b="1" dirty="0">
                <a:solidFill>
                  <a:srgbClr val="000000"/>
                </a:solidFill>
              </a:rPr>
              <a:t>Les fonds baptismaux </a:t>
            </a:r>
            <a:r>
              <a:rPr lang="fr-FR" sz="2800" dirty="0">
                <a:solidFill>
                  <a:srgbClr val="000000"/>
                </a:solidFill>
              </a:rPr>
              <a:t>:</a:t>
            </a:r>
          </a:p>
          <a:p>
            <a:pPr algn="l"/>
            <a:r>
              <a:rPr lang="fr-FR" sz="2800" dirty="0">
                <a:solidFill>
                  <a:srgbClr val="000000"/>
                </a:solidFill>
              </a:rPr>
              <a:t>Ils sont placés souvent près de l’entrée de l’église, car le baptême est la porte des sacrements, c’est lui qui nous fait entrer dans l’Eglise catholique</a:t>
            </a:r>
          </a:p>
          <a:p>
            <a:pPr algn="l"/>
            <a:endParaRPr lang="fr-FR" sz="2800" dirty="0">
              <a:solidFill>
                <a:srgbClr val="000000"/>
              </a:solidFill>
            </a:endParaRPr>
          </a:p>
        </p:txBody>
      </p:sp>
      <p:sp>
        <p:nvSpPr>
          <p:cNvPr id="22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021" y="2"/>
            <a:ext cx="4305922" cy="3193227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DED55B6-E312-45E9-B3EB-F8F3FA0EDF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680" r="5684" b="-2"/>
          <a:stretch/>
        </p:blipFill>
        <p:spPr>
          <a:xfrm>
            <a:off x="3347837" y="1"/>
            <a:ext cx="4063868" cy="3072200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4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5658" y="1424717"/>
            <a:ext cx="4506342" cy="544275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Fonts baptismaux : Eglise : Église Saint-Agricol : Avignon : Vaucluse :  Provence : Routard.com">
            <a:extLst>
              <a:ext uri="{FF2B5EF4-FFF2-40B4-BE49-F238E27FC236}">
                <a16:creationId xmlns:a16="http://schemas.microsoft.com/office/drawing/2014/main" id="{5462562A-9508-4D51-8425-EEBBEF1A4A8E}"/>
              </a:ext>
            </a:extLst>
          </p:cNvPr>
          <p:cNvPicPr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 r="3822" b="2"/>
          <a:stretch/>
        </p:blipFill>
        <p:spPr bwMode="auto">
          <a:xfrm>
            <a:off x="7840768" y="1579827"/>
            <a:ext cx="4351232" cy="5287648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42436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6186" y="2092960"/>
            <a:ext cx="4805691" cy="2783839"/>
          </a:xfrm>
        </p:spPr>
        <p:txBody>
          <a:bodyPr anchor="b">
            <a:normAutofit/>
          </a:bodyPr>
          <a:lstStyle/>
          <a:p>
            <a:pPr algn="l"/>
            <a:r>
              <a:rPr lang="fr-FR" sz="2800" b="1" dirty="0">
                <a:solidFill>
                  <a:srgbClr val="000000"/>
                </a:solidFill>
              </a:rPr>
              <a:t>Le confessionnal</a:t>
            </a:r>
          </a:p>
          <a:p>
            <a:pPr algn="l"/>
            <a:r>
              <a:rPr lang="fr-FR" sz="2800" dirty="0">
                <a:solidFill>
                  <a:srgbClr val="000000"/>
                </a:solidFill>
              </a:rPr>
              <a:t>Pour recevoir le sacrement de la réconciliation dans le silence et la discrétion.</a:t>
            </a:r>
          </a:p>
          <a:p>
            <a:pPr algn="l"/>
            <a:r>
              <a:rPr lang="fr-FR" sz="2800" dirty="0">
                <a:solidFill>
                  <a:srgbClr val="000000"/>
                </a:solidFill>
              </a:rPr>
              <a:t>On peut aussi rencontrer le prêtre en tête à tête.</a:t>
            </a: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A907B7-4952-4814-B154-E7FB652AD26D}"/>
              </a:ext>
            </a:extLst>
          </p:cNvPr>
          <p:cNvPicPr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1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8859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22" y="590635"/>
            <a:ext cx="4672280" cy="4074129"/>
          </a:xfrm>
        </p:spPr>
        <p:txBody>
          <a:bodyPr anchor="b">
            <a:noAutofit/>
          </a:bodyPr>
          <a:lstStyle/>
          <a:p>
            <a:pPr algn="l"/>
            <a:r>
              <a:rPr lang="fr-FR" sz="2800" b="1" dirty="0">
                <a:solidFill>
                  <a:srgbClr val="000000"/>
                </a:solidFill>
              </a:rPr>
              <a:t>Les sièges</a:t>
            </a:r>
          </a:p>
          <a:p>
            <a:pPr algn="l"/>
            <a:r>
              <a:rPr lang="fr-FR" sz="2800" dirty="0">
                <a:solidFill>
                  <a:srgbClr val="000000"/>
                </a:solidFill>
              </a:rPr>
              <a:t>Introduits au XVIème siècle par les protestants en raison de l’importance de la prédication.</a:t>
            </a:r>
          </a:p>
          <a:p>
            <a:pPr algn="l"/>
            <a:r>
              <a:rPr lang="fr-FR" sz="2800" dirty="0">
                <a:solidFill>
                  <a:srgbClr val="000000"/>
                </a:solidFill>
              </a:rPr>
              <a:t>En Orient les sièges sont rares.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Banc d'église modèle Saint Jérome | Ets Carayon">
            <a:extLst>
              <a:ext uri="{FF2B5EF4-FFF2-40B4-BE49-F238E27FC236}">
                <a16:creationId xmlns:a16="http://schemas.microsoft.com/office/drawing/2014/main" id="{53DC55B8-3130-4378-B4FD-7A4E40062CD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r="2732" b="3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38254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CA9AB35-465E-40D4-8E96-7E858773E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63AAD8-C94B-4733-8A6A-01D2919B2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360DEA27-2D31-436F-9080-16EC71CF0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FD9BE6C9-4A0F-4B98-84E7-7088DF7E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FAB34D2F-321D-4989-A1D6-DF44BA7A7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E06F186D-55D2-4E90-BA44-A568EC5F1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20E97C29-8DAB-45C2-9A85-7C7E7B1B9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A97ECF6-9313-4435-996D-FD5F38A0B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88054D05-1781-455F-BB4C-FC5857DF8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C9159907-67BF-4FCB-8697-5A98BBEDB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23A0AACC-A53F-4A55-92CB-86530E7F92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7D8AD443-188B-4839-9B7B-624F4E63F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3E68CA16-CD98-4FE8-9534-1054E31E3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93B2AB80-85FA-4B4C-8D41-9DE583DD4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31FE64DD-D485-4160-BD5A-A7FD4FED2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6E9F7C06-CD71-4ADD-A914-BEC5A1BF9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E224111D-7A09-420A-9B85-4E6D02836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926ED5C6-99D3-42B0-B2B0-C9031FEEA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766F94F2-1FEB-40CF-B971-8FBFF1ED3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B4D22A3B-BA11-4E11-88D0-00949BF19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F2577138-CDC4-4680-92DE-D07029618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000A1FFA-F2A3-46B4-A8D2-30BC7EF0D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6094713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50E6A1-C73A-4413-9750-33FC28540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93" r="2" b="8345"/>
          <a:stretch/>
        </p:blipFill>
        <p:spPr>
          <a:xfrm>
            <a:off x="320040" y="658789"/>
            <a:ext cx="5445759" cy="2269892"/>
          </a:xfrm>
          <a:prstGeom prst="rect">
            <a:avLst/>
          </a:prstGeom>
          <a:ln w="9525"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861FEB-081B-4FAC-A829-6D7D2E6D5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418"/>
          <a:stretch/>
        </p:blipFill>
        <p:spPr>
          <a:xfrm>
            <a:off x="2053001" y="3587471"/>
            <a:ext cx="1981391" cy="2959633"/>
          </a:xfrm>
          <a:prstGeom prst="rect">
            <a:avLst/>
          </a:prstGeom>
          <a:ln w="9525">
            <a:noFill/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5D0FD7B-9741-4559-AE3E-914C8394F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12791" y="1186483"/>
            <a:ext cx="4473771" cy="4477933"/>
            <a:chOff x="807084" y="1186483"/>
            <a:chExt cx="4473771" cy="447793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182588B-4FB6-48E4-84E7-CE0AF87A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607" y="1186483"/>
              <a:ext cx="4472724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39">
              <a:extLst>
                <a:ext uri="{FF2B5EF4-FFF2-40B4-BE49-F238E27FC236}">
                  <a16:creationId xmlns:a16="http://schemas.microsoft.com/office/drawing/2014/main" id="{FF52AEA4-3E8F-431C-9B55-6C0E59E5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840353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A550EC-520C-4611-88A5-98C63D82A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4473771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1123" y="2233056"/>
            <a:ext cx="4299455" cy="2997566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rgbClr val="FFFFFF"/>
                </a:solidFill>
              </a:rPr>
              <a:t>Avant la messe, les célébrants et les servants se préparent à la </a:t>
            </a:r>
            <a:r>
              <a:rPr lang="fr-FR" b="1" dirty="0">
                <a:solidFill>
                  <a:srgbClr val="FFFFFF"/>
                </a:solidFill>
              </a:rPr>
              <a:t>sacristie</a:t>
            </a:r>
            <a:r>
              <a:rPr lang="fr-FR" dirty="0">
                <a:solidFill>
                  <a:srgbClr val="FFFFFF"/>
                </a:solidFill>
              </a:rPr>
              <a:t>.</a:t>
            </a:r>
          </a:p>
          <a:p>
            <a:pPr algn="l"/>
            <a:r>
              <a:rPr lang="fr-FR" dirty="0">
                <a:solidFill>
                  <a:srgbClr val="FFFFFF"/>
                </a:solidFill>
              </a:rPr>
              <a:t>Le prêtre revêt une </a:t>
            </a:r>
            <a:r>
              <a:rPr lang="fr-FR" b="1" dirty="0">
                <a:solidFill>
                  <a:srgbClr val="FFFFFF"/>
                </a:solidFill>
              </a:rPr>
              <a:t>étole</a:t>
            </a:r>
            <a:r>
              <a:rPr lang="fr-FR" dirty="0">
                <a:solidFill>
                  <a:srgbClr val="FFFFFF"/>
                </a:solidFill>
              </a:rPr>
              <a:t> tombante, une </a:t>
            </a:r>
            <a:r>
              <a:rPr lang="fr-FR" b="1" dirty="0">
                <a:solidFill>
                  <a:srgbClr val="FFFFFF"/>
                </a:solidFill>
              </a:rPr>
              <a:t>chasuble</a:t>
            </a:r>
            <a:r>
              <a:rPr lang="fr-FR" dirty="0">
                <a:solidFill>
                  <a:srgbClr val="FFFFFF"/>
                </a:solidFill>
              </a:rPr>
              <a:t> par-dessus une </a:t>
            </a:r>
            <a:r>
              <a:rPr lang="fr-FR" b="1" dirty="0">
                <a:solidFill>
                  <a:srgbClr val="FFFFFF"/>
                </a:solidFill>
              </a:rPr>
              <a:t>aube</a:t>
            </a:r>
            <a:r>
              <a:rPr lang="fr-FR" dirty="0">
                <a:solidFill>
                  <a:srgbClr val="FFFFFF"/>
                </a:solidFill>
              </a:rPr>
              <a:t> blanche, le diacre porte une </a:t>
            </a:r>
            <a:r>
              <a:rPr lang="fr-FR" b="1" dirty="0">
                <a:solidFill>
                  <a:srgbClr val="FFFFFF"/>
                </a:solidFill>
              </a:rPr>
              <a:t>étole</a:t>
            </a:r>
            <a:r>
              <a:rPr lang="fr-FR" dirty="0">
                <a:solidFill>
                  <a:srgbClr val="FFFFFF"/>
                </a:solidFill>
              </a:rPr>
              <a:t> en diagonale sur la même aube.</a:t>
            </a:r>
          </a:p>
          <a:p>
            <a:pPr algn="l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46" name="Sous-titre 2">
            <a:extLst>
              <a:ext uri="{FF2B5EF4-FFF2-40B4-BE49-F238E27FC236}">
                <a16:creationId xmlns:a16="http://schemas.microsoft.com/office/drawing/2014/main" id="{9A29A3B7-5C87-4E13-B2A4-4AE87F55BEA8}"/>
              </a:ext>
            </a:extLst>
          </p:cNvPr>
          <p:cNvSpPr txBox="1">
            <a:spLocks/>
          </p:cNvSpPr>
          <p:nvPr/>
        </p:nvSpPr>
        <p:spPr>
          <a:xfrm>
            <a:off x="6977003" y="1293990"/>
            <a:ext cx="4299455" cy="2997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solidFill>
                  <a:srgbClr val="FFFFFF"/>
                </a:solidFill>
              </a:rPr>
              <a:t>Sacristie et vêtements liturgiques</a:t>
            </a:r>
          </a:p>
          <a:p>
            <a:pPr algn="l"/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36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2264" y="0"/>
            <a:ext cx="9349736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309" y="3072201"/>
            <a:ext cx="6543040" cy="3606896"/>
          </a:xfrm>
        </p:spPr>
        <p:txBody>
          <a:bodyPr anchor="b">
            <a:normAutofit fontScale="92500" lnSpcReduction="20000"/>
          </a:bodyPr>
          <a:lstStyle/>
          <a:p>
            <a:pPr algn="just"/>
            <a:r>
              <a:rPr lang="fr-FR" sz="2800" b="1" dirty="0">
                <a:solidFill>
                  <a:srgbClr val="000000"/>
                </a:solidFill>
              </a:rPr>
              <a:t>Entrée en procession</a:t>
            </a:r>
          </a:p>
          <a:p>
            <a:pPr algn="just"/>
            <a:r>
              <a:rPr lang="fr-FR" sz="2800" dirty="0">
                <a:solidFill>
                  <a:srgbClr val="000000"/>
                </a:solidFill>
              </a:rPr>
              <a:t>Symbole de notre pèlerinage terrestre: nous montons avec le prêtre et tous les chrétiens vers l’autel ou s’actualise le sacrifice du Christ et sa résurrection : source de notre vie chrétienne .</a:t>
            </a:r>
          </a:p>
          <a:p>
            <a:pPr algn="just"/>
            <a:r>
              <a:rPr lang="fr-FR" sz="2800" dirty="0">
                <a:solidFill>
                  <a:srgbClr val="000000"/>
                </a:solidFill>
              </a:rPr>
              <a:t>Le Seigneur ressuscité vainqueur de la mort et du péché, se rend présent à la messe et nourrit nos vies.</a:t>
            </a:r>
          </a:p>
          <a:p>
            <a:pPr algn="just"/>
            <a:r>
              <a:rPr lang="fr-FR" sz="2800" dirty="0">
                <a:solidFill>
                  <a:srgbClr val="000000"/>
                </a:solidFill>
              </a:rPr>
              <a:t> Joie de la procession : encens, orgue, chant de louange et de joie.</a:t>
            </a:r>
          </a:p>
        </p:txBody>
      </p:sp>
      <p:sp>
        <p:nvSpPr>
          <p:cNvPr id="23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021" y="2"/>
            <a:ext cx="4305922" cy="3193227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Le Télégramme - Audierne - Église Saint-Joseph. Un nouveau choeur">
            <a:extLst>
              <a:ext uri="{FF2B5EF4-FFF2-40B4-BE49-F238E27FC236}">
                <a16:creationId xmlns:a16="http://schemas.microsoft.com/office/drawing/2014/main" id="{784EDC31-9249-4D66-B4C7-49D46DC0A614}"/>
              </a:ext>
            </a:extLst>
          </p:cNvPr>
          <p:cNvPicPr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r="2186" b="4"/>
          <a:stretch/>
        </p:blipFill>
        <p:spPr bwMode="auto">
          <a:xfrm>
            <a:off x="3378545" y="-111383"/>
            <a:ext cx="4063868" cy="3072200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25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5658" y="1424717"/>
            <a:ext cx="4506342" cy="544275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6D013B-B410-4FF9-B7D5-BBF2FEFD9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2072" b="-2"/>
          <a:stretch/>
        </p:blipFill>
        <p:spPr>
          <a:xfrm>
            <a:off x="7840768" y="1579827"/>
            <a:ext cx="4351232" cy="5287648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007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2264" y="0"/>
            <a:ext cx="934973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5C996CD-D684-4E59-B79B-089689A6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997" y="3753492"/>
            <a:ext cx="5946202" cy="2481053"/>
          </a:xfrm>
        </p:spPr>
        <p:txBody>
          <a:bodyPr anchor="b">
            <a:normAutofit fontScale="92500" lnSpcReduction="20000"/>
          </a:bodyPr>
          <a:lstStyle/>
          <a:p>
            <a:pPr algn="l"/>
            <a:r>
              <a:rPr lang="fr-FR" sz="3000" b="1" dirty="0">
                <a:solidFill>
                  <a:srgbClr val="000000"/>
                </a:solidFill>
              </a:rPr>
              <a:t>L’encensoir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L’encens est le symbole de l’adoration et de la prière qui monte vers Dieu.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La bonne odeur représente la grâce que Dieu répand dans nos âmes.</a:t>
            </a:r>
          </a:p>
          <a:p>
            <a:pPr algn="l"/>
            <a:r>
              <a:rPr lang="fr-FR" dirty="0">
                <a:solidFill>
                  <a:srgbClr val="000000"/>
                </a:solidFill>
              </a:rPr>
              <a:t>On encense la croix, l’autel, l’évangile, les offrandes et le prêtre ainsi que les fidèles : tout ce qui est consacré.</a:t>
            </a:r>
          </a:p>
          <a:p>
            <a:pPr algn="l"/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3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021" y="2"/>
            <a:ext cx="4305922" cy="3193227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94E97E-C384-404C-BE66-679A3FCBD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2037" b="3"/>
          <a:stretch/>
        </p:blipFill>
        <p:spPr>
          <a:xfrm>
            <a:off x="3347837" y="1"/>
            <a:ext cx="4063868" cy="3072200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5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5658" y="1424717"/>
            <a:ext cx="4506342" cy="544275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618EA55-2B4C-442F-B6EE-F61EDE11EB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326" r="-1" b="-1"/>
          <a:stretch/>
        </p:blipFill>
        <p:spPr>
          <a:xfrm>
            <a:off x="7840768" y="1579827"/>
            <a:ext cx="4351232" cy="5287648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2661376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1370</Words>
  <Application>Microsoft Office PowerPoint</Application>
  <PresentationFormat>Grand écran</PresentationFormat>
  <Paragraphs>98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Avenir Next LT Pro</vt:lpstr>
      <vt:lpstr>Calibri</vt:lpstr>
      <vt:lpstr>Calibri Light</vt:lpstr>
      <vt:lpstr>Rockwell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Gregouzetouch</dc:creator>
  <cp:lastModifiedBy>Gregouzetouch</cp:lastModifiedBy>
  <cp:revision>8</cp:revision>
  <dcterms:created xsi:type="dcterms:W3CDTF">2021-01-22T13:12:29Z</dcterms:created>
  <dcterms:modified xsi:type="dcterms:W3CDTF">2021-03-17T10:45:20Z</dcterms:modified>
</cp:coreProperties>
</file>